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8" r:id="rId2"/>
    <p:sldMasterId id="2147483662" r:id="rId3"/>
    <p:sldMasterId id="2147483666" r:id="rId4"/>
    <p:sldMasterId id="2147483670" r:id="rId5"/>
  </p:sldMasterIdLst>
  <p:sldIdLst>
    <p:sldId id="256" r:id="rId6"/>
    <p:sldId id="264" r:id="rId7"/>
    <p:sldId id="297" r:id="rId8"/>
    <p:sldId id="260" r:id="rId9"/>
    <p:sldId id="266" r:id="rId10"/>
    <p:sldId id="270" r:id="rId11"/>
    <p:sldId id="267" r:id="rId12"/>
    <p:sldId id="321" r:id="rId13"/>
    <p:sldId id="273" r:id="rId14"/>
    <p:sldId id="276" r:id="rId15"/>
    <p:sldId id="261" r:id="rId16"/>
    <p:sldId id="275" r:id="rId17"/>
    <p:sldId id="277" r:id="rId18"/>
    <p:sldId id="274" r:id="rId19"/>
    <p:sldId id="272" r:id="rId20"/>
    <p:sldId id="280" r:id="rId21"/>
    <p:sldId id="333" r:id="rId22"/>
    <p:sldId id="285" r:id="rId23"/>
    <p:sldId id="334" r:id="rId24"/>
    <p:sldId id="287" r:id="rId25"/>
    <p:sldId id="335" r:id="rId26"/>
    <p:sldId id="298" r:id="rId27"/>
    <p:sldId id="281" r:id="rId28"/>
    <p:sldId id="336" r:id="rId29"/>
    <p:sldId id="289" r:id="rId30"/>
    <p:sldId id="337" r:id="rId31"/>
    <p:sldId id="288" r:id="rId32"/>
    <p:sldId id="338" r:id="rId33"/>
    <p:sldId id="299" r:id="rId34"/>
    <p:sldId id="282" r:id="rId35"/>
    <p:sldId id="339" r:id="rId36"/>
    <p:sldId id="291" r:id="rId37"/>
    <p:sldId id="340" r:id="rId38"/>
    <p:sldId id="290" r:id="rId39"/>
    <p:sldId id="341" r:id="rId40"/>
    <p:sldId id="300" r:id="rId41"/>
    <p:sldId id="292" r:id="rId42"/>
    <p:sldId id="342" r:id="rId43"/>
    <p:sldId id="293" r:id="rId44"/>
    <p:sldId id="343" r:id="rId45"/>
    <p:sldId id="294" r:id="rId46"/>
    <p:sldId id="344" r:id="rId47"/>
    <p:sldId id="353" r:id="rId48"/>
    <p:sldId id="295" r:id="rId49"/>
    <p:sldId id="329" r:id="rId50"/>
    <p:sldId id="315" r:id="rId51"/>
    <p:sldId id="345" r:id="rId52"/>
    <p:sldId id="324" r:id="rId53"/>
    <p:sldId id="330" r:id="rId54"/>
    <p:sldId id="323" r:id="rId55"/>
    <p:sldId id="346" r:id="rId56"/>
    <p:sldId id="325" r:id="rId57"/>
    <p:sldId id="331" r:id="rId58"/>
    <p:sldId id="301" r:id="rId59"/>
    <p:sldId id="347" r:id="rId60"/>
    <p:sldId id="310" r:id="rId61"/>
    <p:sldId id="308" r:id="rId62"/>
    <p:sldId id="304" r:id="rId63"/>
    <p:sldId id="314" r:id="rId64"/>
    <p:sldId id="316" r:id="rId65"/>
    <p:sldId id="313" r:id="rId66"/>
    <p:sldId id="317" r:id="rId67"/>
    <p:sldId id="348" r:id="rId68"/>
    <p:sldId id="351" r:id="rId69"/>
    <p:sldId id="332" r:id="rId70"/>
    <p:sldId id="349" r:id="rId71"/>
    <p:sldId id="350" r:id="rId72"/>
    <p:sldId id="352" r:id="rId73"/>
    <p:sldId id="32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7B5B2-52BC-4F5E-8AD8-AACE3F83EE76}" v="9" dt="2025-10-03T16:44:23.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6" autoAdjust="0"/>
    <p:restoredTop sz="94682"/>
  </p:normalViewPr>
  <p:slideViewPr>
    <p:cSldViewPr snapToGrid="0" snapToObjects="1">
      <p:cViewPr varScale="1">
        <p:scale>
          <a:sx n="130" d="100"/>
          <a:sy n="130" d="100"/>
        </p:scale>
        <p:origin x="162"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s, Justin" userId="baed224e-4dda-4818-b110-9aa257dc9f40" providerId="ADAL" clId="{EEC7C3A9-68AD-454D-A3E1-4F992D68173F}"/>
    <pc:docChg chg="undo redo custSel modSld">
      <pc:chgData name="Bates, Justin" userId="baed224e-4dda-4818-b110-9aa257dc9f40" providerId="ADAL" clId="{EEC7C3A9-68AD-454D-A3E1-4F992D68173F}" dt="2025-10-03T16:45:41.578" v="298" actId="113"/>
      <pc:docMkLst>
        <pc:docMk/>
      </pc:docMkLst>
      <pc:sldChg chg="modSp mod">
        <pc:chgData name="Bates, Justin" userId="baed224e-4dda-4818-b110-9aa257dc9f40" providerId="ADAL" clId="{EEC7C3A9-68AD-454D-A3E1-4F992D68173F}" dt="2025-10-03T16:33:32.201" v="18" actId="14100"/>
        <pc:sldMkLst>
          <pc:docMk/>
          <pc:sldMk cId="1496771460" sldId="292"/>
        </pc:sldMkLst>
        <pc:spChg chg="mod">
          <ac:chgData name="Bates, Justin" userId="baed224e-4dda-4818-b110-9aa257dc9f40" providerId="ADAL" clId="{EEC7C3A9-68AD-454D-A3E1-4F992D68173F}" dt="2025-10-03T16:33:32.201" v="18" actId="14100"/>
          <ac:spMkLst>
            <pc:docMk/>
            <pc:sldMk cId="1496771460" sldId="292"/>
            <ac:spMk id="3" creationId="{32B2BB69-DD9C-6114-C9B6-90F7BC89929C}"/>
          </ac:spMkLst>
        </pc:spChg>
      </pc:sldChg>
      <pc:sldChg chg="modSp mod">
        <pc:chgData name="Bates, Justin" userId="baed224e-4dda-4818-b110-9aa257dc9f40" providerId="ADAL" clId="{EEC7C3A9-68AD-454D-A3E1-4F992D68173F}" dt="2025-10-03T16:35:00.473" v="84" actId="20577"/>
        <pc:sldMkLst>
          <pc:docMk/>
          <pc:sldMk cId="582426510" sldId="294"/>
        </pc:sldMkLst>
        <pc:spChg chg="mod">
          <ac:chgData name="Bates, Justin" userId="baed224e-4dda-4818-b110-9aa257dc9f40" providerId="ADAL" clId="{EEC7C3A9-68AD-454D-A3E1-4F992D68173F}" dt="2025-10-03T16:35:00.473" v="84" actId="20577"/>
          <ac:spMkLst>
            <pc:docMk/>
            <pc:sldMk cId="582426510" sldId="294"/>
            <ac:spMk id="3" creationId="{1ABDD468-69B3-C0FC-C494-9F9FCC4420F5}"/>
          </ac:spMkLst>
        </pc:spChg>
      </pc:sldChg>
      <pc:sldChg chg="modSp mod">
        <pc:chgData name="Bates, Justin" userId="baed224e-4dda-4818-b110-9aa257dc9f40" providerId="ADAL" clId="{EEC7C3A9-68AD-454D-A3E1-4F992D68173F}" dt="2025-10-03T16:41:41.616" v="162" actId="20577"/>
        <pc:sldMkLst>
          <pc:docMk/>
          <pc:sldMk cId="81977196" sldId="304"/>
        </pc:sldMkLst>
        <pc:spChg chg="mod">
          <ac:chgData name="Bates, Justin" userId="baed224e-4dda-4818-b110-9aa257dc9f40" providerId="ADAL" clId="{EEC7C3A9-68AD-454D-A3E1-4F992D68173F}" dt="2025-10-03T16:41:41.616" v="162" actId="20577"/>
          <ac:spMkLst>
            <pc:docMk/>
            <pc:sldMk cId="81977196" sldId="304"/>
            <ac:spMk id="3" creationId="{EBE8E8ED-F028-B6B5-1B4F-4E91418CAACF}"/>
          </ac:spMkLst>
        </pc:spChg>
      </pc:sldChg>
      <pc:sldChg chg="modSp mod">
        <pc:chgData name="Bates, Justin" userId="baed224e-4dda-4818-b110-9aa257dc9f40" providerId="ADAL" clId="{EEC7C3A9-68AD-454D-A3E1-4F992D68173F}" dt="2025-10-03T16:37:14.504" v="153" actId="20577"/>
        <pc:sldMkLst>
          <pc:docMk/>
          <pc:sldMk cId="1501153497" sldId="308"/>
        </pc:sldMkLst>
        <pc:spChg chg="mod">
          <ac:chgData name="Bates, Justin" userId="baed224e-4dda-4818-b110-9aa257dc9f40" providerId="ADAL" clId="{EEC7C3A9-68AD-454D-A3E1-4F992D68173F}" dt="2025-10-03T16:37:14.504" v="153" actId="20577"/>
          <ac:spMkLst>
            <pc:docMk/>
            <pc:sldMk cId="1501153497" sldId="308"/>
            <ac:spMk id="3" creationId="{623ACE76-0921-C66D-504D-FD5FEC32DE16}"/>
          </ac:spMkLst>
        </pc:spChg>
      </pc:sldChg>
      <pc:sldChg chg="modSp mod">
        <pc:chgData name="Bates, Justin" userId="baed224e-4dda-4818-b110-9aa257dc9f40" providerId="ADAL" clId="{EEC7C3A9-68AD-454D-A3E1-4F992D68173F}" dt="2025-10-03T16:42:02.303" v="167"/>
        <pc:sldMkLst>
          <pc:docMk/>
          <pc:sldMk cId="1461869303" sldId="313"/>
        </pc:sldMkLst>
        <pc:spChg chg="mod">
          <ac:chgData name="Bates, Justin" userId="baed224e-4dda-4818-b110-9aa257dc9f40" providerId="ADAL" clId="{EEC7C3A9-68AD-454D-A3E1-4F992D68173F}" dt="2025-10-03T16:42:02.303" v="167"/>
          <ac:spMkLst>
            <pc:docMk/>
            <pc:sldMk cId="1461869303" sldId="313"/>
            <ac:spMk id="3" creationId="{587F7F1C-F826-BE61-F4B0-C34437E88DC3}"/>
          </ac:spMkLst>
        </pc:spChg>
      </pc:sldChg>
      <pc:sldChg chg="modSp mod">
        <pc:chgData name="Bates, Justin" userId="baed224e-4dda-4818-b110-9aa257dc9f40" providerId="ADAL" clId="{EEC7C3A9-68AD-454D-A3E1-4F992D68173F}" dt="2025-10-03T16:45:41.578" v="298" actId="113"/>
        <pc:sldMkLst>
          <pc:docMk/>
          <pc:sldMk cId="1729981515" sldId="314"/>
        </pc:sldMkLst>
        <pc:spChg chg="mod">
          <ac:chgData name="Bates, Justin" userId="baed224e-4dda-4818-b110-9aa257dc9f40" providerId="ADAL" clId="{EEC7C3A9-68AD-454D-A3E1-4F992D68173F}" dt="2025-10-03T16:45:41.578" v="298" actId="113"/>
          <ac:spMkLst>
            <pc:docMk/>
            <pc:sldMk cId="1729981515" sldId="314"/>
            <ac:spMk id="3" creationId="{0222F7C1-0F90-5266-5382-BB42F2500C8C}"/>
          </ac:spMkLst>
        </pc:spChg>
      </pc:sldChg>
      <pc:sldChg chg="modSp">
        <pc:chgData name="Bates, Justin" userId="baed224e-4dda-4818-b110-9aa257dc9f40" providerId="ADAL" clId="{EEC7C3A9-68AD-454D-A3E1-4F992D68173F}" dt="2025-10-03T16:41:57.866" v="166"/>
        <pc:sldMkLst>
          <pc:docMk/>
          <pc:sldMk cId="541618505" sldId="316"/>
        </pc:sldMkLst>
        <pc:spChg chg="mod">
          <ac:chgData name="Bates, Justin" userId="baed224e-4dda-4818-b110-9aa257dc9f40" providerId="ADAL" clId="{EEC7C3A9-68AD-454D-A3E1-4F992D68173F}" dt="2025-10-03T16:41:57.866" v="166"/>
          <ac:spMkLst>
            <pc:docMk/>
            <pc:sldMk cId="541618505" sldId="316"/>
            <ac:spMk id="3" creationId="{266135F9-ABD6-97A5-692D-8AB72FFCEACE}"/>
          </ac:spMkLst>
        </pc:spChg>
      </pc:sldChg>
      <pc:sldChg chg="modSp mod">
        <pc:chgData name="Bates, Justin" userId="baed224e-4dda-4818-b110-9aa257dc9f40" providerId="ADAL" clId="{EEC7C3A9-68AD-454D-A3E1-4F992D68173F}" dt="2025-10-03T16:29:34.708" v="14" actId="13926"/>
        <pc:sldMkLst>
          <pc:docMk/>
          <pc:sldMk cId="1744508938" sldId="317"/>
        </pc:sldMkLst>
        <pc:spChg chg="mod">
          <ac:chgData name="Bates, Justin" userId="baed224e-4dda-4818-b110-9aa257dc9f40" providerId="ADAL" clId="{EEC7C3A9-68AD-454D-A3E1-4F992D68173F}" dt="2025-10-03T16:29:34.708" v="14" actId="13926"/>
          <ac:spMkLst>
            <pc:docMk/>
            <pc:sldMk cId="1744508938" sldId="317"/>
            <ac:spMk id="3" creationId="{3F226698-DFF0-CC2B-FEFE-1172E18F8EA3}"/>
          </ac:spMkLst>
        </pc:spChg>
      </pc:sldChg>
      <pc:sldChg chg="modSp mod">
        <pc:chgData name="Bates, Justin" userId="baed224e-4dda-4818-b110-9aa257dc9f40" providerId="ADAL" clId="{EEC7C3A9-68AD-454D-A3E1-4F992D68173F}" dt="2025-10-03T16:29:03.237" v="11" actId="13926"/>
        <pc:sldMkLst>
          <pc:docMk/>
          <pc:sldMk cId="1566732758" sldId="349"/>
        </pc:sldMkLst>
        <pc:spChg chg="mod">
          <ac:chgData name="Bates, Justin" userId="baed224e-4dda-4818-b110-9aa257dc9f40" providerId="ADAL" clId="{EEC7C3A9-68AD-454D-A3E1-4F992D68173F}" dt="2025-10-03T16:29:03.237" v="11" actId="13926"/>
          <ac:spMkLst>
            <pc:docMk/>
            <pc:sldMk cId="1566732758" sldId="349"/>
            <ac:spMk id="3" creationId="{102BF175-8063-2680-E563-7DEE1F20423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78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275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135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77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5348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912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ubtitle 2"/>
          <p:cNvSpPr txBox="1">
            <a:spLocks/>
          </p:cNvSpPr>
          <p:nvPr userDrawn="1"/>
        </p:nvSpPr>
        <p:spPr>
          <a:xfrm>
            <a:off x="609600" y="3886200"/>
            <a:ext cx="8534400" cy="153480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160590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ubtitle 2"/>
          <p:cNvSpPr>
            <a:spLocks noGrp="1"/>
          </p:cNvSpPr>
          <p:nvPr>
            <p:ph type="subTitle" idx="1"/>
          </p:nvPr>
        </p:nvSpPr>
        <p:spPr>
          <a:xfrm>
            <a:off x="609600" y="3886200"/>
            <a:ext cx="8534400" cy="15348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60553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9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1335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1335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145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329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528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135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77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9787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135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777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095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4DB5D8-907B-5946-AAB2-6BF76B9AA4A9}" type="datetimeFigureOut">
              <a:rPr lang="en-US" smtClean="0"/>
              <a:t>10/3/2025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1163068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133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10/3/2025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959039"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10/3/2025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8946708"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04DB5D8-907B-5946-AAB2-6BF76B9AA4A9}" type="datetimeFigureOut">
              <a:rPr lang="en-US" smtClean="0"/>
              <a:pPr/>
              <a:t>10/3/2025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133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786107"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4DB5D8-907B-5946-AAB2-6BF76B9AA4A9}" type="datetimeFigureOut">
              <a:rPr lang="en-US" smtClean="0"/>
              <a:t>10/3/2025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7075527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support.sas.com/documentation/tools/sashelpug.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lexjansen.com/wuss/2023/WUSS-2023-Paper-196.pdf" TargetMode="External"/><Relationship Id="rId7" Type="http://schemas.openxmlformats.org/officeDocument/2006/relationships/hyperlink" Target="https://www.lexjansen.com/sesug/2022/SESUG2022_Paper_232_Final_PDF.pdf" TargetMode="External"/><Relationship Id="rId2" Type="http://schemas.openxmlformats.org/officeDocument/2006/relationships/hyperlink" Target="https://support.sas.com/documentation/tools/sashelpug.pdf" TargetMode="External"/><Relationship Id="rId1" Type="http://schemas.openxmlformats.org/officeDocument/2006/relationships/slideLayout" Target="../slideLayouts/slideLayout8.xml"/><Relationship Id="rId6" Type="http://schemas.openxmlformats.org/officeDocument/2006/relationships/hyperlink" Target="https://support.sas.com/resources/papers/using-sas-ods-create-excel-worksheets.pdf" TargetMode="External"/><Relationship Id="rId5" Type="http://schemas.openxmlformats.org/officeDocument/2006/relationships/hyperlink" Target="https://support.sas.com/documentation/cdl/en/odsgs/66634/HTML/default/viewer.htm#n1gjfa8h98goken1902k56odwm9m.htm" TargetMode="External"/><Relationship Id="rId4" Type="http://schemas.openxmlformats.org/officeDocument/2006/relationships/hyperlink" Target="https://support.sas.com/content/dam/SAS/support/en/products-solutions/base-sas/tip-sheets/Tipsheet_ListTextBlk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12192000" cy="1470025"/>
          </a:xfrm>
        </p:spPr>
        <p:txBody>
          <a:bodyPr>
            <a:noAutofit/>
          </a:bodyPr>
          <a:lstStyle/>
          <a:p>
            <a:pPr algn="ctr"/>
            <a:r>
              <a:rPr lang="en-US" sz="4400" b="1" dirty="0">
                <a:solidFill>
                  <a:schemeClr val="bg1"/>
                </a:solidFill>
              </a:rPr>
              <a:t>Progressively Building a Dynamic Report</a:t>
            </a:r>
          </a:p>
        </p:txBody>
      </p:sp>
      <p:sp>
        <p:nvSpPr>
          <p:cNvPr id="3" name="Subtitle 2"/>
          <p:cNvSpPr>
            <a:spLocks noGrp="1"/>
          </p:cNvSpPr>
          <p:nvPr>
            <p:ph type="subTitle" idx="1"/>
          </p:nvPr>
        </p:nvSpPr>
        <p:spPr>
          <a:xfrm>
            <a:off x="0" y="3886199"/>
            <a:ext cx="12192000" cy="1470025"/>
          </a:xfrm>
        </p:spPr>
        <p:txBody>
          <a:bodyPr>
            <a:normAutofit/>
          </a:bodyPr>
          <a:lstStyle/>
          <a:p>
            <a:pPr algn="ctr"/>
            <a:r>
              <a:rPr lang="en-US" sz="2800" dirty="0">
                <a:solidFill>
                  <a:schemeClr val="bg1"/>
                </a:solidFill>
              </a:rPr>
              <a:t>Some helpful SAS software features for beginning &amp; intermediate users</a:t>
            </a:r>
          </a:p>
        </p:txBody>
      </p:sp>
    </p:spTree>
    <p:extLst>
      <p:ext uri="{BB962C8B-B14F-4D97-AF65-F5344CB8AC3E}">
        <p14:creationId xmlns:p14="http://schemas.microsoft.com/office/powerpoint/2010/main" val="185973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28F9-199D-A55B-8B84-73912DE120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19C915-3545-3203-7115-5FE155291BB4}"/>
              </a:ext>
            </a:extLst>
          </p:cNvPr>
          <p:cNvSpPr>
            <a:spLocks noGrp="1"/>
          </p:cNvSpPr>
          <p:nvPr>
            <p:ph type="title"/>
          </p:nvPr>
        </p:nvSpPr>
        <p:spPr/>
        <p:txBody>
          <a:bodyPr>
            <a:normAutofit/>
          </a:bodyPr>
          <a:lstStyle/>
          <a:p>
            <a:r>
              <a:rPr lang="en-US" sz="4000" dirty="0"/>
              <a:t>Business Problem: “I need a report!”</a:t>
            </a:r>
          </a:p>
        </p:txBody>
      </p:sp>
      <p:sp>
        <p:nvSpPr>
          <p:cNvPr id="5" name="Content Placeholder 4">
            <a:extLst>
              <a:ext uri="{FF2B5EF4-FFF2-40B4-BE49-F238E27FC236}">
                <a16:creationId xmlns:a16="http://schemas.microsoft.com/office/drawing/2014/main" id="{75B478D4-219C-86EC-D6C5-1DEA334A08DF}"/>
              </a:ext>
            </a:extLst>
          </p:cNvPr>
          <p:cNvSpPr>
            <a:spLocks noGrp="1"/>
          </p:cNvSpPr>
          <p:nvPr>
            <p:ph idx="1"/>
          </p:nvPr>
        </p:nvSpPr>
        <p:spPr/>
        <p:txBody>
          <a:bodyPr>
            <a:normAutofit/>
          </a:bodyPr>
          <a:lstStyle/>
          <a:p>
            <a:r>
              <a:rPr lang="en-US" dirty="0"/>
              <a:t>“We only want to see the luxury brands.”</a:t>
            </a:r>
          </a:p>
          <a:p>
            <a:r>
              <a:rPr lang="en-US" dirty="0"/>
              <a:t>“Show us all of the luxury brands on the same worksheet in an Excel workbook.”</a:t>
            </a:r>
          </a:p>
          <a:p>
            <a:r>
              <a:rPr lang="en-US" dirty="0"/>
              <a:t>“We want to see the following 7 variables: Make, Model, Type, Drive Train, Miles Per Gallon (MPG) in the City, Horsepower.”</a:t>
            </a:r>
          </a:p>
        </p:txBody>
      </p:sp>
    </p:spTree>
    <p:extLst>
      <p:ext uri="{BB962C8B-B14F-4D97-AF65-F5344CB8AC3E}">
        <p14:creationId xmlns:p14="http://schemas.microsoft.com/office/powerpoint/2010/main" val="365652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  Create a Temporary Data Set in WORK</a:t>
            </a:r>
          </a:p>
        </p:txBody>
      </p:sp>
      <p:sp>
        <p:nvSpPr>
          <p:cNvPr id="3" name="Content Placeholder 2"/>
          <p:cNvSpPr>
            <a:spLocks noGrp="1"/>
          </p:cNvSpPr>
          <p:nvPr>
            <p:ph idx="1"/>
          </p:nvPr>
        </p:nvSpPr>
        <p:spPr>
          <a:xfrm>
            <a:off x="609600" y="1600200"/>
            <a:ext cx="10972800" cy="4983162"/>
          </a:xfrm>
        </p:spPr>
        <p:txBody>
          <a:bodyPr/>
          <a:lstStyle/>
          <a:p>
            <a:r>
              <a:rPr lang="en-US" dirty="0"/>
              <a:t>To read the CARS data set into the temporary WORK library, run the following lines of code:  </a:t>
            </a:r>
          </a:p>
          <a:p>
            <a:endParaRPr lang="en-US" sz="1000" b="1" dirty="0"/>
          </a:p>
          <a:p>
            <a:pPr marL="457200" lvl="1" indent="0">
              <a:buNone/>
            </a:pPr>
            <a:r>
              <a:rPr lang="en-US" sz="2000" b="1" dirty="0">
                <a:solidFill>
                  <a:srgbClr val="002060"/>
                </a:solidFill>
              </a:rPr>
              <a:t>data</a:t>
            </a:r>
            <a:r>
              <a:rPr lang="en-US" sz="2000" b="1" dirty="0"/>
              <a:t>  </a:t>
            </a:r>
            <a:r>
              <a:rPr lang="en-US" sz="2000" b="1" dirty="0" err="1"/>
              <a:t>work.cars_demonstration</a:t>
            </a:r>
            <a:r>
              <a:rPr lang="en-US" sz="2000" b="1" dirty="0"/>
              <a:t> ; </a:t>
            </a:r>
          </a:p>
          <a:p>
            <a:pPr marL="457200" lvl="1" indent="0">
              <a:buNone/>
            </a:pPr>
            <a:r>
              <a:rPr lang="en-US" sz="2000" b="1" dirty="0">
                <a:solidFill>
                  <a:srgbClr val="0070C0"/>
                </a:solidFill>
              </a:rPr>
              <a:t>     set</a:t>
            </a:r>
            <a:r>
              <a:rPr lang="en-US" sz="2000" b="1" dirty="0"/>
              <a:t>  </a:t>
            </a:r>
            <a:r>
              <a:rPr lang="en-US" sz="2000" b="1" dirty="0" err="1"/>
              <a:t>sashelp.cars</a:t>
            </a:r>
            <a:r>
              <a:rPr lang="en-US" sz="2000" b="1" dirty="0"/>
              <a:t> ; </a:t>
            </a:r>
          </a:p>
          <a:p>
            <a:pPr marL="457200" lvl="1" indent="0">
              <a:buNone/>
            </a:pPr>
            <a:r>
              <a:rPr lang="en-US" sz="2000" b="1" dirty="0">
                <a:solidFill>
                  <a:srgbClr val="002060"/>
                </a:solidFill>
              </a:rPr>
              <a:t>run</a:t>
            </a:r>
            <a:r>
              <a:rPr lang="en-US" sz="2000" b="1" dirty="0"/>
              <a:t>;</a:t>
            </a:r>
          </a:p>
          <a:p>
            <a:endParaRPr lang="en-US" sz="1000" b="1" dirty="0"/>
          </a:p>
          <a:p>
            <a:r>
              <a:rPr lang="en-US" dirty="0"/>
              <a:t>Your bosses only want the luxury models.  In the 2004 data set, the following are 11 luxury brands:  </a:t>
            </a:r>
          </a:p>
          <a:p>
            <a:pPr lvl="1"/>
            <a:r>
              <a:rPr lang="en-US" dirty="0"/>
              <a:t>Acura, Audi, BMW, Cadillac, Hummer, Jaguar, Land Rover, Lexus, Lincoln, Mercedes-Benz, and Porsche</a:t>
            </a:r>
          </a:p>
        </p:txBody>
      </p:sp>
    </p:spTree>
    <p:extLst>
      <p:ext uri="{BB962C8B-B14F-4D97-AF65-F5344CB8AC3E}">
        <p14:creationId xmlns:p14="http://schemas.microsoft.com/office/powerpoint/2010/main" val="205143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4749B-5372-CB6C-4AED-C25B519C0C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7E9013-CA45-816A-9C98-8A21D3167601}"/>
              </a:ext>
            </a:extLst>
          </p:cNvPr>
          <p:cNvSpPr>
            <a:spLocks noGrp="1"/>
          </p:cNvSpPr>
          <p:nvPr>
            <p:ph type="title"/>
          </p:nvPr>
        </p:nvSpPr>
        <p:spPr/>
        <p:txBody>
          <a:bodyPr>
            <a:normAutofit fontScale="90000"/>
          </a:bodyPr>
          <a:lstStyle/>
          <a:p>
            <a:r>
              <a:rPr lang="en-US" dirty="0"/>
              <a:t>2).  Select the Luxury Brands (part 1)</a:t>
            </a:r>
          </a:p>
        </p:txBody>
      </p:sp>
      <p:sp>
        <p:nvSpPr>
          <p:cNvPr id="5" name="Content Placeholder 4">
            <a:extLst>
              <a:ext uri="{FF2B5EF4-FFF2-40B4-BE49-F238E27FC236}">
                <a16:creationId xmlns:a16="http://schemas.microsoft.com/office/drawing/2014/main" id="{73DFC781-A9CD-7651-F2AC-640EEF09AD44}"/>
              </a:ext>
            </a:extLst>
          </p:cNvPr>
          <p:cNvSpPr>
            <a:spLocks noGrp="1"/>
          </p:cNvSpPr>
          <p:nvPr>
            <p:ph idx="1"/>
          </p:nvPr>
        </p:nvSpPr>
        <p:spPr>
          <a:xfrm>
            <a:off x="609600" y="1600200"/>
            <a:ext cx="11277600" cy="5257800"/>
          </a:xfrm>
        </p:spPr>
        <p:txBody>
          <a:bodyPr>
            <a:normAutofit/>
          </a:bodyPr>
          <a:lstStyle/>
          <a:p>
            <a:r>
              <a:rPr lang="en-US" sz="2800" dirty="0"/>
              <a:t>Use a WHERE statement with the IN operator:  </a:t>
            </a:r>
          </a:p>
          <a:p>
            <a:pPr marL="457200" lvl="1" indent="0">
              <a:buNone/>
            </a:pPr>
            <a:r>
              <a:rPr lang="en-US" sz="1800" b="1" dirty="0">
                <a:solidFill>
                  <a:srgbClr val="002060"/>
                </a:solidFill>
              </a:rPr>
              <a:t>data</a:t>
            </a:r>
            <a:r>
              <a:rPr lang="en-US" sz="1800" b="1" dirty="0"/>
              <a:t>  </a:t>
            </a:r>
            <a:r>
              <a:rPr lang="en-US" sz="1800" b="1" dirty="0" err="1"/>
              <a:t>work.cars_fewer_makes</a:t>
            </a:r>
            <a:r>
              <a:rPr lang="en-US" sz="1800" b="1" dirty="0"/>
              <a:t> ; </a:t>
            </a:r>
          </a:p>
          <a:p>
            <a:pPr marL="457200" lvl="1" indent="0">
              <a:buNone/>
            </a:pPr>
            <a:r>
              <a:rPr lang="en-US" sz="1800" b="1" dirty="0">
                <a:solidFill>
                  <a:srgbClr val="0070C0"/>
                </a:solidFill>
              </a:rPr>
              <a:t>     set</a:t>
            </a:r>
            <a:r>
              <a:rPr lang="en-US" sz="1800" b="1" dirty="0"/>
              <a:t> </a:t>
            </a:r>
            <a:r>
              <a:rPr lang="en-US" sz="1800" b="1" dirty="0" err="1"/>
              <a:t>work.cars_demonstration</a:t>
            </a:r>
            <a:r>
              <a:rPr lang="en-US" sz="1800" b="1" dirty="0"/>
              <a:t> ; </a:t>
            </a:r>
          </a:p>
          <a:p>
            <a:pPr marL="457200" lvl="1" indent="0">
              <a:buNone/>
            </a:pPr>
            <a:r>
              <a:rPr lang="en-US" sz="1800" b="1" dirty="0">
                <a:solidFill>
                  <a:srgbClr val="0070C0"/>
                </a:solidFill>
              </a:rPr>
              <a:t>     where  </a:t>
            </a:r>
            <a:r>
              <a:rPr lang="en-US" sz="1800" b="1" dirty="0"/>
              <a:t>Make  in (</a:t>
            </a:r>
            <a:r>
              <a:rPr lang="en-US" sz="1800" b="1" dirty="0">
                <a:solidFill>
                  <a:schemeClr val="accent6">
                    <a:lumMod val="50000"/>
                  </a:schemeClr>
                </a:solidFill>
              </a:rPr>
              <a:t>"Acura" "Audi"  "BMW"  "Cadillac"  "Hummer"  "Jaguar"  </a:t>
            </a:r>
          </a:p>
          <a:p>
            <a:pPr marL="457200" lvl="1" indent="0">
              <a:buNone/>
            </a:pPr>
            <a:r>
              <a:rPr lang="en-US" sz="1800" b="1" dirty="0">
                <a:solidFill>
                  <a:schemeClr val="accent6">
                    <a:lumMod val="50000"/>
                  </a:schemeClr>
                </a:solidFill>
              </a:rPr>
              <a:t>          "Land Rover"  "Lexus"  "Lincoln"  "Mercedes-Benz"  "Porsche"</a:t>
            </a:r>
            <a:r>
              <a:rPr lang="en-US" sz="1800" b="1" dirty="0"/>
              <a:t> ) ; </a:t>
            </a:r>
          </a:p>
          <a:p>
            <a:pPr marL="457200" lvl="1" indent="0">
              <a:buNone/>
            </a:pPr>
            <a:r>
              <a:rPr lang="en-US" sz="1800" b="1" dirty="0">
                <a:solidFill>
                  <a:srgbClr val="002060"/>
                </a:solidFill>
              </a:rPr>
              <a:t>run</a:t>
            </a:r>
            <a:r>
              <a:rPr lang="en-US" sz="1800" b="1" dirty="0"/>
              <a:t>;</a:t>
            </a:r>
          </a:p>
          <a:p>
            <a:r>
              <a:rPr lang="en-US" sz="2800" dirty="0"/>
              <a:t>The IN operator can also be used with IF statements.</a:t>
            </a:r>
          </a:p>
          <a:p>
            <a:r>
              <a:rPr lang="en-US" sz="2800" dirty="0"/>
              <a:t>You can separate the individual values with spaces or commas.</a:t>
            </a:r>
          </a:p>
          <a:p>
            <a:pPr lvl="1"/>
            <a:r>
              <a:rPr lang="en-US" sz="2400" dirty="0"/>
              <a:t>The statement above could have also been written like the following:</a:t>
            </a:r>
          </a:p>
          <a:p>
            <a:pPr marL="457200" lvl="1" indent="0">
              <a:buNone/>
            </a:pPr>
            <a:r>
              <a:rPr lang="en-US" sz="1800" b="1" dirty="0">
                <a:solidFill>
                  <a:srgbClr val="0070C0"/>
                </a:solidFill>
              </a:rPr>
              <a:t>where  </a:t>
            </a:r>
            <a:r>
              <a:rPr lang="en-US" sz="1800" b="1" dirty="0"/>
              <a:t>Make  in (</a:t>
            </a:r>
            <a:r>
              <a:rPr lang="en-US" sz="1800" b="1" dirty="0">
                <a:solidFill>
                  <a:schemeClr val="accent6">
                    <a:lumMod val="50000"/>
                  </a:schemeClr>
                </a:solidFill>
              </a:rPr>
              <a:t>"Acura" , "Audi" , "BMW" , "Cadillac" , "Hummer" , "Jaguar" , </a:t>
            </a:r>
          </a:p>
          <a:p>
            <a:pPr marL="457200" lvl="1" indent="0">
              <a:buNone/>
            </a:pPr>
            <a:r>
              <a:rPr lang="en-US" sz="1800" b="1" dirty="0">
                <a:solidFill>
                  <a:schemeClr val="accent6">
                    <a:lumMod val="50000"/>
                  </a:schemeClr>
                </a:solidFill>
              </a:rPr>
              <a:t>          "Land Rover" , "Lexus" , "Lincoln" , "Mercedes-Benz" , "Porsche" </a:t>
            </a:r>
            <a:r>
              <a:rPr lang="en-US" sz="1800" b="1" dirty="0"/>
              <a:t>) ; </a:t>
            </a:r>
          </a:p>
          <a:p>
            <a:pPr lvl="2"/>
            <a:endParaRPr lang="en-US" sz="2000" dirty="0"/>
          </a:p>
        </p:txBody>
      </p:sp>
    </p:spTree>
    <p:extLst>
      <p:ext uri="{BB962C8B-B14F-4D97-AF65-F5344CB8AC3E}">
        <p14:creationId xmlns:p14="http://schemas.microsoft.com/office/powerpoint/2010/main" val="355399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536C-6EC0-6AEC-40B9-A27F564D5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EA86B7-302F-030C-B7D9-4E48859509A1}"/>
              </a:ext>
            </a:extLst>
          </p:cNvPr>
          <p:cNvSpPr>
            <a:spLocks noGrp="1"/>
          </p:cNvSpPr>
          <p:nvPr>
            <p:ph type="title"/>
          </p:nvPr>
        </p:nvSpPr>
        <p:spPr/>
        <p:txBody>
          <a:bodyPr>
            <a:normAutofit fontScale="90000"/>
          </a:bodyPr>
          <a:lstStyle/>
          <a:p>
            <a:r>
              <a:rPr lang="en-US" dirty="0"/>
              <a:t>2).  Select the Luxury Brands (part 2)</a:t>
            </a:r>
          </a:p>
        </p:txBody>
      </p:sp>
      <p:sp>
        <p:nvSpPr>
          <p:cNvPr id="5" name="Content Placeholder 4">
            <a:extLst>
              <a:ext uri="{FF2B5EF4-FFF2-40B4-BE49-F238E27FC236}">
                <a16:creationId xmlns:a16="http://schemas.microsoft.com/office/drawing/2014/main" id="{789B2EE5-FBF7-705D-00BE-434F06FDFBD5}"/>
              </a:ext>
            </a:extLst>
          </p:cNvPr>
          <p:cNvSpPr>
            <a:spLocks noGrp="1"/>
          </p:cNvSpPr>
          <p:nvPr>
            <p:ph idx="1"/>
          </p:nvPr>
        </p:nvSpPr>
        <p:spPr>
          <a:xfrm>
            <a:off x="609600" y="1600200"/>
            <a:ext cx="11277600" cy="5257800"/>
          </a:xfrm>
        </p:spPr>
        <p:txBody>
          <a:bodyPr>
            <a:normAutofit/>
          </a:bodyPr>
          <a:lstStyle/>
          <a:p>
            <a:r>
              <a:rPr lang="en-US" sz="2800" dirty="0"/>
              <a:t>With character variables, use either single or double quotes around the character values: </a:t>
            </a:r>
            <a:r>
              <a:rPr lang="en-US" sz="2800" dirty="0">
                <a:solidFill>
                  <a:schemeClr val="accent6">
                    <a:lumMod val="50000"/>
                  </a:schemeClr>
                </a:solidFill>
              </a:rPr>
              <a:t>'Acura' </a:t>
            </a:r>
            <a:r>
              <a:rPr lang="en-US" sz="2800" dirty="0"/>
              <a:t>or </a:t>
            </a:r>
            <a:r>
              <a:rPr lang="en-US" sz="2800" dirty="0">
                <a:solidFill>
                  <a:schemeClr val="accent6">
                    <a:lumMod val="50000"/>
                  </a:schemeClr>
                </a:solidFill>
              </a:rPr>
              <a:t>"Acura"</a:t>
            </a:r>
          </a:p>
          <a:p>
            <a:r>
              <a:rPr lang="en-US" sz="2800" dirty="0"/>
              <a:t>With numeric variables, you can specify a range with a colon</a:t>
            </a:r>
          </a:p>
          <a:p>
            <a:pPr lvl="1"/>
            <a:r>
              <a:rPr lang="en-US" sz="2400" dirty="0"/>
              <a:t>If you did not want to look at 8-cylinder engines, you could use either of the following three WHERE statements:</a:t>
            </a:r>
          </a:p>
          <a:p>
            <a:pPr marL="457200" lvl="1" indent="0">
              <a:buNone/>
            </a:pPr>
            <a:r>
              <a:rPr lang="en-US" sz="2400" b="1" dirty="0">
                <a:solidFill>
                  <a:srgbClr val="0070C0"/>
                </a:solidFill>
              </a:rPr>
              <a:t>where  </a:t>
            </a:r>
            <a:r>
              <a:rPr lang="en-US" sz="2400" b="1" dirty="0"/>
              <a:t>Cylinders  in (1 2 3 4 5 6 7) ; </a:t>
            </a:r>
          </a:p>
          <a:p>
            <a:pPr marL="457200" lvl="1" indent="0">
              <a:buNone/>
            </a:pPr>
            <a:r>
              <a:rPr lang="en-US" sz="2400" b="1" dirty="0">
                <a:solidFill>
                  <a:srgbClr val="0070C0"/>
                </a:solidFill>
              </a:rPr>
              <a:t>where  </a:t>
            </a:r>
            <a:r>
              <a:rPr lang="en-US" sz="2400" b="1" dirty="0"/>
              <a:t>Cylinders  in (1, 2, 3, 4, 5, 6, 7) ; </a:t>
            </a:r>
            <a:endParaRPr lang="en-US" sz="2400" dirty="0"/>
          </a:p>
          <a:p>
            <a:pPr marL="457200" lvl="1" indent="0">
              <a:buNone/>
            </a:pPr>
            <a:r>
              <a:rPr lang="en-US" sz="2400" b="1" dirty="0">
                <a:solidFill>
                  <a:srgbClr val="0070C0"/>
                </a:solidFill>
              </a:rPr>
              <a:t>where  </a:t>
            </a:r>
            <a:r>
              <a:rPr lang="en-US" sz="2400" b="1" dirty="0"/>
              <a:t>Cylinders  in (1:7) ; </a:t>
            </a:r>
            <a:endParaRPr lang="en-US" sz="2400" dirty="0"/>
          </a:p>
        </p:txBody>
      </p:sp>
    </p:spTree>
    <p:extLst>
      <p:ext uri="{BB962C8B-B14F-4D97-AF65-F5344CB8AC3E}">
        <p14:creationId xmlns:p14="http://schemas.microsoft.com/office/powerpoint/2010/main" val="177611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5C7F2-D967-499C-BD0E-091B52749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4084D-240D-EE16-728B-86319A2B4CCD}"/>
              </a:ext>
            </a:extLst>
          </p:cNvPr>
          <p:cNvSpPr>
            <a:spLocks noGrp="1"/>
          </p:cNvSpPr>
          <p:nvPr>
            <p:ph type="title"/>
          </p:nvPr>
        </p:nvSpPr>
        <p:spPr/>
        <p:txBody>
          <a:bodyPr/>
          <a:lstStyle/>
          <a:p>
            <a:r>
              <a:rPr lang="en-US" dirty="0"/>
              <a:t>3).  Choose the Variables for the Report </a:t>
            </a:r>
          </a:p>
        </p:txBody>
      </p:sp>
      <p:sp>
        <p:nvSpPr>
          <p:cNvPr id="3" name="Content Placeholder 2">
            <a:extLst>
              <a:ext uri="{FF2B5EF4-FFF2-40B4-BE49-F238E27FC236}">
                <a16:creationId xmlns:a16="http://schemas.microsoft.com/office/drawing/2014/main" id="{23366420-C04F-56FF-F321-E5006CEAB06E}"/>
              </a:ext>
            </a:extLst>
          </p:cNvPr>
          <p:cNvSpPr>
            <a:spLocks noGrp="1"/>
          </p:cNvSpPr>
          <p:nvPr>
            <p:ph idx="1"/>
          </p:nvPr>
        </p:nvSpPr>
        <p:spPr>
          <a:xfrm>
            <a:off x="609600" y="1600200"/>
            <a:ext cx="10972800" cy="2631734"/>
          </a:xfrm>
        </p:spPr>
        <p:txBody>
          <a:bodyPr/>
          <a:lstStyle/>
          <a:p>
            <a:r>
              <a:rPr lang="en-US" dirty="0"/>
              <a:t>Use a KEEP data set option to reduce the number of variables:  </a:t>
            </a:r>
          </a:p>
          <a:p>
            <a:pPr marL="457200" lvl="1" indent="0">
              <a:buNone/>
            </a:pPr>
            <a:r>
              <a:rPr lang="en-US" sz="2000" b="1" dirty="0">
                <a:solidFill>
                  <a:srgbClr val="002060"/>
                </a:solidFill>
              </a:rPr>
              <a:t>data</a:t>
            </a:r>
            <a:r>
              <a:rPr lang="en-US" sz="2000" b="1" dirty="0"/>
              <a:t>  </a:t>
            </a:r>
            <a:r>
              <a:rPr lang="en-US" sz="2000" b="1" dirty="0" err="1"/>
              <a:t>work.cars_fewer_variables</a:t>
            </a:r>
            <a:r>
              <a:rPr lang="en-US" sz="2000" b="1" dirty="0"/>
              <a:t> ; </a:t>
            </a:r>
          </a:p>
          <a:p>
            <a:pPr marL="457200" lvl="1" indent="0">
              <a:buNone/>
            </a:pPr>
            <a:r>
              <a:rPr lang="en-US" sz="2000" b="1" dirty="0">
                <a:solidFill>
                  <a:srgbClr val="0070C0"/>
                </a:solidFill>
              </a:rPr>
              <a:t>     set </a:t>
            </a:r>
            <a:r>
              <a:rPr lang="en-US" sz="2000" b="1" dirty="0"/>
              <a:t> </a:t>
            </a:r>
            <a:r>
              <a:rPr lang="en-US" sz="2000" b="1" dirty="0" err="1"/>
              <a:t>work.cars_fewer_makes</a:t>
            </a:r>
            <a:r>
              <a:rPr lang="en-US" sz="2000" b="1" dirty="0"/>
              <a:t> </a:t>
            </a:r>
          </a:p>
          <a:p>
            <a:pPr marL="457200" lvl="1" indent="0">
              <a:buNone/>
            </a:pPr>
            <a:r>
              <a:rPr lang="en-US" sz="2000" b="1" dirty="0"/>
              <a:t>        ( </a:t>
            </a:r>
            <a:r>
              <a:rPr lang="en-US" sz="2000" b="1" dirty="0">
                <a:solidFill>
                  <a:srgbClr val="0070C0"/>
                </a:solidFill>
              </a:rPr>
              <a:t>keep</a:t>
            </a:r>
            <a:r>
              <a:rPr lang="en-US" sz="2000" b="1" dirty="0"/>
              <a:t> =  Make  Model  Type  </a:t>
            </a:r>
            <a:r>
              <a:rPr lang="en-US" sz="2000" b="1" dirty="0" err="1"/>
              <a:t>DriveTrain</a:t>
            </a:r>
            <a:r>
              <a:rPr lang="en-US" sz="2000" b="1" dirty="0"/>
              <a:t>  </a:t>
            </a:r>
            <a:r>
              <a:rPr lang="en-US" sz="2000" b="1" dirty="0" err="1"/>
              <a:t>MPG_City</a:t>
            </a:r>
            <a:r>
              <a:rPr lang="en-US" sz="2000" b="1" dirty="0"/>
              <a:t>  Horsepower ) ; </a:t>
            </a:r>
          </a:p>
          <a:p>
            <a:pPr marL="457200" lvl="1" indent="0">
              <a:buNone/>
            </a:pPr>
            <a:r>
              <a:rPr lang="en-US" sz="2000" b="1" dirty="0">
                <a:solidFill>
                  <a:srgbClr val="002060"/>
                </a:solidFill>
              </a:rPr>
              <a:t>run</a:t>
            </a:r>
            <a:r>
              <a:rPr lang="en-US" sz="2000" b="1" dirty="0"/>
              <a:t>;</a:t>
            </a:r>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16F9C87E-F6CA-C30B-2F40-689068335F4C}"/>
              </a:ext>
            </a:extLst>
          </p:cNvPr>
          <p:cNvGraphicFramePr>
            <a:graphicFrameLocks noGrp="1"/>
          </p:cNvGraphicFramePr>
          <p:nvPr>
            <p:extLst>
              <p:ext uri="{D42A27DB-BD31-4B8C-83A1-F6EECF244321}">
                <p14:modId xmlns:p14="http://schemas.microsoft.com/office/powerpoint/2010/main" val="3009955720"/>
              </p:ext>
            </p:extLst>
          </p:nvPr>
        </p:nvGraphicFramePr>
        <p:xfrm>
          <a:off x="2509962" y="4125192"/>
          <a:ext cx="7172075" cy="2458170"/>
        </p:xfrm>
        <a:graphic>
          <a:graphicData uri="http://schemas.openxmlformats.org/drawingml/2006/table">
            <a:tbl>
              <a:tblPr/>
              <a:tblGrid>
                <a:gridCol w="447353">
                  <a:extLst>
                    <a:ext uri="{9D8B030D-6E8A-4147-A177-3AD203B41FA5}">
                      <a16:colId xmlns:a16="http://schemas.microsoft.com/office/drawing/2014/main" val="3566066088"/>
                    </a:ext>
                  </a:extLst>
                </a:gridCol>
                <a:gridCol w="596470">
                  <a:extLst>
                    <a:ext uri="{9D8B030D-6E8A-4147-A177-3AD203B41FA5}">
                      <a16:colId xmlns:a16="http://schemas.microsoft.com/office/drawing/2014/main" val="1388805966"/>
                    </a:ext>
                  </a:extLst>
                </a:gridCol>
                <a:gridCol w="2236763">
                  <a:extLst>
                    <a:ext uri="{9D8B030D-6E8A-4147-A177-3AD203B41FA5}">
                      <a16:colId xmlns:a16="http://schemas.microsoft.com/office/drawing/2014/main" val="2461780960"/>
                    </a:ext>
                  </a:extLst>
                </a:gridCol>
                <a:gridCol w="654193">
                  <a:extLst>
                    <a:ext uri="{9D8B030D-6E8A-4147-A177-3AD203B41FA5}">
                      <a16:colId xmlns:a16="http://schemas.microsoft.com/office/drawing/2014/main" val="937494546"/>
                    </a:ext>
                  </a:extLst>
                </a:gridCol>
                <a:gridCol w="1058255">
                  <a:extLst>
                    <a:ext uri="{9D8B030D-6E8A-4147-A177-3AD203B41FA5}">
                      <a16:colId xmlns:a16="http://schemas.microsoft.com/office/drawing/2014/main" val="3269100232"/>
                    </a:ext>
                  </a:extLst>
                </a:gridCol>
                <a:gridCol w="1197750">
                  <a:extLst>
                    <a:ext uri="{9D8B030D-6E8A-4147-A177-3AD203B41FA5}">
                      <a16:colId xmlns:a16="http://schemas.microsoft.com/office/drawing/2014/main" val="3244045119"/>
                    </a:ext>
                  </a:extLst>
                </a:gridCol>
                <a:gridCol w="981291">
                  <a:extLst>
                    <a:ext uri="{9D8B030D-6E8A-4147-A177-3AD203B41FA5}">
                      <a16:colId xmlns:a16="http://schemas.microsoft.com/office/drawing/2014/main" val="3335623125"/>
                    </a:ext>
                  </a:extLst>
                </a:gridCol>
              </a:tblGrid>
              <a:tr h="245817">
                <a:tc>
                  <a:txBody>
                    <a:bodyPr/>
                    <a:lstStyle/>
                    <a:p>
                      <a:pPr algn="r" fontAlgn="b">
                        <a:buNone/>
                      </a:pPr>
                      <a:r>
                        <a:rPr lang="en-US" sz="1500" b="1" i="0" u="none" strike="noStrike">
                          <a:solidFill>
                            <a:srgbClr val="112277"/>
                          </a:solidFill>
                          <a:effectLst/>
                          <a:latin typeface="Arial" panose="020B0604020202020204" pitchFamily="34" charset="0"/>
                        </a:rPr>
                        <a:t>Obs</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1" i="0" u="none" strike="noStrike">
                          <a:solidFill>
                            <a:srgbClr val="112277"/>
                          </a:solidFill>
                          <a:effectLst/>
                          <a:latin typeface="Arial" panose="020B0604020202020204" pitchFamily="34" charset="0"/>
                        </a:rPr>
                        <a:t>Make</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EDF2F9"/>
                    </a:solidFill>
                  </a:tcPr>
                </a:tc>
                <a:tc>
                  <a:txBody>
                    <a:bodyPr/>
                    <a:lstStyle/>
                    <a:p>
                      <a:pPr algn="l" fontAlgn="b">
                        <a:buNone/>
                      </a:pPr>
                      <a:r>
                        <a:rPr lang="en-US" sz="1500" b="1" i="0" u="none" strike="noStrike">
                          <a:solidFill>
                            <a:srgbClr val="112277"/>
                          </a:solidFill>
                          <a:effectLst/>
                          <a:latin typeface="Arial" panose="020B0604020202020204" pitchFamily="34" charset="0"/>
                        </a:rPr>
                        <a:t>Model</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EDF2F9"/>
                    </a:solidFill>
                  </a:tcPr>
                </a:tc>
                <a:tc>
                  <a:txBody>
                    <a:bodyPr/>
                    <a:lstStyle/>
                    <a:p>
                      <a:pPr algn="l" fontAlgn="b">
                        <a:buNone/>
                      </a:pPr>
                      <a:r>
                        <a:rPr lang="en-US" sz="1500" b="1" i="0" u="none" strike="noStrike">
                          <a:solidFill>
                            <a:srgbClr val="112277"/>
                          </a:solidFill>
                          <a:effectLst/>
                          <a:latin typeface="Arial" panose="020B0604020202020204" pitchFamily="34" charset="0"/>
                        </a:rPr>
                        <a:t>Type</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EDF2F9"/>
                    </a:solidFill>
                  </a:tcPr>
                </a:tc>
                <a:tc>
                  <a:txBody>
                    <a:bodyPr/>
                    <a:lstStyle/>
                    <a:p>
                      <a:pPr algn="l" fontAlgn="b">
                        <a:buNone/>
                      </a:pPr>
                      <a:r>
                        <a:rPr lang="en-US" sz="1500" b="1" i="0" u="none" strike="noStrike">
                          <a:solidFill>
                            <a:srgbClr val="112277"/>
                          </a:solidFill>
                          <a:effectLst/>
                          <a:latin typeface="Arial" panose="020B0604020202020204" pitchFamily="34" charset="0"/>
                        </a:rPr>
                        <a:t>DriveTrain</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EDF2F9"/>
                    </a:solidFill>
                  </a:tcPr>
                </a:tc>
                <a:tc>
                  <a:txBody>
                    <a:bodyPr/>
                    <a:lstStyle/>
                    <a:p>
                      <a:pPr algn="r" fontAlgn="b">
                        <a:buNone/>
                      </a:pPr>
                      <a:r>
                        <a:rPr lang="en-US" sz="1500" b="1" i="0" u="none" strike="noStrike">
                          <a:solidFill>
                            <a:srgbClr val="112277"/>
                          </a:solidFill>
                          <a:effectLst/>
                          <a:latin typeface="Arial" panose="020B0604020202020204" pitchFamily="34" charset="0"/>
                        </a:rPr>
                        <a:t>Horsepower</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EDF2F9"/>
                    </a:solidFill>
                  </a:tcPr>
                </a:tc>
                <a:tc>
                  <a:txBody>
                    <a:bodyPr/>
                    <a:lstStyle/>
                    <a:p>
                      <a:pPr algn="r" fontAlgn="b">
                        <a:buNone/>
                      </a:pPr>
                      <a:r>
                        <a:rPr lang="en-US" sz="1500" b="1" i="0" u="none" strike="noStrike">
                          <a:solidFill>
                            <a:srgbClr val="112277"/>
                          </a:solidFill>
                          <a:effectLst/>
                          <a:latin typeface="Arial" panose="020B0604020202020204" pitchFamily="34" charset="0"/>
                        </a:rPr>
                        <a:t>MPG_City</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EDF2F9"/>
                    </a:solidFill>
                  </a:tcPr>
                </a:tc>
                <a:extLst>
                  <a:ext uri="{0D108BD9-81ED-4DB2-BD59-A6C34878D82A}">
                    <a16:rowId xmlns:a16="http://schemas.microsoft.com/office/drawing/2014/main" val="3225044950"/>
                  </a:ext>
                </a:extLst>
              </a:tr>
              <a:tr h="245817">
                <a:tc>
                  <a:txBody>
                    <a:bodyPr/>
                    <a:lstStyle/>
                    <a:p>
                      <a:pPr algn="r" fontAlgn="b">
                        <a:buNone/>
                      </a:pPr>
                      <a:r>
                        <a:rPr lang="en-US" sz="1500" b="1" i="0" u="none" strike="noStrike">
                          <a:solidFill>
                            <a:srgbClr val="112277"/>
                          </a:solidFill>
                          <a:effectLst/>
                          <a:latin typeface="Arial" panose="020B0604020202020204" pitchFamily="34" charset="0"/>
                        </a:rPr>
                        <a:t>1</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dirty="0">
                          <a:solidFill>
                            <a:srgbClr val="000000"/>
                          </a:solidFill>
                          <a:effectLst/>
                          <a:latin typeface="Arial" panose="020B0604020202020204" pitchFamily="34" charset="0"/>
                        </a:rPr>
                        <a:t>MDX</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SUV</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All</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265</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17</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1861134099"/>
                  </a:ext>
                </a:extLst>
              </a:tr>
              <a:tr h="245817">
                <a:tc>
                  <a:txBody>
                    <a:bodyPr/>
                    <a:lstStyle/>
                    <a:p>
                      <a:pPr algn="r" fontAlgn="b">
                        <a:buNone/>
                      </a:pPr>
                      <a:r>
                        <a:rPr lang="en-US" sz="1500" b="1" i="0" u="none" strike="noStrike">
                          <a:solidFill>
                            <a:srgbClr val="112277"/>
                          </a:solidFill>
                          <a:effectLst/>
                          <a:latin typeface="Arial" panose="020B0604020202020204" pitchFamily="34" charset="0"/>
                        </a:rPr>
                        <a:t>2</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RSX Type S 2dr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200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24</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1666491039"/>
                  </a:ext>
                </a:extLst>
              </a:tr>
              <a:tr h="245817">
                <a:tc>
                  <a:txBody>
                    <a:bodyPr/>
                    <a:lstStyle/>
                    <a:p>
                      <a:pPr algn="r" fontAlgn="b">
                        <a:buNone/>
                      </a:pPr>
                      <a:r>
                        <a:rPr lang="en-US" sz="1500" b="1" i="0" u="none" strike="noStrike">
                          <a:solidFill>
                            <a:srgbClr val="112277"/>
                          </a:solidFill>
                          <a:effectLst/>
                          <a:latin typeface="Arial" panose="020B0604020202020204" pitchFamily="34" charset="0"/>
                        </a:rPr>
                        <a:t>3</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TSX 4dr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200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22</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3732591121"/>
                  </a:ext>
                </a:extLst>
              </a:tr>
              <a:tr h="245817">
                <a:tc>
                  <a:txBody>
                    <a:bodyPr/>
                    <a:lstStyle/>
                    <a:p>
                      <a:pPr algn="r" fontAlgn="b">
                        <a:buNone/>
                      </a:pPr>
                      <a:r>
                        <a:rPr lang="en-US" sz="1500" b="1" i="0" u="none" strike="noStrike">
                          <a:solidFill>
                            <a:srgbClr val="112277"/>
                          </a:solidFill>
                          <a:effectLst/>
                          <a:latin typeface="Arial" panose="020B0604020202020204" pitchFamily="34" charset="0"/>
                        </a:rPr>
                        <a:t>4</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TL 4dr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270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3230119157"/>
                  </a:ext>
                </a:extLst>
              </a:tr>
              <a:tr h="245817">
                <a:tc>
                  <a:txBody>
                    <a:bodyPr/>
                    <a:lstStyle/>
                    <a:p>
                      <a:pPr algn="r" fontAlgn="b">
                        <a:buNone/>
                      </a:pPr>
                      <a:r>
                        <a:rPr lang="en-US" sz="1500" b="1" i="0" u="none" strike="noStrike">
                          <a:solidFill>
                            <a:srgbClr val="112277"/>
                          </a:solidFill>
                          <a:effectLst/>
                          <a:latin typeface="Arial" panose="020B0604020202020204" pitchFamily="34" charset="0"/>
                        </a:rPr>
                        <a:t>5</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3.5 RL 4dr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225</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18</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2102704208"/>
                  </a:ext>
                </a:extLst>
              </a:tr>
              <a:tr h="245817">
                <a:tc>
                  <a:txBody>
                    <a:bodyPr/>
                    <a:lstStyle/>
                    <a:p>
                      <a:pPr algn="r" fontAlgn="b">
                        <a:buNone/>
                      </a:pPr>
                      <a:r>
                        <a:rPr lang="en-US" sz="1500" b="1" i="0" u="none" strike="noStrike">
                          <a:solidFill>
                            <a:srgbClr val="112277"/>
                          </a:solidFill>
                          <a:effectLst/>
                          <a:latin typeface="Arial" panose="020B0604020202020204" pitchFamily="34" charset="0"/>
                        </a:rPr>
                        <a:t>6</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3.5 RL w/Navigation 4dr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225</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18</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3396322952"/>
                  </a:ext>
                </a:extLst>
              </a:tr>
              <a:tr h="245817">
                <a:tc>
                  <a:txBody>
                    <a:bodyPr/>
                    <a:lstStyle/>
                    <a:p>
                      <a:pPr algn="r" fontAlgn="b">
                        <a:buNone/>
                      </a:pPr>
                      <a:r>
                        <a:rPr lang="en-US" sz="1500" b="1" i="0" u="none" strike="noStrike">
                          <a:solidFill>
                            <a:srgbClr val="112277"/>
                          </a:solidFill>
                          <a:effectLst/>
                          <a:latin typeface="Arial" panose="020B0604020202020204" pitchFamily="34" charset="0"/>
                        </a:rPr>
                        <a:t>7</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Acura</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NSX coupe 2dr manual S</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Sports</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Rear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290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17</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2934594267"/>
                  </a:ext>
                </a:extLst>
              </a:tr>
              <a:tr h="245817">
                <a:tc>
                  <a:txBody>
                    <a:bodyPr/>
                    <a:lstStyle/>
                    <a:p>
                      <a:pPr algn="r" fontAlgn="b">
                        <a:buNone/>
                      </a:pPr>
                      <a:r>
                        <a:rPr lang="en-US" sz="1500" b="1" i="0" u="none" strike="noStrike">
                          <a:solidFill>
                            <a:srgbClr val="112277"/>
                          </a:solidFill>
                          <a:effectLst/>
                          <a:latin typeface="Arial" panose="020B0604020202020204" pitchFamily="34" charset="0"/>
                        </a:rPr>
                        <a:t>8</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Audi</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A4 1.8T 4dr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170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22</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2223930773"/>
                  </a:ext>
                </a:extLst>
              </a:tr>
              <a:tr h="245817">
                <a:tc>
                  <a:txBody>
                    <a:bodyPr/>
                    <a:lstStyle/>
                    <a:p>
                      <a:pPr algn="r" fontAlgn="b">
                        <a:buNone/>
                      </a:pPr>
                      <a:r>
                        <a:rPr lang="en-US" sz="1500" b="1" i="0" u="none" strike="noStrike">
                          <a:solidFill>
                            <a:srgbClr val="112277"/>
                          </a:solidFill>
                          <a:effectLst/>
                          <a:latin typeface="Arial" panose="020B0604020202020204" pitchFamily="34" charset="0"/>
                        </a:rPr>
                        <a:t>9</a:t>
                      </a:r>
                    </a:p>
                  </a:txBody>
                  <a:tcPr marL="14460" marR="14460" marT="14460" marB="0" anchor="b">
                    <a:lnL w="6350" cap="flat" cmpd="sng" algn="ctr">
                      <a:solidFill>
                        <a:srgbClr val="B0B7BB"/>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B0B7BB"/>
                      </a:solidFill>
                      <a:prstDash val="solid"/>
                      <a:round/>
                      <a:headEnd type="none" w="med" len="med"/>
                      <a:tailEnd type="none" w="med" len="med"/>
                    </a:lnT>
                    <a:lnB w="6350" cap="flat" cmpd="sng" algn="ctr">
                      <a:solidFill>
                        <a:srgbClr val="B0B7BB"/>
                      </a:solidFill>
                      <a:prstDash val="solid"/>
                      <a:round/>
                      <a:headEnd type="none" w="med" len="med"/>
                      <a:tailEnd type="none" w="med" len="med"/>
                    </a:lnB>
                    <a:solidFill>
                      <a:srgbClr val="EDF2F9"/>
                    </a:solidFill>
                  </a:tcPr>
                </a:tc>
                <a:tc>
                  <a:txBody>
                    <a:bodyPr/>
                    <a:lstStyle/>
                    <a:p>
                      <a:pPr algn="l" fontAlgn="b">
                        <a:buNone/>
                      </a:pPr>
                      <a:r>
                        <a:rPr lang="en-US" sz="1500" b="0" i="0" u="none" strike="noStrike">
                          <a:solidFill>
                            <a:srgbClr val="000000"/>
                          </a:solidFill>
                          <a:effectLst/>
                          <a:latin typeface="Arial" panose="020B0604020202020204" pitchFamily="34" charset="0"/>
                        </a:rPr>
                        <a:t>Audi</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A41.8T convertible 2dr</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Sedan</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buNone/>
                      </a:pPr>
                      <a:r>
                        <a:rPr lang="en-US" sz="1500" b="0" i="0" u="none" strike="noStrike">
                          <a:solidFill>
                            <a:srgbClr val="000000"/>
                          </a:solidFill>
                          <a:effectLst/>
                          <a:latin typeface="Arial" panose="020B0604020202020204" pitchFamily="34" charset="0"/>
                        </a:rPr>
                        <a:t>Front</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a:solidFill>
                            <a:srgbClr val="000000"/>
                          </a:solidFill>
                          <a:effectLst/>
                          <a:latin typeface="Arial" panose="020B0604020202020204" pitchFamily="34" charset="0"/>
                        </a:rPr>
                        <a:t>170</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r" fontAlgn="b">
                        <a:buNone/>
                      </a:pPr>
                      <a:r>
                        <a:rPr lang="en-US" sz="1500" b="0" i="0" u="none" strike="noStrike" dirty="0">
                          <a:solidFill>
                            <a:srgbClr val="000000"/>
                          </a:solidFill>
                          <a:effectLst/>
                          <a:latin typeface="Arial" panose="020B0604020202020204" pitchFamily="34" charset="0"/>
                        </a:rPr>
                        <a:t>23</a:t>
                      </a:r>
                    </a:p>
                  </a:txBody>
                  <a:tcPr marL="14460" marR="14460" marT="1446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2819410297"/>
                  </a:ext>
                </a:extLst>
              </a:tr>
            </a:tbl>
          </a:graphicData>
        </a:graphic>
      </p:graphicFrame>
    </p:spTree>
    <p:extLst>
      <p:ext uri="{BB962C8B-B14F-4D97-AF65-F5344CB8AC3E}">
        <p14:creationId xmlns:p14="http://schemas.microsoft.com/office/powerpoint/2010/main" val="31054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5B6C-DFC1-667E-435E-D5C882B24787}"/>
              </a:ext>
            </a:extLst>
          </p:cNvPr>
          <p:cNvSpPr>
            <a:spLocks noGrp="1"/>
          </p:cNvSpPr>
          <p:nvPr>
            <p:ph type="ctrTitle"/>
          </p:nvPr>
        </p:nvSpPr>
        <p:spPr/>
        <p:txBody>
          <a:bodyPr/>
          <a:lstStyle/>
          <a:p>
            <a:r>
              <a:rPr lang="en-US" dirty="0">
                <a:solidFill>
                  <a:schemeClr val="bg1"/>
                </a:solidFill>
              </a:rPr>
              <a:t>Reports in Excel—Method 1</a:t>
            </a:r>
            <a:endParaRPr lang="en-US" dirty="0"/>
          </a:p>
        </p:txBody>
      </p:sp>
      <p:sp>
        <p:nvSpPr>
          <p:cNvPr id="3" name="Subtitle 2">
            <a:extLst>
              <a:ext uri="{FF2B5EF4-FFF2-40B4-BE49-F238E27FC236}">
                <a16:creationId xmlns:a16="http://schemas.microsoft.com/office/drawing/2014/main" id="{70BD8A7A-31EC-608E-47E8-06A63C485F1B}"/>
              </a:ext>
            </a:extLst>
          </p:cNvPr>
          <p:cNvSpPr>
            <a:spLocks noGrp="1"/>
          </p:cNvSpPr>
          <p:nvPr>
            <p:ph type="subTitle" idx="1"/>
          </p:nvPr>
        </p:nvSpPr>
        <p:spPr>
          <a:xfrm>
            <a:off x="609600" y="3886200"/>
            <a:ext cx="10605796" cy="1297875"/>
          </a:xfrm>
        </p:spPr>
        <p:txBody>
          <a:bodyPr/>
          <a:lstStyle/>
          <a:p>
            <a:r>
              <a:rPr lang="en-US" dirty="0">
                <a:solidFill>
                  <a:schemeClr val="bg1"/>
                </a:solidFill>
              </a:rPr>
              <a:t>The PROC EXPORT approach</a:t>
            </a:r>
          </a:p>
        </p:txBody>
      </p:sp>
    </p:spTree>
    <p:extLst>
      <p:ext uri="{BB962C8B-B14F-4D97-AF65-F5344CB8AC3E}">
        <p14:creationId xmlns:p14="http://schemas.microsoft.com/office/powerpoint/2010/main" val="252725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168C5-951B-59F7-3AD8-667A6164C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96463-74AE-0A74-154E-95637CEAE829}"/>
              </a:ext>
            </a:extLst>
          </p:cNvPr>
          <p:cNvSpPr>
            <a:spLocks noGrp="1"/>
          </p:cNvSpPr>
          <p:nvPr>
            <p:ph type="title"/>
          </p:nvPr>
        </p:nvSpPr>
        <p:spPr>
          <a:xfrm>
            <a:off x="609600" y="274638"/>
            <a:ext cx="11582400" cy="1143000"/>
          </a:xfrm>
        </p:spPr>
        <p:txBody>
          <a:bodyPr/>
          <a:lstStyle/>
          <a:p>
            <a:r>
              <a:rPr lang="en-US" dirty="0"/>
              <a:t>1a). Default PROC EXPORT &amp; XLSX output </a:t>
            </a:r>
          </a:p>
        </p:txBody>
      </p:sp>
      <p:sp>
        <p:nvSpPr>
          <p:cNvPr id="3" name="Content Placeholder 2">
            <a:extLst>
              <a:ext uri="{FF2B5EF4-FFF2-40B4-BE49-F238E27FC236}">
                <a16:creationId xmlns:a16="http://schemas.microsoft.com/office/drawing/2014/main" id="{7F8BDD59-8DB9-F020-E693-BA1812B3FD4F}"/>
              </a:ext>
            </a:extLst>
          </p:cNvPr>
          <p:cNvSpPr>
            <a:spLocks noGrp="1"/>
          </p:cNvSpPr>
          <p:nvPr>
            <p:ph idx="1"/>
          </p:nvPr>
        </p:nvSpPr>
        <p:spPr>
          <a:xfrm>
            <a:off x="762000" y="5518583"/>
            <a:ext cx="8901546" cy="1339417"/>
          </a:xfrm>
        </p:spPr>
        <p:txBody>
          <a:bodyPr>
            <a:normAutofit lnSpcReduction="10000"/>
          </a:bodyPr>
          <a:lstStyle/>
          <a:p>
            <a:r>
              <a:rPr lang="en-US" sz="2800" dirty="0"/>
              <a:t>The Data Source Identifier (DBMS) used here is XLSX, which is the more modern option that does not rely on Microsoft drivers or the PC Files Server.</a:t>
            </a:r>
          </a:p>
        </p:txBody>
      </p:sp>
      <p:sp>
        <p:nvSpPr>
          <p:cNvPr id="4" name="Content Placeholder 2">
            <a:extLst>
              <a:ext uri="{FF2B5EF4-FFF2-40B4-BE49-F238E27FC236}">
                <a16:creationId xmlns:a16="http://schemas.microsoft.com/office/drawing/2014/main" id="{0F2CD524-1F93-6F17-D4B1-66833D141698}"/>
              </a:ext>
            </a:extLst>
          </p:cNvPr>
          <p:cNvSpPr txBox="1">
            <a:spLocks/>
          </p:cNvSpPr>
          <p:nvPr/>
        </p:nvSpPr>
        <p:spPr>
          <a:xfrm>
            <a:off x="762000" y="1752599"/>
            <a:ext cx="10972800" cy="3819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Use PROC EXPORT:  </a:t>
            </a:r>
          </a:p>
          <a:p>
            <a:pPr marL="457200" lvl="1" indent="0">
              <a:buNone/>
            </a:pPr>
            <a:r>
              <a:rPr lang="en-US" sz="1800" b="1" dirty="0">
                <a:solidFill>
                  <a:srgbClr val="002060"/>
                </a:solidFill>
              </a:rPr>
              <a:t>proc export</a:t>
            </a:r>
            <a:r>
              <a:rPr lang="en-US" sz="1800" b="1" dirty="0"/>
              <a:t>  </a:t>
            </a:r>
            <a:r>
              <a:rPr lang="en-US" sz="1800" b="1" dirty="0">
                <a:solidFill>
                  <a:srgbClr val="0070C0"/>
                </a:solidFill>
              </a:rPr>
              <a:t>data  </a:t>
            </a:r>
            <a:r>
              <a:rPr lang="en-US" sz="1800" b="1" dirty="0"/>
              <a:t>=</a:t>
            </a:r>
            <a:r>
              <a:rPr lang="en-US" sz="1800" b="1" dirty="0">
                <a:solidFill>
                  <a:srgbClr val="0070C0"/>
                </a:solidFill>
              </a:rPr>
              <a:t>  </a:t>
            </a:r>
            <a:r>
              <a:rPr lang="en-US" sz="1800" b="1" dirty="0" err="1"/>
              <a:t>work.cars_few_vars</a:t>
            </a:r>
            <a:r>
              <a:rPr lang="en-US" sz="1800" b="1" dirty="0"/>
              <a:t> </a:t>
            </a:r>
          </a:p>
          <a:p>
            <a:pPr marL="457200" lvl="1" indent="0">
              <a:buFont typeface="Arial"/>
              <a:buNone/>
            </a:pPr>
            <a:r>
              <a:rPr lang="en-US" sz="1800" b="1" dirty="0"/>
              <a:t>     </a:t>
            </a:r>
            <a:r>
              <a:rPr lang="en-US" sz="1800" b="1" dirty="0" err="1">
                <a:solidFill>
                  <a:srgbClr val="0070C0"/>
                </a:solidFill>
              </a:rPr>
              <a:t>dbms</a:t>
            </a:r>
            <a:r>
              <a:rPr lang="en-US" sz="1800" b="1" dirty="0"/>
              <a:t> = xlsx </a:t>
            </a:r>
          </a:p>
          <a:p>
            <a:pPr marL="457200" lvl="1" indent="0">
              <a:buFont typeface="Arial"/>
              <a:buNone/>
            </a:pPr>
            <a:r>
              <a:rPr lang="en-US" sz="1800" b="1" dirty="0"/>
              <a:t>     </a:t>
            </a:r>
            <a:r>
              <a:rPr lang="en-US" sz="1800" b="1" dirty="0" err="1">
                <a:solidFill>
                  <a:srgbClr val="0070C0"/>
                </a:solidFill>
              </a:rPr>
              <a:t>outfile</a:t>
            </a:r>
            <a:r>
              <a:rPr lang="en-US" sz="1800" b="1" dirty="0"/>
              <a:t> = </a:t>
            </a:r>
            <a:r>
              <a:rPr lang="en-US" sz="1800" b="1" dirty="0">
                <a:solidFill>
                  <a:schemeClr val="accent6">
                    <a:lumMod val="50000"/>
                  </a:schemeClr>
                </a:solidFill>
              </a:rPr>
              <a:t>"C:\SASexamples\Reports\basic_report_1a.xlsx"</a:t>
            </a:r>
            <a:r>
              <a:rPr lang="en-US" sz="1800" b="1" dirty="0"/>
              <a:t>  </a:t>
            </a:r>
          </a:p>
          <a:p>
            <a:pPr marL="457200" lvl="1" indent="0">
              <a:buFont typeface="Arial"/>
              <a:buNone/>
            </a:pPr>
            <a:r>
              <a:rPr lang="en-US" sz="1800" b="1" dirty="0">
                <a:solidFill>
                  <a:srgbClr val="0070C0"/>
                </a:solidFill>
              </a:rPr>
              <a:t>replace  </a:t>
            </a:r>
            <a:r>
              <a:rPr lang="en-US" sz="1800" b="1" dirty="0"/>
              <a:t>; </a:t>
            </a:r>
          </a:p>
          <a:p>
            <a:pPr marL="457200" lvl="1" indent="0">
              <a:buFont typeface="Arial"/>
              <a:buNone/>
            </a:pPr>
            <a:r>
              <a:rPr lang="en-US" sz="1800" b="1" dirty="0">
                <a:solidFill>
                  <a:srgbClr val="002060"/>
                </a:solidFill>
              </a:rPr>
              <a:t>run</a:t>
            </a:r>
            <a:r>
              <a:rPr lang="en-US" sz="1800" b="1" dirty="0"/>
              <a:t>;</a:t>
            </a:r>
            <a:r>
              <a:rPr lang="en-US" sz="1800" b="1" dirty="0">
                <a:solidFill>
                  <a:srgbClr val="002060"/>
                </a:solidFill>
              </a:rPr>
              <a:t> quit</a:t>
            </a:r>
            <a:r>
              <a:rPr lang="en-US" sz="1800" b="1" dirty="0"/>
              <a:t>;</a:t>
            </a:r>
            <a:r>
              <a:rPr lang="en-US" sz="1800" b="1" dirty="0">
                <a:solidFill>
                  <a:srgbClr val="002060"/>
                </a:solidFill>
              </a:rPr>
              <a:t> </a:t>
            </a:r>
          </a:p>
          <a:p>
            <a:pPr marL="342900" lvl="1" indent="-342900">
              <a:buFont typeface="Arial"/>
              <a:buChar char="•"/>
            </a:pPr>
            <a:r>
              <a:rPr lang="en-US" dirty="0"/>
              <a:t>This produces an Excel workbook with the variable names as the headers and the default Excel worksheet name, which is just the name of the data set being exported (up to 31 characters).</a:t>
            </a:r>
          </a:p>
          <a:p>
            <a:pPr marL="457200" lvl="1" indent="0">
              <a:buFont typeface="Arial"/>
              <a:buNone/>
            </a:pPr>
            <a:endParaRPr lang="en-US" sz="1800" dirty="0"/>
          </a:p>
        </p:txBody>
      </p:sp>
    </p:spTree>
    <p:extLst>
      <p:ext uri="{BB962C8B-B14F-4D97-AF65-F5344CB8AC3E}">
        <p14:creationId xmlns:p14="http://schemas.microsoft.com/office/powerpoint/2010/main" val="355824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BD06-6DBF-3023-1F98-F993783B92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C1DC19-9E69-E1B6-5EDF-11FFC69685CA}"/>
              </a:ext>
            </a:extLst>
          </p:cNvPr>
          <p:cNvSpPr>
            <a:spLocks noGrp="1"/>
          </p:cNvSpPr>
          <p:nvPr>
            <p:ph type="title"/>
          </p:nvPr>
        </p:nvSpPr>
        <p:spPr/>
        <p:txBody>
          <a:bodyPr>
            <a:normAutofit/>
          </a:bodyPr>
          <a:lstStyle/>
          <a:p>
            <a:r>
              <a:rPr lang="en-US" dirty="0"/>
              <a:t>Report example—1a</a:t>
            </a:r>
          </a:p>
        </p:txBody>
      </p:sp>
      <p:sp>
        <p:nvSpPr>
          <p:cNvPr id="5" name="Content Placeholder 4">
            <a:extLst>
              <a:ext uri="{FF2B5EF4-FFF2-40B4-BE49-F238E27FC236}">
                <a16:creationId xmlns:a16="http://schemas.microsoft.com/office/drawing/2014/main" id="{99EE9F80-F1C9-6EB9-9663-DF35B02DBC11}"/>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E9E8DABE-36ED-492B-F623-BA76E3C88243}"/>
              </a:ext>
            </a:extLst>
          </p:cNvPr>
          <p:cNvPicPr>
            <a:picLocks noChangeAspect="1"/>
          </p:cNvPicPr>
          <p:nvPr/>
        </p:nvPicPr>
        <p:blipFill>
          <a:blip r:embed="rId2"/>
          <a:stretch>
            <a:fillRect/>
          </a:stretch>
        </p:blipFill>
        <p:spPr>
          <a:xfrm>
            <a:off x="2380938" y="1417638"/>
            <a:ext cx="7734924" cy="4590197"/>
          </a:xfrm>
          <a:prstGeom prst="rect">
            <a:avLst/>
          </a:prstGeom>
        </p:spPr>
      </p:pic>
    </p:spTree>
    <p:extLst>
      <p:ext uri="{BB962C8B-B14F-4D97-AF65-F5344CB8AC3E}">
        <p14:creationId xmlns:p14="http://schemas.microsoft.com/office/powerpoint/2010/main" val="313987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288A6-196E-BBC2-B545-A7F708067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2A422-D294-91C2-0C71-2D54A89F3732}"/>
              </a:ext>
            </a:extLst>
          </p:cNvPr>
          <p:cNvSpPr>
            <a:spLocks noGrp="1"/>
          </p:cNvSpPr>
          <p:nvPr>
            <p:ph type="title"/>
          </p:nvPr>
        </p:nvSpPr>
        <p:spPr>
          <a:xfrm>
            <a:off x="609600" y="274638"/>
            <a:ext cx="11582400" cy="1143000"/>
          </a:xfrm>
        </p:spPr>
        <p:txBody>
          <a:bodyPr/>
          <a:lstStyle/>
          <a:p>
            <a:r>
              <a:rPr lang="en-US" dirty="0"/>
              <a:t>1b). Printing the Variable Labels</a:t>
            </a:r>
          </a:p>
        </p:txBody>
      </p:sp>
      <p:sp>
        <p:nvSpPr>
          <p:cNvPr id="3" name="Content Placeholder 2">
            <a:extLst>
              <a:ext uri="{FF2B5EF4-FFF2-40B4-BE49-F238E27FC236}">
                <a16:creationId xmlns:a16="http://schemas.microsoft.com/office/drawing/2014/main" id="{E72F3EF7-8ADF-DF53-DE9A-F329B0CCEE58}"/>
              </a:ext>
            </a:extLst>
          </p:cNvPr>
          <p:cNvSpPr>
            <a:spLocks noGrp="1"/>
          </p:cNvSpPr>
          <p:nvPr>
            <p:ph idx="1"/>
          </p:nvPr>
        </p:nvSpPr>
        <p:spPr>
          <a:xfrm>
            <a:off x="609600" y="1600200"/>
            <a:ext cx="10972800" cy="5257800"/>
          </a:xfrm>
        </p:spPr>
        <p:txBody>
          <a:bodyPr>
            <a:normAutofit/>
          </a:bodyPr>
          <a:lstStyle/>
          <a:p>
            <a:r>
              <a:rPr lang="en-US" sz="2800" dirty="0"/>
              <a:t>To show the variable labels rather than the variable names, use the “LABEL” option in PROC EXPORT:  </a:t>
            </a:r>
          </a:p>
          <a:p>
            <a:pPr marL="0" indent="0">
              <a:buNone/>
            </a:pPr>
            <a:endParaRPr lang="en-US" sz="2800" dirty="0"/>
          </a:p>
          <a:p>
            <a:pPr marL="457200" lvl="1" indent="0">
              <a:buNone/>
            </a:pPr>
            <a:r>
              <a:rPr lang="en-US" sz="1800" b="1" dirty="0">
                <a:solidFill>
                  <a:srgbClr val="002060"/>
                </a:solidFill>
              </a:rPr>
              <a:t>proc export</a:t>
            </a:r>
            <a:r>
              <a:rPr lang="en-US" sz="1800" b="1" dirty="0"/>
              <a:t>  </a:t>
            </a:r>
            <a:r>
              <a:rPr lang="en-US" sz="1800" b="1" dirty="0">
                <a:solidFill>
                  <a:srgbClr val="0070C0"/>
                </a:solidFill>
              </a:rPr>
              <a:t>data  </a:t>
            </a:r>
            <a:r>
              <a:rPr lang="en-US" sz="1800" b="1" dirty="0"/>
              <a:t>=</a:t>
            </a:r>
            <a:r>
              <a:rPr lang="en-US" sz="1800" b="1" dirty="0">
                <a:solidFill>
                  <a:srgbClr val="0070C0"/>
                </a:solidFill>
              </a:rPr>
              <a:t>  </a:t>
            </a:r>
            <a:r>
              <a:rPr lang="en-US" sz="1800" b="1" dirty="0" err="1"/>
              <a:t>work.cars_few_vars</a:t>
            </a:r>
            <a:r>
              <a:rPr lang="en-US" sz="1800" b="1" dirty="0"/>
              <a:t>   </a:t>
            </a:r>
          </a:p>
          <a:p>
            <a:pPr marL="457200" lvl="1" indent="0">
              <a:buNone/>
            </a:pPr>
            <a:r>
              <a:rPr lang="en-US" sz="1800" b="1" dirty="0"/>
              <a:t>     </a:t>
            </a:r>
            <a:r>
              <a:rPr lang="en-US" sz="1800" b="1" dirty="0" err="1">
                <a:solidFill>
                  <a:srgbClr val="0070C0"/>
                </a:solidFill>
              </a:rPr>
              <a:t>dbms</a:t>
            </a:r>
            <a:r>
              <a:rPr lang="en-US" sz="1800" b="1" dirty="0"/>
              <a:t> = xlsx </a:t>
            </a:r>
          </a:p>
          <a:p>
            <a:pPr marL="457200" lvl="1" indent="0">
              <a:buNone/>
            </a:pPr>
            <a:r>
              <a:rPr lang="en-US" sz="1800" b="1" dirty="0"/>
              <a:t>     </a:t>
            </a:r>
            <a:r>
              <a:rPr lang="en-US" sz="1800" b="1" dirty="0" err="1">
                <a:solidFill>
                  <a:srgbClr val="0070C0"/>
                </a:solidFill>
              </a:rPr>
              <a:t>outfile</a:t>
            </a:r>
            <a:r>
              <a:rPr lang="en-US" sz="1800" b="1" dirty="0"/>
              <a:t> = </a:t>
            </a:r>
            <a:r>
              <a:rPr lang="en-US" sz="1800" b="1" dirty="0">
                <a:solidFill>
                  <a:schemeClr val="accent6">
                    <a:lumMod val="50000"/>
                  </a:schemeClr>
                </a:solidFill>
              </a:rPr>
              <a:t>"C:\SASexamples\Reports\basic_report_1b.xlsx"</a:t>
            </a:r>
            <a:r>
              <a:rPr lang="en-US" sz="1800" b="1" dirty="0"/>
              <a:t>  </a:t>
            </a:r>
          </a:p>
          <a:p>
            <a:pPr marL="457200" lvl="1" indent="0">
              <a:buNone/>
            </a:pPr>
            <a:r>
              <a:rPr lang="en-US" sz="1800" b="1" dirty="0">
                <a:solidFill>
                  <a:srgbClr val="0070C0"/>
                </a:solidFill>
                <a:highlight>
                  <a:srgbClr val="FFFF00"/>
                </a:highlight>
              </a:rPr>
              <a:t>     </a:t>
            </a:r>
            <a:r>
              <a:rPr lang="en-US" sz="1800" b="1" dirty="0">
                <a:highlight>
                  <a:srgbClr val="FFFF00"/>
                </a:highlight>
              </a:rPr>
              <a:t>label</a:t>
            </a:r>
            <a:r>
              <a:rPr lang="en-US" sz="1800" b="1" dirty="0">
                <a:solidFill>
                  <a:srgbClr val="0070C0"/>
                </a:solidFill>
                <a:highlight>
                  <a:srgbClr val="FFFF00"/>
                </a:highlight>
              </a:rPr>
              <a:t>  </a:t>
            </a:r>
            <a:r>
              <a:rPr lang="en-US" sz="1800" b="1" dirty="0">
                <a:highlight>
                  <a:srgbClr val="FFFF00"/>
                </a:highlight>
              </a:rPr>
              <a:t> </a:t>
            </a:r>
          </a:p>
          <a:p>
            <a:pPr marL="457200" lvl="1" indent="0">
              <a:buNone/>
            </a:pPr>
            <a:r>
              <a:rPr lang="en-US" sz="1800" b="1" dirty="0">
                <a:solidFill>
                  <a:srgbClr val="0070C0"/>
                </a:solidFill>
              </a:rPr>
              <a:t>     replace  </a:t>
            </a:r>
            <a:r>
              <a:rPr lang="en-US" sz="1800" b="1" dirty="0"/>
              <a:t>; </a:t>
            </a:r>
          </a:p>
          <a:p>
            <a:pPr marL="457200" lvl="1" indent="0">
              <a:buNone/>
            </a:pPr>
            <a:r>
              <a:rPr lang="en-US" sz="1800" b="1" dirty="0">
                <a:solidFill>
                  <a:srgbClr val="002060"/>
                </a:solidFill>
              </a:rPr>
              <a:t>run</a:t>
            </a:r>
            <a:r>
              <a:rPr lang="en-US" sz="1800" b="1" dirty="0"/>
              <a:t>;</a:t>
            </a:r>
            <a:r>
              <a:rPr lang="en-US" sz="1800" b="1" dirty="0">
                <a:solidFill>
                  <a:srgbClr val="002060"/>
                </a:solidFill>
              </a:rPr>
              <a:t> quit</a:t>
            </a:r>
            <a:r>
              <a:rPr lang="en-US" sz="1800" b="1" dirty="0"/>
              <a:t>;</a:t>
            </a:r>
            <a:r>
              <a:rPr lang="en-US" sz="1800" b="1" dirty="0">
                <a:solidFill>
                  <a:srgbClr val="002060"/>
                </a:solidFill>
              </a:rPr>
              <a:t> </a:t>
            </a:r>
            <a:endParaRPr lang="en-US" sz="1800" dirty="0"/>
          </a:p>
        </p:txBody>
      </p:sp>
    </p:spTree>
    <p:extLst>
      <p:ext uri="{BB962C8B-B14F-4D97-AF65-F5344CB8AC3E}">
        <p14:creationId xmlns:p14="http://schemas.microsoft.com/office/powerpoint/2010/main" val="309095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6299C-7F0B-5A8F-D03D-151E8A4F61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7D0669-4E26-119C-E6E8-BADA6334117D}"/>
              </a:ext>
            </a:extLst>
          </p:cNvPr>
          <p:cNvSpPr>
            <a:spLocks noGrp="1"/>
          </p:cNvSpPr>
          <p:nvPr>
            <p:ph type="title"/>
          </p:nvPr>
        </p:nvSpPr>
        <p:spPr/>
        <p:txBody>
          <a:bodyPr>
            <a:normAutofit/>
          </a:bodyPr>
          <a:lstStyle/>
          <a:p>
            <a:r>
              <a:rPr lang="en-US" dirty="0"/>
              <a:t>Report example—1b</a:t>
            </a:r>
          </a:p>
        </p:txBody>
      </p:sp>
      <p:sp>
        <p:nvSpPr>
          <p:cNvPr id="5" name="Content Placeholder 4">
            <a:extLst>
              <a:ext uri="{FF2B5EF4-FFF2-40B4-BE49-F238E27FC236}">
                <a16:creationId xmlns:a16="http://schemas.microsoft.com/office/drawing/2014/main" id="{22523D14-2120-007F-08F4-9D3BC6EFCF0F}"/>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A0C88081-6641-8458-966B-599BC787EC06}"/>
              </a:ext>
            </a:extLst>
          </p:cNvPr>
          <p:cNvPicPr>
            <a:picLocks noChangeAspect="1"/>
          </p:cNvPicPr>
          <p:nvPr/>
        </p:nvPicPr>
        <p:blipFill>
          <a:blip r:embed="rId2"/>
          <a:stretch>
            <a:fillRect/>
          </a:stretch>
        </p:blipFill>
        <p:spPr>
          <a:xfrm>
            <a:off x="2254640" y="1417639"/>
            <a:ext cx="7682720" cy="4537298"/>
          </a:xfrm>
          <a:prstGeom prst="rect">
            <a:avLst/>
          </a:prstGeom>
        </p:spPr>
      </p:pic>
    </p:spTree>
    <p:extLst>
      <p:ext uri="{BB962C8B-B14F-4D97-AF65-F5344CB8AC3E}">
        <p14:creationId xmlns:p14="http://schemas.microsoft.com/office/powerpoint/2010/main" val="176783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Business Problem: “I need a report!”</a:t>
            </a:r>
          </a:p>
        </p:txBody>
      </p:sp>
      <p:sp>
        <p:nvSpPr>
          <p:cNvPr id="5" name="Content Placeholder 4"/>
          <p:cNvSpPr>
            <a:spLocks noGrp="1"/>
          </p:cNvSpPr>
          <p:nvPr>
            <p:ph idx="1"/>
          </p:nvPr>
        </p:nvSpPr>
        <p:spPr/>
        <p:txBody>
          <a:bodyPr>
            <a:normAutofit lnSpcReduction="10000"/>
          </a:bodyPr>
          <a:lstStyle/>
          <a:p>
            <a:r>
              <a:rPr lang="en-US" dirty="0"/>
              <a:t>You work for a company that wants to enter the luxury car market in the USA.  </a:t>
            </a:r>
          </a:p>
          <a:p>
            <a:r>
              <a:rPr lang="en-US" dirty="0"/>
              <a:t>Your bosses are aware that SAS software has a built-in data set called “CARS” with information from the year 2004.</a:t>
            </a:r>
          </a:p>
          <a:p>
            <a:r>
              <a:rPr lang="en-US" dirty="0"/>
              <a:t>They want you to use it to help them better understand their competition with respect to variables like Miles Per Gallon (MPG), Engine Size, Horsepower, and Weight.  </a:t>
            </a:r>
          </a:p>
        </p:txBody>
      </p:sp>
    </p:spTree>
    <p:extLst>
      <p:ext uri="{BB962C8B-B14F-4D97-AF65-F5344CB8AC3E}">
        <p14:creationId xmlns:p14="http://schemas.microsoft.com/office/powerpoint/2010/main" val="163335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620E-A8D1-328C-D423-9B949E0E9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AEBD5-B2E2-B2A2-6184-6F7ED09C0AD1}"/>
              </a:ext>
            </a:extLst>
          </p:cNvPr>
          <p:cNvSpPr>
            <a:spLocks noGrp="1"/>
          </p:cNvSpPr>
          <p:nvPr>
            <p:ph type="title"/>
          </p:nvPr>
        </p:nvSpPr>
        <p:spPr>
          <a:xfrm>
            <a:off x="609600" y="274638"/>
            <a:ext cx="11582400" cy="1143000"/>
          </a:xfrm>
        </p:spPr>
        <p:txBody>
          <a:bodyPr/>
          <a:lstStyle/>
          <a:p>
            <a:r>
              <a:rPr lang="en-US" dirty="0"/>
              <a:t>1c). Changing the Worksheet Name</a:t>
            </a:r>
          </a:p>
        </p:txBody>
      </p:sp>
      <p:sp>
        <p:nvSpPr>
          <p:cNvPr id="3" name="Content Placeholder 2">
            <a:extLst>
              <a:ext uri="{FF2B5EF4-FFF2-40B4-BE49-F238E27FC236}">
                <a16:creationId xmlns:a16="http://schemas.microsoft.com/office/drawing/2014/main" id="{3B17EE9F-78C3-86A2-E44B-F848562E12C3}"/>
              </a:ext>
            </a:extLst>
          </p:cNvPr>
          <p:cNvSpPr>
            <a:spLocks noGrp="1"/>
          </p:cNvSpPr>
          <p:nvPr>
            <p:ph idx="1"/>
          </p:nvPr>
        </p:nvSpPr>
        <p:spPr>
          <a:xfrm>
            <a:off x="609600" y="1600200"/>
            <a:ext cx="10972800" cy="5257800"/>
          </a:xfrm>
        </p:spPr>
        <p:txBody>
          <a:bodyPr>
            <a:normAutofit/>
          </a:bodyPr>
          <a:lstStyle/>
          <a:p>
            <a:r>
              <a:rPr lang="en-US" sz="2800" dirty="0"/>
              <a:t>To change the worksheet name, use a SHEET statement in PROC EXPORT:  </a:t>
            </a:r>
          </a:p>
          <a:p>
            <a:pPr marL="457200" lvl="1" indent="0">
              <a:buNone/>
            </a:pPr>
            <a:endParaRPr lang="en-US" sz="1800" b="1" dirty="0">
              <a:solidFill>
                <a:srgbClr val="002060"/>
              </a:solidFill>
            </a:endParaRPr>
          </a:p>
          <a:p>
            <a:pPr marL="457200" lvl="1" indent="0">
              <a:buNone/>
            </a:pPr>
            <a:r>
              <a:rPr lang="en-US" sz="1800" b="1" dirty="0">
                <a:solidFill>
                  <a:srgbClr val="002060"/>
                </a:solidFill>
              </a:rPr>
              <a:t>proc export</a:t>
            </a:r>
            <a:r>
              <a:rPr lang="en-US" sz="1800" b="1" dirty="0"/>
              <a:t>  </a:t>
            </a:r>
            <a:r>
              <a:rPr lang="en-US" sz="1800" b="1" dirty="0">
                <a:solidFill>
                  <a:srgbClr val="0070C0"/>
                </a:solidFill>
              </a:rPr>
              <a:t>data  </a:t>
            </a:r>
            <a:r>
              <a:rPr lang="en-US" sz="1800" b="1" dirty="0"/>
              <a:t>=</a:t>
            </a:r>
            <a:r>
              <a:rPr lang="en-US" sz="1800" b="1" dirty="0">
                <a:solidFill>
                  <a:srgbClr val="0070C0"/>
                </a:solidFill>
              </a:rPr>
              <a:t>  </a:t>
            </a:r>
            <a:r>
              <a:rPr lang="en-US" sz="1800" b="1" dirty="0" err="1"/>
              <a:t>work.cars_few_vars</a:t>
            </a:r>
            <a:r>
              <a:rPr lang="en-US" sz="1800" b="1" dirty="0"/>
              <a:t> </a:t>
            </a:r>
          </a:p>
          <a:p>
            <a:pPr marL="457200" lvl="1" indent="0">
              <a:buNone/>
            </a:pPr>
            <a:r>
              <a:rPr lang="en-US" sz="1800" b="1" dirty="0"/>
              <a:t>     </a:t>
            </a:r>
            <a:r>
              <a:rPr lang="en-US" sz="1800" b="1" dirty="0" err="1">
                <a:solidFill>
                  <a:srgbClr val="0070C0"/>
                </a:solidFill>
              </a:rPr>
              <a:t>dbms</a:t>
            </a:r>
            <a:r>
              <a:rPr lang="en-US" sz="1800" b="1" dirty="0"/>
              <a:t> = xlsx </a:t>
            </a:r>
          </a:p>
          <a:p>
            <a:pPr marL="457200" lvl="1" indent="0">
              <a:buNone/>
            </a:pPr>
            <a:r>
              <a:rPr lang="en-US" sz="1800" b="1" dirty="0"/>
              <a:t>     </a:t>
            </a:r>
            <a:r>
              <a:rPr lang="en-US" sz="1800" b="1" dirty="0" err="1">
                <a:solidFill>
                  <a:srgbClr val="0070C0"/>
                </a:solidFill>
              </a:rPr>
              <a:t>outfile</a:t>
            </a:r>
            <a:r>
              <a:rPr lang="en-US" sz="1800" b="1" dirty="0"/>
              <a:t> = </a:t>
            </a:r>
            <a:r>
              <a:rPr lang="en-US" sz="1800" b="1" dirty="0">
                <a:solidFill>
                  <a:schemeClr val="accent6">
                    <a:lumMod val="50000"/>
                  </a:schemeClr>
                </a:solidFill>
              </a:rPr>
              <a:t>"C:\SASexamples\Reports\basic_report_1c.xlsx"</a:t>
            </a:r>
            <a:r>
              <a:rPr lang="en-US" sz="1800" b="1" dirty="0"/>
              <a:t>  </a:t>
            </a:r>
          </a:p>
          <a:p>
            <a:pPr marL="457200" lvl="1" indent="0">
              <a:buNone/>
            </a:pPr>
            <a:r>
              <a:rPr lang="en-US" sz="1800" b="1" dirty="0">
                <a:solidFill>
                  <a:srgbClr val="0070C0"/>
                </a:solidFill>
              </a:rPr>
              <a:t>     </a:t>
            </a:r>
            <a:r>
              <a:rPr lang="en-US" sz="1800" b="1" dirty="0"/>
              <a:t>label</a:t>
            </a:r>
            <a:r>
              <a:rPr lang="en-US" sz="1800" b="1" dirty="0">
                <a:solidFill>
                  <a:srgbClr val="0070C0"/>
                </a:solidFill>
              </a:rPr>
              <a:t>  </a:t>
            </a:r>
            <a:r>
              <a:rPr lang="en-US" sz="1800" b="1" dirty="0"/>
              <a:t> </a:t>
            </a:r>
          </a:p>
          <a:p>
            <a:pPr marL="457200" lvl="1" indent="0">
              <a:buNone/>
            </a:pPr>
            <a:r>
              <a:rPr lang="en-US" sz="1800" b="1" dirty="0">
                <a:solidFill>
                  <a:srgbClr val="0070C0"/>
                </a:solidFill>
              </a:rPr>
              <a:t>     replace  </a:t>
            </a:r>
            <a:r>
              <a:rPr lang="en-US" sz="1800" b="1" dirty="0"/>
              <a:t>; </a:t>
            </a:r>
          </a:p>
          <a:p>
            <a:pPr marL="457200" lvl="1" indent="0">
              <a:buNone/>
            </a:pPr>
            <a:r>
              <a:rPr lang="en-US" sz="1800" b="1" dirty="0">
                <a:solidFill>
                  <a:srgbClr val="0070C0"/>
                </a:solidFill>
                <a:highlight>
                  <a:srgbClr val="FFFF00"/>
                </a:highlight>
              </a:rPr>
              <a:t>     </a:t>
            </a:r>
            <a:r>
              <a:rPr lang="en-US" sz="1800" b="1" dirty="0">
                <a:highlight>
                  <a:srgbClr val="FFFF00"/>
                </a:highlight>
              </a:rPr>
              <a:t>sheet</a:t>
            </a:r>
            <a:r>
              <a:rPr lang="en-US" sz="1800" b="1" dirty="0">
                <a:solidFill>
                  <a:srgbClr val="0070C0"/>
                </a:solidFill>
                <a:highlight>
                  <a:srgbClr val="FFFF00"/>
                </a:highlight>
              </a:rPr>
              <a:t> </a:t>
            </a:r>
            <a:r>
              <a:rPr lang="en-US" sz="1800" b="1" dirty="0">
                <a:highlight>
                  <a:srgbClr val="FFFF00"/>
                </a:highlight>
              </a:rPr>
              <a:t>= "Luxury 2004" ;</a:t>
            </a:r>
          </a:p>
          <a:p>
            <a:pPr marL="457200" lvl="1" indent="0">
              <a:buNone/>
            </a:pPr>
            <a:r>
              <a:rPr lang="en-US" sz="1800" b="1" dirty="0">
                <a:solidFill>
                  <a:srgbClr val="002060"/>
                </a:solidFill>
              </a:rPr>
              <a:t>run</a:t>
            </a:r>
            <a:r>
              <a:rPr lang="en-US" sz="1800" b="1" dirty="0"/>
              <a:t>;</a:t>
            </a:r>
            <a:r>
              <a:rPr lang="en-US" sz="1800" b="1" dirty="0">
                <a:solidFill>
                  <a:srgbClr val="002060"/>
                </a:solidFill>
              </a:rPr>
              <a:t> quit</a:t>
            </a:r>
            <a:r>
              <a:rPr lang="en-US" sz="1800" b="1" dirty="0"/>
              <a:t>;</a:t>
            </a:r>
            <a:r>
              <a:rPr lang="en-US" sz="1800" b="1" dirty="0">
                <a:solidFill>
                  <a:srgbClr val="002060"/>
                </a:solidFill>
              </a:rPr>
              <a:t> </a:t>
            </a:r>
            <a:endParaRPr lang="en-US" sz="1800" dirty="0"/>
          </a:p>
        </p:txBody>
      </p:sp>
    </p:spTree>
    <p:extLst>
      <p:ext uri="{BB962C8B-B14F-4D97-AF65-F5344CB8AC3E}">
        <p14:creationId xmlns:p14="http://schemas.microsoft.com/office/powerpoint/2010/main" val="56432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834C-1F04-A332-DA32-BB41FB36E2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3713E6-CBC5-6B6D-6778-543A200F6487}"/>
              </a:ext>
            </a:extLst>
          </p:cNvPr>
          <p:cNvSpPr>
            <a:spLocks noGrp="1"/>
          </p:cNvSpPr>
          <p:nvPr>
            <p:ph type="title"/>
          </p:nvPr>
        </p:nvSpPr>
        <p:spPr/>
        <p:txBody>
          <a:bodyPr>
            <a:normAutofit/>
          </a:bodyPr>
          <a:lstStyle/>
          <a:p>
            <a:r>
              <a:rPr lang="en-US" dirty="0"/>
              <a:t>Report example—1c</a:t>
            </a:r>
          </a:p>
        </p:txBody>
      </p:sp>
      <p:sp>
        <p:nvSpPr>
          <p:cNvPr id="5" name="Content Placeholder 4">
            <a:extLst>
              <a:ext uri="{FF2B5EF4-FFF2-40B4-BE49-F238E27FC236}">
                <a16:creationId xmlns:a16="http://schemas.microsoft.com/office/drawing/2014/main" id="{EC89499D-3D97-1EBF-F758-E1B1F098340D}"/>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1591ED46-AD0F-5A21-BE90-81007188ADF4}"/>
              </a:ext>
            </a:extLst>
          </p:cNvPr>
          <p:cNvPicPr>
            <a:picLocks noChangeAspect="1"/>
          </p:cNvPicPr>
          <p:nvPr/>
        </p:nvPicPr>
        <p:blipFill>
          <a:blip r:embed="rId2"/>
          <a:stretch>
            <a:fillRect/>
          </a:stretch>
        </p:blipFill>
        <p:spPr>
          <a:xfrm>
            <a:off x="2296538" y="1417638"/>
            <a:ext cx="7912390" cy="4582640"/>
          </a:xfrm>
          <a:prstGeom prst="rect">
            <a:avLst/>
          </a:prstGeom>
        </p:spPr>
      </p:pic>
    </p:spTree>
    <p:extLst>
      <p:ext uri="{BB962C8B-B14F-4D97-AF65-F5344CB8AC3E}">
        <p14:creationId xmlns:p14="http://schemas.microsoft.com/office/powerpoint/2010/main" val="53439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2890D-85E0-C1A0-BD3F-C86975407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4962A-F883-1616-2280-2241EEB53AFF}"/>
              </a:ext>
            </a:extLst>
          </p:cNvPr>
          <p:cNvSpPr>
            <a:spLocks noGrp="1"/>
          </p:cNvSpPr>
          <p:nvPr>
            <p:ph type="ctrTitle"/>
          </p:nvPr>
        </p:nvSpPr>
        <p:spPr/>
        <p:txBody>
          <a:bodyPr/>
          <a:lstStyle/>
          <a:p>
            <a:r>
              <a:rPr lang="en-US" dirty="0">
                <a:solidFill>
                  <a:schemeClr val="bg1"/>
                </a:solidFill>
              </a:rPr>
              <a:t>Reports in Excel—Method 2</a:t>
            </a:r>
            <a:endParaRPr lang="en-US" dirty="0"/>
          </a:p>
        </p:txBody>
      </p:sp>
      <p:sp>
        <p:nvSpPr>
          <p:cNvPr id="3" name="Subtitle 2">
            <a:extLst>
              <a:ext uri="{FF2B5EF4-FFF2-40B4-BE49-F238E27FC236}">
                <a16:creationId xmlns:a16="http://schemas.microsoft.com/office/drawing/2014/main" id="{4CCC11D8-1B53-68ED-20E2-1A206DB6AD26}"/>
              </a:ext>
            </a:extLst>
          </p:cNvPr>
          <p:cNvSpPr>
            <a:spLocks noGrp="1"/>
          </p:cNvSpPr>
          <p:nvPr>
            <p:ph type="subTitle" idx="1"/>
          </p:nvPr>
        </p:nvSpPr>
        <p:spPr>
          <a:xfrm>
            <a:off x="609600" y="3886200"/>
            <a:ext cx="10605796" cy="1297875"/>
          </a:xfrm>
        </p:spPr>
        <p:txBody>
          <a:bodyPr/>
          <a:lstStyle/>
          <a:p>
            <a:r>
              <a:rPr lang="en-US" dirty="0">
                <a:solidFill>
                  <a:schemeClr val="bg1"/>
                </a:solidFill>
              </a:rPr>
              <a:t>The Excel </a:t>
            </a:r>
            <a:r>
              <a:rPr lang="en-US" dirty="0" err="1">
                <a:solidFill>
                  <a:schemeClr val="bg1"/>
                </a:solidFill>
              </a:rPr>
              <a:t>Libname</a:t>
            </a:r>
            <a:r>
              <a:rPr lang="en-US" dirty="0">
                <a:solidFill>
                  <a:schemeClr val="bg1"/>
                </a:solidFill>
              </a:rPr>
              <a:t> Engine approach</a:t>
            </a:r>
          </a:p>
        </p:txBody>
      </p:sp>
    </p:spTree>
    <p:extLst>
      <p:ext uri="{BB962C8B-B14F-4D97-AF65-F5344CB8AC3E}">
        <p14:creationId xmlns:p14="http://schemas.microsoft.com/office/powerpoint/2010/main" val="2644027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A59-B104-5D13-4983-015C63386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189FF-D349-51D0-A9F6-C0DCDC47FD55}"/>
              </a:ext>
            </a:extLst>
          </p:cNvPr>
          <p:cNvSpPr>
            <a:spLocks noGrp="1"/>
          </p:cNvSpPr>
          <p:nvPr>
            <p:ph type="title"/>
          </p:nvPr>
        </p:nvSpPr>
        <p:spPr>
          <a:xfrm>
            <a:off x="609600" y="274638"/>
            <a:ext cx="11582400" cy="1143000"/>
          </a:xfrm>
        </p:spPr>
        <p:txBody>
          <a:bodyPr>
            <a:normAutofit fontScale="90000"/>
          </a:bodyPr>
          <a:lstStyle/>
          <a:p>
            <a:r>
              <a:rPr lang="en-US" dirty="0"/>
              <a:t>2a). Default XLSX </a:t>
            </a:r>
            <a:r>
              <a:rPr lang="en-US" dirty="0" err="1"/>
              <a:t>Libname</a:t>
            </a:r>
            <a:r>
              <a:rPr lang="en-US" dirty="0"/>
              <a:t> &amp; Data Step output</a:t>
            </a:r>
          </a:p>
        </p:txBody>
      </p:sp>
      <p:sp>
        <p:nvSpPr>
          <p:cNvPr id="3" name="Content Placeholder 2">
            <a:extLst>
              <a:ext uri="{FF2B5EF4-FFF2-40B4-BE49-F238E27FC236}">
                <a16:creationId xmlns:a16="http://schemas.microsoft.com/office/drawing/2014/main" id="{427EC34E-E0D3-258A-D2AF-E34F2FB434F9}"/>
              </a:ext>
            </a:extLst>
          </p:cNvPr>
          <p:cNvSpPr>
            <a:spLocks noGrp="1"/>
          </p:cNvSpPr>
          <p:nvPr>
            <p:ph idx="1"/>
          </p:nvPr>
        </p:nvSpPr>
        <p:spPr>
          <a:xfrm>
            <a:off x="609600" y="1600200"/>
            <a:ext cx="10972800" cy="4983162"/>
          </a:xfrm>
        </p:spPr>
        <p:txBody>
          <a:bodyPr>
            <a:normAutofit lnSpcReduction="10000"/>
          </a:bodyPr>
          <a:lstStyle/>
          <a:p>
            <a:r>
              <a:rPr lang="en-US" dirty="0"/>
              <a:t>Use the XLSX (Excel) </a:t>
            </a:r>
            <a:r>
              <a:rPr lang="en-US" dirty="0" err="1"/>
              <a:t>libname</a:t>
            </a:r>
            <a:r>
              <a:rPr lang="en-US" dirty="0"/>
              <a:t>:  </a:t>
            </a:r>
          </a:p>
          <a:p>
            <a:pPr marL="457200" lvl="1" indent="0">
              <a:buNone/>
            </a:pPr>
            <a:r>
              <a:rPr lang="en-US" sz="2000" b="1" dirty="0" err="1">
                <a:solidFill>
                  <a:srgbClr val="0070C0"/>
                </a:solidFill>
              </a:rPr>
              <a:t>libname</a:t>
            </a:r>
            <a:r>
              <a:rPr lang="en-US" sz="2000" b="1" dirty="0">
                <a:solidFill>
                  <a:srgbClr val="0070C0"/>
                </a:solidFill>
              </a:rPr>
              <a:t> </a:t>
            </a:r>
            <a:r>
              <a:rPr lang="en-US" sz="2000" b="1" dirty="0">
                <a:solidFill>
                  <a:srgbClr val="002060"/>
                </a:solidFill>
              </a:rPr>
              <a:t> </a:t>
            </a:r>
            <a:r>
              <a:rPr lang="en-US" sz="2000" b="1" dirty="0"/>
              <a:t>lxrepb1  </a:t>
            </a:r>
            <a:r>
              <a:rPr lang="en-US" sz="2000" b="1" dirty="0">
                <a:solidFill>
                  <a:srgbClr val="0070C0"/>
                </a:solidFill>
              </a:rPr>
              <a:t>xlsx  </a:t>
            </a:r>
            <a:r>
              <a:rPr lang="en-US" sz="2000" b="1" dirty="0">
                <a:solidFill>
                  <a:schemeClr val="accent6">
                    <a:lumMod val="50000"/>
                  </a:schemeClr>
                </a:solidFill>
              </a:rPr>
              <a:t>"C:\SASexamples\Reports\basic_report_2a.xlsx"</a:t>
            </a:r>
            <a:r>
              <a:rPr lang="en-US" sz="2000" b="1" dirty="0"/>
              <a:t> ;</a:t>
            </a:r>
          </a:p>
          <a:p>
            <a:pPr marL="457200" lvl="1" indent="0">
              <a:buNone/>
            </a:pPr>
            <a:r>
              <a:rPr lang="en-US" sz="2000" b="1" dirty="0">
                <a:solidFill>
                  <a:srgbClr val="002060"/>
                </a:solidFill>
              </a:rPr>
              <a:t>data</a:t>
            </a:r>
            <a:r>
              <a:rPr lang="en-US" sz="2000" b="1" dirty="0"/>
              <a:t> lxrepb1.cars_fewer_variables  ; </a:t>
            </a:r>
          </a:p>
          <a:p>
            <a:pPr marL="457200" lvl="1" indent="0">
              <a:buNone/>
            </a:pPr>
            <a:r>
              <a:rPr lang="en-US" sz="2000" b="1" dirty="0">
                <a:solidFill>
                  <a:srgbClr val="0070C0"/>
                </a:solidFill>
              </a:rPr>
              <a:t>     set </a:t>
            </a:r>
            <a:r>
              <a:rPr lang="en-US" sz="2000" b="1" dirty="0"/>
              <a:t> </a:t>
            </a:r>
            <a:r>
              <a:rPr lang="en-US" sz="2000" b="1" dirty="0" err="1"/>
              <a:t>work.cars_few_vars</a:t>
            </a:r>
            <a:r>
              <a:rPr lang="en-US" sz="2000" b="1" dirty="0"/>
              <a:t>  ; </a:t>
            </a:r>
          </a:p>
          <a:p>
            <a:pPr marL="457200" lvl="1" indent="0">
              <a:buNone/>
            </a:pPr>
            <a:r>
              <a:rPr lang="en-US" sz="2000" b="1" dirty="0">
                <a:solidFill>
                  <a:srgbClr val="002060"/>
                </a:solidFill>
              </a:rPr>
              <a:t>run</a:t>
            </a:r>
            <a:r>
              <a:rPr lang="en-US" sz="2000" b="1" dirty="0"/>
              <a:t>;</a:t>
            </a:r>
            <a:r>
              <a:rPr lang="en-US" sz="2000" b="1" dirty="0">
                <a:solidFill>
                  <a:srgbClr val="0070C0"/>
                </a:solidFill>
              </a:rPr>
              <a:t> </a:t>
            </a:r>
          </a:p>
          <a:p>
            <a:pPr marL="457200" lvl="1" indent="0">
              <a:buNone/>
            </a:pPr>
            <a:r>
              <a:rPr lang="en-US" sz="2000" b="1" dirty="0" err="1">
                <a:solidFill>
                  <a:srgbClr val="0070C0"/>
                </a:solidFill>
              </a:rPr>
              <a:t>libname</a:t>
            </a:r>
            <a:r>
              <a:rPr lang="en-US" sz="2000" b="1" dirty="0">
                <a:solidFill>
                  <a:srgbClr val="0070C0"/>
                </a:solidFill>
              </a:rPr>
              <a:t>  </a:t>
            </a:r>
            <a:r>
              <a:rPr lang="en-US" sz="2000" b="1" dirty="0"/>
              <a:t>lxrepb1  </a:t>
            </a:r>
            <a:r>
              <a:rPr lang="en-US" sz="2000" b="1" dirty="0">
                <a:solidFill>
                  <a:srgbClr val="0070C0"/>
                </a:solidFill>
              </a:rPr>
              <a:t>clear  </a:t>
            </a:r>
            <a:r>
              <a:rPr lang="en-US" sz="2000" b="1" dirty="0"/>
              <a:t>;  </a:t>
            </a:r>
            <a:endParaRPr lang="en-US" dirty="0"/>
          </a:p>
          <a:p>
            <a:r>
              <a:rPr lang="en-US" dirty="0"/>
              <a:t>The XLSX </a:t>
            </a:r>
            <a:r>
              <a:rPr lang="en-US" dirty="0" err="1"/>
              <a:t>libname</a:t>
            </a:r>
            <a:r>
              <a:rPr lang="en-US" dirty="0"/>
              <a:t> engine works across platforms and does not rely on Microsoft software or the PC Files Server</a:t>
            </a:r>
          </a:p>
          <a:p>
            <a:r>
              <a:rPr lang="en-US" dirty="0"/>
              <a:t>The worksheet name will be the name of the data set.  </a:t>
            </a:r>
          </a:p>
          <a:p>
            <a:r>
              <a:rPr lang="en-US" dirty="0"/>
              <a:t>By default, the XLSX </a:t>
            </a:r>
            <a:r>
              <a:rPr lang="en-US" dirty="0" err="1"/>
              <a:t>libname</a:t>
            </a:r>
            <a:r>
              <a:rPr lang="en-US" dirty="0"/>
              <a:t> engine exports the variable names.  </a:t>
            </a:r>
          </a:p>
          <a:p>
            <a:endParaRPr lang="en-US" dirty="0"/>
          </a:p>
          <a:p>
            <a:pPr marL="0" indent="0">
              <a:buNone/>
            </a:pPr>
            <a:endParaRPr lang="en-US" dirty="0"/>
          </a:p>
        </p:txBody>
      </p:sp>
    </p:spTree>
    <p:extLst>
      <p:ext uri="{BB962C8B-B14F-4D97-AF65-F5344CB8AC3E}">
        <p14:creationId xmlns:p14="http://schemas.microsoft.com/office/powerpoint/2010/main" val="1621831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0D49-33AE-CC67-24AE-CA42ED11AF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664288-9C38-4FF5-9FC2-C885BEFDD4AA}"/>
              </a:ext>
            </a:extLst>
          </p:cNvPr>
          <p:cNvSpPr>
            <a:spLocks noGrp="1"/>
          </p:cNvSpPr>
          <p:nvPr>
            <p:ph type="title"/>
          </p:nvPr>
        </p:nvSpPr>
        <p:spPr/>
        <p:txBody>
          <a:bodyPr>
            <a:normAutofit/>
          </a:bodyPr>
          <a:lstStyle/>
          <a:p>
            <a:r>
              <a:rPr lang="en-US" dirty="0"/>
              <a:t>Report example—2a</a:t>
            </a:r>
          </a:p>
        </p:txBody>
      </p:sp>
      <p:sp>
        <p:nvSpPr>
          <p:cNvPr id="5" name="Content Placeholder 4">
            <a:extLst>
              <a:ext uri="{FF2B5EF4-FFF2-40B4-BE49-F238E27FC236}">
                <a16:creationId xmlns:a16="http://schemas.microsoft.com/office/drawing/2014/main" id="{64BDAF59-C2EF-AEB7-C88D-FD7B11591970}"/>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0A22BC21-259A-FB35-D0F1-59D62957BC88}"/>
              </a:ext>
            </a:extLst>
          </p:cNvPr>
          <p:cNvPicPr>
            <a:picLocks noChangeAspect="1"/>
          </p:cNvPicPr>
          <p:nvPr/>
        </p:nvPicPr>
        <p:blipFill>
          <a:blip r:embed="rId2"/>
          <a:stretch>
            <a:fillRect/>
          </a:stretch>
        </p:blipFill>
        <p:spPr>
          <a:xfrm>
            <a:off x="2368709" y="1417638"/>
            <a:ext cx="7759381" cy="4637531"/>
          </a:xfrm>
          <a:prstGeom prst="rect">
            <a:avLst/>
          </a:prstGeom>
        </p:spPr>
      </p:pic>
    </p:spTree>
    <p:extLst>
      <p:ext uri="{BB962C8B-B14F-4D97-AF65-F5344CB8AC3E}">
        <p14:creationId xmlns:p14="http://schemas.microsoft.com/office/powerpoint/2010/main" val="62398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447D-F690-BEAC-78C6-A48F40F5B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87A50-8CDE-6079-250E-60261988E9C0}"/>
              </a:ext>
            </a:extLst>
          </p:cNvPr>
          <p:cNvSpPr>
            <a:spLocks noGrp="1"/>
          </p:cNvSpPr>
          <p:nvPr>
            <p:ph type="title"/>
          </p:nvPr>
        </p:nvSpPr>
        <p:spPr>
          <a:xfrm>
            <a:off x="609600" y="274638"/>
            <a:ext cx="11582400" cy="1143000"/>
          </a:xfrm>
        </p:spPr>
        <p:txBody>
          <a:bodyPr/>
          <a:lstStyle/>
          <a:p>
            <a:r>
              <a:rPr lang="en-US" dirty="0"/>
              <a:t>2b). Printing the Variable Labels</a:t>
            </a:r>
          </a:p>
        </p:txBody>
      </p:sp>
      <p:sp>
        <p:nvSpPr>
          <p:cNvPr id="3" name="Content Placeholder 2">
            <a:extLst>
              <a:ext uri="{FF2B5EF4-FFF2-40B4-BE49-F238E27FC236}">
                <a16:creationId xmlns:a16="http://schemas.microsoft.com/office/drawing/2014/main" id="{B233CE1D-7ECD-D48A-04A8-E1BD4D49176C}"/>
              </a:ext>
            </a:extLst>
          </p:cNvPr>
          <p:cNvSpPr>
            <a:spLocks noGrp="1"/>
          </p:cNvSpPr>
          <p:nvPr>
            <p:ph idx="1"/>
          </p:nvPr>
        </p:nvSpPr>
        <p:spPr>
          <a:xfrm>
            <a:off x="609600" y="1600200"/>
            <a:ext cx="10972800" cy="4983162"/>
          </a:xfrm>
        </p:spPr>
        <p:txBody>
          <a:bodyPr>
            <a:normAutofit/>
          </a:bodyPr>
          <a:lstStyle/>
          <a:p>
            <a:r>
              <a:rPr lang="en-US" dirty="0"/>
              <a:t>To show the variable labels rather than the variable names, use the “DBLABEL=YES” option:  </a:t>
            </a:r>
          </a:p>
          <a:p>
            <a:pPr marL="457200" lvl="1" indent="0">
              <a:buNone/>
            </a:pPr>
            <a:r>
              <a:rPr lang="en-US" sz="2000" b="1" dirty="0" err="1">
                <a:solidFill>
                  <a:srgbClr val="0070C0"/>
                </a:solidFill>
              </a:rPr>
              <a:t>libname</a:t>
            </a:r>
            <a:r>
              <a:rPr lang="en-US" sz="2000" b="1" dirty="0">
                <a:solidFill>
                  <a:srgbClr val="0070C0"/>
                </a:solidFill>
              </a:rPr>
              <a:t> </a:t>
            </a:r>
            <a:r>
              <a:rPr lang="en-US" sz="2000" b="1" dirty="0">
                <a:solidFill>
                  <a:srgbClr val="002060"/>
                </a:solidFill>
              </a:rPr>
              <a:t> </a:t>
            </a:r>
            <a:r>
              <a:rPr lang="en-US" sz="2000" b="1" dirty="0"/>
              <a:t>lxrepb2  </a:t>
            </a:r>
            <a:r>
              <a:rPr lang="en-US" sz="2000" b="1" dirty="0">
                <a:solidFill>
                  <a:srgbClr val="0070C0"/>
                </a:solidFill>
              </a:rPr>
              <a:t>xlsx  </a:t>
            </a:r>
            <a:r>
              <a:rPr lang="en-US" sz="2000" b="1" dirty="0">
                <a:solidFill>
                  <a:schemeClr val="accent6">
                    <a:lumMod val="50000"/>
                  </a:schemeClr>
                </a:solidFill>
              </a:rPr>
              <a:t>"C:\SASexamples\Reports\basic_report_2b.xlsx"</a:t>
            </a:r>
            <a:r>
              <a:rPr lang="en-US" sz="2000" b="1" dirty="0"/>
              <a:t> ;</a:t>
            </a:r>
          </a:p>
          <a:p>
            <a:pPr marL="457200" lvl="1" indent="0">
              <a:buNone/>
            </a:pPr>
            <a:r>
              <a:rPr lang="en-US" sz="2000" b="1" dirty="0">
                <a:solidFill>
                  <a:srgbClr val="002060"/>
                </a:solidFill>
              </a:rPr>
              <a:t>data</a:t>
            </a:r>
            <a:r>
              <a:rPr lang="en-US" sz="2000" b="1" dirty="0"/>
              <a:t>  lxrepb2.cars_fewer_variables (</a:t>
            </a:r>
            <a:r>
              <a:rPr lang="en-US" sz="2000" b="1" dirty="0">
                <a:highlight>
                  <a:srgbClr val="FFFF00"/>
                </a:highlight>
              </a:rPr>
              <a:t>DBLABEL=YES</a:t>
            </a:r>
            <a:r>
              <a:rPr lang="en-US" sz="2000" b="1" dirty="0"/>
              <a:t>) ; </a:t>
            </a:r>
          </a:p>
          <a:p>
            <a:pPr marL="457200" lvl="1" indent="0">
              <a:buNone/>
            </a:pPr>
            <a:r>
              <a:rPr lang="en-US" sz="2000" b="1" dirty="0">
                <a:solidFill>
                  <a:srgbClr val="0070C0"/>
                </a:solidFill>
              </a:rPr>
              <a:t>     set </a:t>
            </a:r>
            <a:r>
              <a:rPr lang="en-US" sz="2000" b="1" dirty="0"/>
              <a:t> </a:t>
            </a:r>
            <a:r>
              <a:rPr lang="en-US" sz="2000" b="1" dirty="0" err="1"/>
              <a:t>work.cars_few_vars</a:t>
            </a:r>
            <a:r>
              <a:rPr lang="en-US" sz="2000" b="1" dirty="0"/>
              <a:t>  ; </a:t>
            </a:r>
          </a:p>
          <a:p>
            <a:pPr marL="457200" lvl="1" indent="0">
              <a:buNone/>
            </a:pPr>
            <a:r>
              <a:rPr lang="en-US" sz="2000" b="1" dirty="0">
                <a:solidFill>
                  <a:srgbClr val="002060"/>
                </a:solidFill>
              </a:rPr>
              <a:t>run</a:t>
            </a:r>
            <a:r>
              <a:rPr lang="en-US" sz="2000" b="1" dirty="0"/>
              <a:t>;</a:t>
            </a:r>
            <a:r>
              <a:rPr lang="en-US" sz="2000" b="1" dirty="0">
                <a:solidFill>
                  <a:srgbClr val="0070C0"/>
                </a:solidFill>
              </a:rPr>
              <a:t> </a:t>
            </a:r>
          </a:p>
          <a:p>
            <a:pPr marL="457200" lvl="1" indent="0">
              <a:buNone/>
            </a:pPr>
            <a:r>
              <a:rPr lang="en-US" sz="2000" b="1" dirty="0" err="1">
                <a:solidFill>
                  <a:srgbClr val="0070C0"/>
                </a:solidFill>
              </a:rPr>
              <a:t>libname</a:t>
            </a:r>
            <a:r>
              <a:rPr lang="en-US" sz="2000" b="1" dirty="0">
                <a:solidFill>
                  <a:srgbClr val="0070C0"/>
                </a:solidFill>
              </a:rPr>
              <a:t> </a:t>
            </a:r>
            <a:r>
              <a:rPr lang="en-US" sz="2000" b="1" dirty="0">
                <a:solidFill>
                  <a:srgbClr val="002060"/>
                </a:solidFill>
              </a:rPr>
              <a:t> </a:t>
            </a:r>
            <a:r>
              <a:rPr lang="en-US" sz="2000" b="1" dirty="0"/>
              <a:t>lxrepb2  </a:t>
            </a:r>
            <a:r>
              <a:rPr lang="en-US" sz="2000" b="1" dirty="0">
                <a:solidFill>
                  <a:srgbClr val="0070C0"/>
                </a:solidFill>
              </a:rPr>
              <a:t>clear  </a:t>
            </a:r>
            <a:r>
              <a:rPr lang="en-US" sz="2000" b="1" dirty="0"/>
              <a: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68858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AF83-4302-43EB-E290-CA1E53D395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D0C9F8-B706-DA5B-1AC2-2C0F2CB98667}"/>
              </a:ext>
            </a:extLst>
          </p:cNvPr>
          <p:cNvSpPr>
            <a:spLocks noGrp="1"/>
          </p:cNvSpPr>
          <p:nvPr>
            <p:ph type="title"/>
          </p:nvPr>
        </p:nvSpPr>
        <p:spPr/>
        <p:txBody>
          <a:bodyPr>
            <a:normAutofit/>
          </a:bodyPr>
          <a:lstStyle/>
          <a:p>
            <a:r>
              <a:rPr lang="en-US" dirty="0"/>
              <a:t>Report example—2b</a:t>
            </a:r>
          </a:p>
        </p:txBody>
      </p:sp>
      <p:sp>
        <p:nvSpPr>
          <p:cNvPr id="5" name="Content Placeholder 4">
            <a:extLst>
              <a:ext uri="{FF2B5EF4-FFF2-40B4-BE49-F238E27FC236}">
                <a16:creationId xmlns:a16="http://schemas.microsoft.com/office/drawing/2014/main" id="{D2A4FD48-5860-F1FB-5539-4D98FD4137D8}"/>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026A17D6-A79F-BEA8-64CC-3C6B80CD397B}"/>
              </a:ext>
            </a:extLst>
          </p:cNvPr>
          <p:cNvPicPr>
            <a:picLocks noChangeAspect="1"/>
          </p:cNvPicPr>
          <p:nvPr/>
        </p:nvPicPr>
        <p:blipFill>
          <a:blip r:embed="rId2"/>
          <a:stretch>
            <a:fillRect/>
          </a:stretch>
        </p:blipFill>
        <p:spPr>
          <a:xfrm>
            <a:off x="2327588" y="1417638"/>
            <a:ext cx="7841623" cy="4723452"/>
          </a:xfrm>
          <a:prstGeom prst="rect">
            <a:avLst/>
          </a:prstGeom>
        </p:spPr>
      </p:pic>
    </p:spTree>
    <p:extLst>
      <p:ext uri="{BB962C8B-B14F-4D97-AF65-F5344CB8AC3E}">
        <p14:creationId xmlns:p14="http://schemas.microsoft.com/office/powerpoint/2010/main" val="213502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7BA7-9D9B-6B15-D7F8-70DA9F07C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B07FA-99AF-9359-B457-47E3400E751D}"/>
              </a:ext>
            </a:extLst>
          </p:cNvPr>
          <p:cNvSpPr>
            <a:spLocks noGrp="1"/>
          </p:cNvSpPr>
          <p:nvPr>
            <p:ph type="title"/>
          </p:nvPr>
        </p:nvSpPr>
        <p:spPr>
          <a:xfrm>
            <a:off x="609600" y="274638"/>
            <a:ext cx="11582400" cy="1143000"/>
          </a:xfrm>
        </p:spPr>
        <p:txBody>
          <a:bodyPr/>
          <a:lstStyle/>
          <a:p>
            <a:r>
              <a:rPr lang="en-US" dirty="0"/>
              <a:t>2c). Changing the Worksheet Name</a:t>
            </a:r>
          </a:p>
        </p:txBody>
      </p:sp>
      <p:sp>
        <p:nvSpPr>
          <p:cNvPr id="3" name="Content Placeholder 2">
            <a:extLst>
              <a:ext uri="{FF2B5EF4-FFF2-40B4-BE49-F238E27FC236}">
                <a16:creationId xmlns:a16="http://schemas.microsoft.com/office/drawing/2014/main" id="{EED65193-38C1-C3D7-80E6-088CB3813F88}"/>
              </a:ext>
            </a:extLst>
          </p:cNvPr>
          <p:cNvSpPr>
            <a:spLocks noGrp="1"/>
          </p:cNvSpPr>
          <p:nvPr>
            <p:ph idx="1"/>
          </p:nvPr>
        </p:nvSpPr>
        <p:spPr>
          <a:xfrm>
            <a:off x="609600" y="1600200"/>
            <a:ext cx="10972800" cy="4983162"/>
          </a:xfrm>
        </p:spPr>
        <p:txBody>
          <a:bodyPr>
            <a:normAutofit/>
          </a:bodyPr>
          <a:lstStyle/>
          <a:p>
            <a:r>
              <a:rPr lang="en-US" dirty="0"/>
              <a:t>To alter the worksheet name, you can use a name literal (or n-literal)</a:t>
            </a:r>
          </a:p>
          <a:p>
            <a:r>
              <a:rPr lang="en-US" dirty="0"/>
              <a:t>A name literal is just a character string enclosed in quotes with a single “n” placed outside of the final quotation mark at the end:</a:t>
            </a:r>
          </a:p>
          <a:p>
            <a:pPr marL="457200" lvl="1" indent="0">
              <a:buNone/>
            </a:pPr>
            <a:r>
              <a:rPr lang="en-US" sz="2000" b="1" dirty="0" err="1">
                <a:solidFill>
                  <a:srgbClr val="0070C0"/>
                </a:solidFill>
              </a:rPr>
              <a:t>libname</a:t>
            </a:r>
            <a:r>
              <a:rPr lang="en-US" sz="2000" b="1" dirty="0">
                <a:solidFill>
                  <a:srgbClr val="0070C0"/>
                </a:solidFill>
              </a:rPr>
              <a:t> </a:t>
            </a:r>
            <a:r>
              <a:rPr lang="en-US" sz="2000" b="1" dirty="0">
                <a:solidFill>
                  <a:srgbClr val="002060"/>
                </a:solidFill>
              </a:rPr>
              <a:t> </a:t>
            </a:r>
            <a:r>
              <a:rPr lang="en-US" sz="2000" b="1" dirty="0"/>
              <a:t>lxrepb3  </a:t>
            </a:r>
            <a:r>
              <a:rPr lang="en-US" sz="2000" b="1" dirty="0">
                <a:solidFill>
                  <a:srgbClr val="0070C0"/>
                </a:solidFill>
              </a:rPr>
              <a:t>xlsx  </a:t>
            </a:r>
            <a:r>
              <a:rPr lang="en-US" sz="2000" b="1" dirty="0">
                <a:solidFill>
                  <a:schemeClr val="accent6">
                    <a:lumMod val="50000"/>
                  </a:schemeClr>
                </a:solidFill>
              </a:rPr>
              <a:t>"C:\SASexamples\Reports\basic_report_2c.xlsx"</a:t>
            </a:r>
            <a:r>
              <a:rPr lang="en-US" sz="2000" b="1" dirty="0"/>
              <a:t> ;</a:t>
            </a:r>
          </a:p>
          <a:p>
            <a:pPr marL="457200" lvl="1" indent="0">
              <a:buNone/>
            </a:pPr>
            <a:r>
              <a:rPr lang="en-US" sz="2000" b="1" dirty="0">
                <a:solidFill>
                  <a:srgbClr val="002060"/>
                </a:solidFill>
              </a:rPr>
              <a:t>data </a:t>
            </a:r>
            <a:r>
              <a:rPr lang="en-US" sz="2000" b="1" dirty="0"/>
              <a:t> lxrepb3.</a:t>
            </a:r>
            <a:r>
              <a:rPr lang="en-US" sz="2000" b="1" dirty="0">
                <a:highlight>
                  <a:srgbClr val="FFFF00"/>
                </a:highlight>
              </a:rPr>
              <a:t>'Luxury 2004'n </a:t>
            </a:r>
            <a:r>
              <a:rPr lang="en-US" sz="2000" b="1" dirty="0"/>
              <a:t>(DBLABEL=YES) ;  </a:t>
            </a:r>
          </a:p>
          <a:p>
            <a:pPr marL="457200" lvl="1" indent="0">
              <a:buNone/>
            </a:pPr>
            <a:r>
              <a:rPr lang="en-US" sz="2000" b="1" dirty="0">
                <a:solidFill>
                  <a:srgbClr val="0070C0"/>
                </a:solidFill>
              </a:rPr>
              <a:t>     set </a:t>
            </a:r>
            <a:r>
              <a:rPr lang="en-US" sz="2000" b="1" dirty="0"/>
              <a:t> </a:t>
            </a:r>
            <a:r>
              <a:rPr lang="en-US" sz="2000" b="1" dirty="0" err="1"/>
              <a:t>work.cars_few_vars</a:t>
            </a:r>
            <a:r>
              <a:rPr lang="en-US" sz="2000" b="1" dirty="0"/>
              <a:t>  ; </a:t>
            </a:r>
          </a:p>
          <a:p>
            <a:pPr marL="457200" lvl="1" indent="0">
              <a:buNone/>
            </a:pPr>
            <a:r>
              <a:rPr lang="en-US" sz="2000" b="1" dirty="0">
                <a:solidFill>
                  <a:srgbClr val="002060"/>
                </a:solidFill>
              </a:rPr>
              <a:t>run</a:t>
            </a:r>
            <a:r>
              <a:rPr lang="en-US" sz="2000" b="1" dirty="0"/>
              <a:t>;</a:t>
            </a:r>
            <a:r>
              <a:rPr lang="en-US" sz="2000" b="1" dirty="0">
                <a:solidFill>
                  <a:srgbClr val="0070C0"/>
                </a:solidFill>
              </a:rPr>
              <a:t> </a:t>
            </a:r>
          </a:p>
          <a:p>
            <a:pPr marL="457200" lvl="1" indent="0">
              <a:buNone/>
            </a:pPr>
            <a:r>
              <a:rPr lang="en-US" sz="2000" b="1" dirty="0" err="1">
                <a:solidFill>
                  <a:srgbClr val="0070C0"/>
                </a:solidFill>
              </a:rPr>
              <a:t>libname</a:t>
            </a:r>
            <a:r>
              <a:rPr lang="en-US" sz="2000" b="1" dirty="0">
                <a:solidFill>
                  <a:srgbClr val="0070C0"/>
                </a:solidFill>
              </a:rPr>
              <a:t>  </a:t>
            </a:r>
            <a:r>
              <a:rPr lang="en-US" sz="2000" b="1" dirty="0"/>
              <a:t>lxrepb3  </a:t>
            </a:r>
            <a:r>
              <a:rPr lang="en-US" sz="2000" b="1" dirty="0">
                <a:solidFill>
                  <a:srgbClr val="0070C0"/>
                </a:solidFill>
              </a:rPr>
              <a:t>clear  </a:t>
            </a:r>
            <a:r>
              <a:rPr lang="en-US" sz="2000" b="1" dirty="0"/>
              <a:t>;  </a:t>
            </a:r>
            <a:endParaRPr lang="en-US" dirty="0"/>
          </a:p>
          <a:p>
            <a:pPr marL="0" indent="0">
              <a:buNone/>
            </a:pPr>
            <a:endParaRPr lang="en-US" dirty="0"/>
          </a:p>
        </p:txBody>
      </p:sp>
    </p:spTree>
    <p:extLst>
      <p:ext uri="{BB962C8B-B14F-4D97-AF65-F5344CB8AC3E}">
        <p14:creationId xmlns:p14="http://schemas.microsoft.com/office/powerpoint/2010/main" val="1179027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474A2-32A7-AD0B-6BDF-705A1CABC6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411290-C736-209D-EECD-CDF056E53B52}"/>
              </a:ext>
            </a:extLst>
          </p:cNvPr>
          <p:cNvSpPr>
            <a:spLocks noGrp="1"/>
          </p:cNvSpPr>
          <p:nvPr>
            <p:ph type="title"/>
          </p:nvPr>
        </p:nvSpPr>
        <p:spPr/>
        <p:txBody>
          <a:bodyPr>
            <a:normAutofit/>
          </a:bodyPr>
          <a:lstStyle/>
          <a:p>
            <a:r>
              <a:rPr lang="en-US" dirty="0"/>
              <a:t>Report example—2c</a:t>
            </a:r>
          </a:p>
        </p:txBody>
      </p:sp>
      <p:sp>
        <p:nvSpPr>
          <p:cNvPr id="5" name="Content Placeholder 4">
            <a:extLst>
              <a:ext uri="{FF2B5EF4-FFF2-40B4-BE49-F238E27FC236}">
                <a16:creationId xmlns:a16="http://schemas.microsoft.com/office/drawing/2014/main" id="{B01E4685-C9A0-1EEF-EF6D-6DDCCB49A53A}"/>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D2A09CDB-874C-BD67-FB90-6F17CA8497F7}"/>
              </a:ext>
            </a:extLst>
          </p:cNvPr>
          <p:cNvPicPr>
            <a:picLocks noChangeAspect="1"/>
          </p:cNvPicPr>
          <p:nvPr/>
        </p:nvPicPr>
        <p:blipFill>
          <a:blip r:embed="rId2"/>
          <a:stretch>
            <a:fillRect/>
          </a:stretch>
        </p:blipFill>
        <p:spPr>
          <a:xfrm>
            <a:off x="2372475" y="1417638"/>
            <a:ext cx="7751849" cy="4660202"/>
          </a:xfrm>
          <a:prstGeom prst="rect">
            <a:avLst/>
          </a:prstGeom>
        </p:spPr>
      </p:pic>
    </p:spTree>
    <p:extLst>
      <p:ext uri="{BB962C8B-B14F-4D97-AF65-F5344CB8AC3E}">
        <p14:creationId xmlns:p14="http://schemas.microsoft.com/office/powerpoint/2010/main" val="2305749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71A07-F573-86B8-E8FC-D865BB3C9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09896-AB05-7EB9-D252-AE3C4923F3E5}"/>
              </a:ext>
            </a:extLst>
          </p:cNvPr>
          <p:cNvSpPr>
            <a:spLocks noGrp="1"/>
          </p:cNvSpPr>
          <p:nvPr>
            <p:ph type="ctrTitle"/>
          </p:nvPr>
        </p:nvSpPr>
        <p:spPr/>
        <p:txBody>
          <a:bodyPr/>
          <a:lstStyle/>
          <a:p>
            <a:r>
              <a:rPr lang="en-US" dirty="0">
                <a:solidFill>
                  <a:schemeClr val="bg1"/>
                </a:solidFill>
              </a:rPr>
              <a:t>Reports in Excel—Method 3</a:t>
            </a:r>
            <a:endParaRPr lang="en-US" dirty="0"/>
          </a:p>
        </p:txBody>
      </p:sp>
      <p:sp>
        <p:nvSpPr>
          <p:cNvPr id="3" name="Subtitle 2">
            <a:extLst>
              <a:ext uri="{FF2B5EF4-FFF2-40B4-BE49-F238E27FC236}">
                <a16:creationId xmlns:a16="http://schemas.microsoft.com/office/drawing/2014/main" id="{7E72E191-0427-0970-F74B-210843FBA766}"/>
              </a:ext>
            </a:extLst>
          </p:cNvPr>
          <p:cNvSpPr>
            <a:spLocks noGrp="1"/>
          </p:cNvSpPr>
          <p:nvPr>
            <p:ph type="subTitle" idx="1"/>
          </p:nvPr>
        </p:nvSpPr>
        <p:spPr>
          <a:xfrm>
            <a:off x="609600" y="3886200"/>
            <a:ext cx="10605796" cy="1297875"/>
          </a:xfrm>
        </p:spPr>
        <p:txBody>
          <a:bodyPr/>
          <a:lstStyle/>
          <a:p>
            <a:r>
              <a:rPr lang="en-US" dirty="0">
                <a:solidFill>
                  <a:schemeClr val="bg1"/>
                </a:solidFill>
              </a:rPr>
              <a:t>The Output Data System approach with PROC PRINT</a:t>
            </a:r>
          </a:p>
        </p:txBody>
      </p:sp>
    </p:spTree>
    <p:extLst>
      <p:ext uri="{BB962C8B-B14F-4D97-AF65-F5344CB8AC3E}">
        <p14:creationId xmlns:p14="http://schemas.microsoft.com/office/powerpoint/2010/main" val="94465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8201D-4362-F4E8-ADE3-A17C451EE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DBEC2-FC75-9699-66CF-E8541E68925F}"/>
              </a:ext>
            </a:extLst>
          </p:cNvPr>
          <p:cNvSpPr>
            <a:spLocks noGrp="1"/>
          </p:cNvSpPr>
          <p:nvPr>
            <p:ph type="ctrTitle"/>
          </p:nvPr>
        </p:nvSpPr>
        <p:spPr/>
        <p:txBody>
          <a:bodyPr/>
          <a:lstStyle/>
          <a:p>
            <a:r>
              <a:rPr lang="en-US" dirty="0">
                <a:solidFill>
                  <a:schemeClr val="bg1"/>
                </a:solidFill>
              </a:rPr>
              <a:t>Built-in SASHELP Data Sets</a:t>
            </a:r>
          </a:p>
        </p:txBody>
      </p:sp>
    </p:spTree>
    <p:extLst>
      <p:ext uri="{BB962C8B-B14F-4D97-AF65-F5344CB8AC3E}">
        <p14:creationId xmlns:p14="http://schemas.microsoft.com/office/powerpoint/2010/main" val="1261240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C7DF-C5EF-8A60-B7C6-9BCE37580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E1044-F9AA-AE5F-1579-1924D814A99F}"/>
              </a:ext>
            </a:extLst>
          </p:cNvPr>
          <p:cNvSpPr>
            <a:spLocks noGrp="1"/>
          </p:cNvSpPr>
          <p:nvPr>
            <p:ph type="title"/>
          </p:nvPr>
        </p:nvSpPr>
        <p:spPr>
          <a:xfrm>
            <a:off x="609600" y="274638"/>
            <a:ext cx="11582400" cy="1143000"/>
          </a:xfrm>
        </p:spPr>
        <p:txBody>
          <a:bodyPr/>
          <a:lstStyle/>
          <a:p>
            <a:r>
              <a:rPr lang="en-US" dirty="0"/>
              <a:t>3a). Default ODS &amp; PROC PRINT output</a:t>
            </a:r>
          </a:p>
        </p:txBody>
      </p:sp>
      <p:sp>
        <p:nvSpPr>
          <p:cNvPr id="3" name="Content Placeholder 2">
            <a:extLst>
              <a:ext uri="{FF2B5EF4-FFF2-40B4-BE49-F238E27FC236}">
                <a16:creationId xmlns:a16="http://schemas.microsoft.com/office/drawing/2014/main" id="{EDA33C18-0781-B55D-6963-90375125E13A}"/>
              </a:ext>
            </a:extLst>
          </p:cNvPr>
          <p:cNvSpPr>
            <a:spLocks noGrp="1"/>
          </p:cNvSpPr>
          <p:nvPr>
            <p:ph idx="1"/>
          </p:nvPr>
        </p:nvSpPr>
        <p:spPr>
          <a:xfrm>
            <a:off x="609600" y="1600200"/>
            <a:ext cx="10972800" cy="4983162"/>
          </a:xfrm>
        </p:spPr>
        <p:txBody>
          <a:bodyPr>
            <a:normAutofit/>
          </a:bodyPr>
          <a:lstStyle/>
          <a:p>
            <a:r>
              <a:rPr lang="en-US" dirty="0"/>
              <a:t>Use the Output Data System (ODS):  </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"C:\SASexamples\Reports\basic_report_3a.xlsx"</a:t>
            </a:r>
            <a:r>
              <a:rPr lang="en-US" sz="2000" b="1" dirty="0"/>
              <a:t> ;</a:t>
            </a:r>
          </a:p>
          <a:p>
            <a:pPr marL="457200" lvl="1" indent="0">
              <a:buNone/>
            </a:pPr>
            <a:r>
              <a:rPr lang="en-US" sz="2000" b="1" dirty="0">
                <a:solidFill>
                  <a:srgbClr val="002060"/>
                </a:solidFill>
              </a:rPr>
              <a:t>proc print  </a:t>
            </a:r>
            <a:r>
              <a:rPr lang="en-US" sz="2000" b="1" dirty="0">
                <a:solidFill>
                  <a:srgbClr val="0070C0"/>
                </a:solidFill>
              </a:rPr>
              <a:t>data  </a:t>
            </a:r>
            <a:r>
              <a:rPr lang="en-US" sz="2000" b="1" dirty="0"/>
              <a:t>= </a:t>
            </a:r>
            <a:r>
              <a:rPr lang="en-US" sz="2000" b="1" dirty="0">
                <a:solidFill>
                  <a:srgbClr val="0070C0"/>
                </a:solidFill>
              </a:rPr>
              <a:t> </a:t>
            </a:r>
            <a:r>
              <a:rPr lang="en-US" sz="2000" b="1" dirty="0" err="1"/>
              <a:t>work.cars_few_vars</a:t>
            </a:r>
            <a:r>
              <a:rPr lang="en-US" sz="2000" b="1" dirty="0"/>
              <a:t>  ;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a:p>
            <a:r>
              <a:rPr lang="en-US" dirty="0"/>
              <a:t>The ODS system by default creates a generic sheet name:  “Print 1 - Data Set WORK.CARS” </a:t>
            </a:r>
          </a:p>
          <a:p>
            <a:r>
              <a:rPr lang="en-US" dirty="0"/>
              <a:t>PROC PRINT by default produces the variable names (not the variable labels) at the top of the output.  </a:t>
            </a:r>
          </a:p>
          <a:p>
            <a:pPr marL="0" indent="0">
              <a:buNone/>
            </a:pPr>
            <a:endParaRPr lang="en-US" dirty="0"/>
          </a:p>
        </p:txBody>
      </p:sp>
    </p:spTree>
    <p:extLst>
      <p:ext uri="{BB962C8B-B14F-4D97-AF65-F5344CB8AC3E}">
        <p14:creationId xmlns:p14="http://schemas.microsoft.com/office/powerpoint/2010/main" val="754795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1A33-7717-C746-6812-02FE3AF79E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985774-2633-1F14-6E9B-FE763B6707D9}"/>
              </a:ext>
            </a:extLst>
          </p:cNvPr>
          <p:cNvSpPr>
            <a:spLocks noGrp="1"/>
          </p:cNvSpPr>
          <p:nvPr>
            <p:ph type="title"/>
          </p:nvPr>
        </p:nvSpPr>
        <p:spPr/>
        <p:txBody>
          <a:bodyPr>
            <a:normAutofit/>
          </a:bodyPr>
          <a:lstStyle/>
          <a:p>
            <a:r>
              <a:rPr lang="en-US" dirty="0"/>
              <a:t>Report example—3a</a:t>
            </a:r>
          </a:p>
        </p:txBody>
      </p:sp>
      <p:sp>
        <p:nvSpPr>
          <p:cNvPr id="5" name="Content Placeholder 4">
            <a:extLst>
              <a:ext uri="{FF2B5EF4-FFF2-40B4-BE49-F238E27FC236}">
                <a16:creationId xmlns:a16="http://schemas.microsoft.com/office/drawing/2014/main" id="{6F82C78C-AC4F-96C1-5648-2BFF682F4445}"/>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2306A29D-B854-0949-6BCD-9BD8FB3E0B6C}"/>
              </a:ext>
            </a:extLst>
          </p:cNvPr>
          <p:cNvPicPr>
            <a:picLocks noChangeAspect="1"/>
          </p:cNvPicPr>
          <p:nvPr/>
        </p:nvPicPr>
        <p:blipFill>
          <a:blip r:embed="rId2"/>
          <a:stretch>
            <a:fillRect/>
          </a:stretch>
        </p:blipFill>
        <p:spPr>
          <a:xfrm>
            <a:off x="2282138" y="1417638"/>
            <a:ext cx="7627724" cy="4290594"/>
          </a:xfrm>
          <a:prstGeom prst="rect">
            <a:avLst/>
          </a:prstGeom>
        </p:spPr>
      </p:pic>
    </p:spTree>
    <p:extLst>
      <p:ext uri="{BB962C8B-B14F-4D97-AF65-F5344CB8AC3E}">
        <p14:creationId xmlns:p14="http://schemas.microsoft.com/office/powerpoint/2010/main" val="1118121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B980-5C02-1832-452F-6CC799653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72C07-6E9B-730C-67E3-B026450786EC}"/>
              </a:ext>
            </a:extLst>
          </p:cNvPr>
          <p:cNvSpPr>
            <a:spLocks noGrp="1"/>
          </p:cNvSpPr>
          <p:nvPr>
            <p:ph type="title"/>
          </p:nvPr>
        </p:nvSpPr>
        <p:spPr>
          <a:xfrm>
            <a:off x="609600" y="274638"/>
            <a:ext cx="11582400" cy="1143000"/>
          </a:xfrm>
        </p:spPr>
        <p:txBody>
          <a:bodyPr/>
          <a:lstStyle/>
          <a:p>
            <a:r>
              <a:rPr lang="en-US" dirty="0"/>
              <a:t>3b). Printing the Variable Labels</a:t>
            </a:r>
          </a:p>
        </p:txBody>
      </p:sp>
      <p:sp>
        <p:nvSpPr>
          <p:cNvPr id="3" name="Content Placeholder 2">
            <a:extLst>
              <a:ext uri="{FF2B5EF4-FFF2-40B4-BE49-F238E27FC236}">
                <a16:creationId xmlns:a16="http://schemas.microsoft.com/office/drawing/2014/main" id="{F2B1D778-F14D-75D2-68E1-EC16E8DB6F60}"/>
              </a:ext>
            </a:extLst>
          </p:cNvPr>
          <p:cNvSpPr>
            <a:spLocks noGrp="1"/>
          </p:cNvSpPr>
          <p:nvPr>
            <p:ph idx="1"/>
          </p:nvPr>
        </p:nvSpPr>
        <p:spPr>
          <a:xfrm>
            <a:off x="609600" y="1600200"/>
            <a:ext cx="10972800" cy="4983162"/>
          </a:xfrm>
        </p:spPr>
        <p:txBody>
          <a:bodyPr>
            <a:normAutofit/>
          </a:bodyPr>
          <a:lstStyle/>
          <a:p>
            <a:r>
              <a:rPr lang="en-US" dirty="0"/>
              <a:t>To show the variable labels rather than the variable names, use the “LABEL” option for PROC PRINT:    </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"C:\SASexamples\Reports\basic_report_3b.xlsx" </a:t>
            </a:r>
            <a:r>
              <a:rPr lang="en-US" sz="2000" b="1" dirty="0"/>
              <a:t>; </a:t>
            </a:r>
          </a:p>
          <a:p>
            <a:pPr marL="457200" lvl="1" indent="0">
              <a:buNone/>
            </a:pPr>
            <a:r>
              <a:rPr lang="en-US" sz="2000" b="1" dirty="0">
                <a:solidFill>
                  <a:srgbClr val="002060"/>
                </a:solidFill>
              </a:rPr>
              <a:t>proc print  </a:t>
            </a:r>
            <a:r>
              <a:rPr lang="en-US" sz="2000" b="1" dirty="0">
                <a:solidFill>
                  <a:srgbClr val="0070C0"/>
                </a:solidFill>
              </a:rPr>
              <a:t>data  </a:t>
            </a:r>
            <a:r>
              <a:rPr lang="en-US" sz="2000" b="1" dirty="0"/>
              <a:t>=</a:t>
            </a:r>
            <a:r>
              <a:rPr lang="en-US" sz="2000" b="1" dirty="0">
                <a:solidFill>
                  <a:srgbClr val="0070C0"/>
                </a:solidFill>
              </a:rPr>
              <a:t>  </a:t>
            </a:r>
            <a:r>
              <a:rPr lang="en-US" sz="2000" b="1" dirty="0" err="1"/>
              <a:t>work.cars_few_vars</a:t>
            </a:r>
            <a:r>
              <a:rPr lang="en-US" sz="2000" b="1" dirty="0"/>
              <a:t>  </a:t>
            </a:r>
            <a:r>
              <a:rPr lang="en-US" sz="2000" b="1" dirty="0">
                <a:solidFill>
                  <a:srgbClr val="0070C0"/>
                </a:solidFill>
                <a:highlight>
                  <a:srgbClr val="FFFF00"/>
                </a:highlight>
              </a:rPr>
              <a:t>label</a:t>
            </a:r>
            <a:r>
              <a:rPr lang="en-US" sz="2000" b="1" dirty="0">
                <a:solidFill>
                  <a:srgbClr val="0070C0"/>
                </a:solidFill>
              </a:rPr>
              <a:t>  </a:t>
            </a:r>
            <a:r>
              <a:rPr lang="en-US" sz="2000" b="1" dirty="0"/>
              <a:t>;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a:p>
            <a:endParaRPr lang="en-US" dirty="0"/>
          </a:p>
        </p:txBody>
      </p:sp>
    </p:spTree>
    <p:extLst>
      <p:ext uri="{BB962C8B-B14F-4D97-AF65-F5344CB8AC3E}">
        <p14:creationId xmlns:p14="http://schemas.microsoft.com/office/powerpoint/2010/main" val="348059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4D5AC-FFBF-A98E-F330-769464CC9C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D4841F-0D0E-8948-E91E-051C449A2F7C}"/>
              </a:ext>
            </a:extLst>
          </p:cNvPr>
          <p:cNvSpPr>
            <a:spLocks noGrp="1"/>
          </p:cNvSpPr>
          <p:nvPr>
            <p:ph type="title"/>
          </p:nvPr>
        </p:nvSpPr>
        <p:spPr/>
        <p:txBody>
          <a:bodyPr>
            <a:normAutofit/>
          </a:bodyPr>
          <a:lstStyle/>
          <a:p>
            <a:r>
              <a:rPr lang="en-US" dirty="0"/>
              <a:t>Report example—3b</a:t>
            </a:r>
          </a:p>
        </p:txBody>
      </p:sp>
      <p:sp>
        <p:nvSpPr>
          <p:cNvPr id="5" name="Content Placeholder 4">
            <a:extLst>
              <a:ext uri="{FF2B5EF4-FFF2-40B4-BE49-F238E27FC236}">
                <a16:creationId xmlns:a16="http://schemas.microsoft.com/office/drawing/2014/main" id="{B0F44EAA-E68A-D1AC-189C-AE110665F160}"/>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FAC20385-E1E0-2214-9DBC-D1F887D08A8B}"/>
              </a:ext>
            </a:extLst>
          </p:cNvPr>
          <p:cNvPicPr>
            <a:picLocks noChangeAspect="1"/>
          </p:cNvPicPr>
          <p:nvPr/>
        </p:nvPicPr>
        <p:blipFill>
          <a:blip r:embed="rId2"/>
          <a:stretch>
            <a:fillRect/>
          </a:stretch>
        </p:blipFill>
        <p:spPr>
          <a:xfrm>
            <a:off x="2312418" y="1417638"/>
            <a:ext cx="7567163" cy="4738102"/>
          </a:xfrm>
          <a:prstGeom prst="rect">
            <a:avLst/>
          </a:prstGeom>
        </p:spPr>
      </p:pic>
    </p:spTree>
    <p:extLst>
      <p:ext uri="{BB962C8B-B14F-4D97-AF65-F5344CB8AC3E}">
        <p14:creationId xmlns:p14="http://schemas.microsoft.com/office/powerpoint/2010/main" val="119030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ADA1A-1F4D-2175-B3FC-4F7CEFEB5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1581D-4604-6552-A37A-98B1BD6124CF}"/>
              </a:ext>
            </a:extLst>
          </p:cNvPr>
          <p:cNvSpPr>
            <a:spLocks noGrp="1"/>
          </p:cNvSpPr>
          <p:nvPr>
            <p:ph type="title"/>
          </p:nvPr>
        </p:nvSpPr>
        <p:spPr>
          <a:xfrm>
            <a:off x="609600" y="274638"/>
            <a:ext cx="11582400" cy="1143000"/>
          </a:xfrm>
        </p:spPr>
        <p:txBody>
          <a:bodyPr/>
          <a:lstStyle/>
          <a:p>
            <a:r>
              <a:rPr lang="en-US" dirty="0"/>
              <a:t>3c). Changing the Worksheet Name</a:t>
            </a:r>
          </a:p>
        </p:txBody>
      </p:sp>
      <p:sp>
        <p:nvSpPr>
          <p:cNvPr id="3" name="Content Placeholder 2">
            <a:extLst>
              <a:ext uri="{FF2B5EF4-FFF2-40B4-BE49-F238E27FC236}">
                <a16:creationId xmlns:a16="http://schemas.microsoft.com/office/drawing/2014/main" id="{C3A5CD5C-ECB8-6718-2145-4EAB6FE8B507}"/>
              </a:ext>
            </a:extLst>
          </p:cNvPr>
          <p:cNvSpPr>
            <a:spLocks noGrp="1"/>
          </p:cNvSpPr>
          <p:nvPr>
            <p:ph idx="1"/>
          </p:nvPr>
        </p:nvSpPr>
        <p:spPr>
          <a:xfrm>
            <a:off x="609600" y="1600200"/>
            <a:ext cx="10972800" cy="4983162"/>
          </a:xfrm>
        </p:spPr>
        <p:txBody>
          <a:bodyPr>
            <a:normAutofit/>
          </a:bodyPr>
          <a:lstStyle/>
          <a:p>
            <a:r>
              <a:rPr lang="en-US" dirty="0"/>
              <a:t>To change the worksheet name, use the OPTIONS available with ODS to change the SHEET_NAME:  </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"C:\SASexamples\Reports\basic_report_3c.xlsx"</a:t>
            </a:r>
            <a:r>
              <a:rPr lang="en-US" sz="2000" b="1" dirty="0"/>
              <a:t>  </a:t>
            </a:r>
          </a:p>
          <a:p>
            <a:pPr marL="457200" lvl="1" indent="0">
              <a:buNone/>
            </a:pPr>
            <a:r>
              <a:rPr lang="en-US" sz="2000" b="1" dirty="0"/>
              <a:t>          </a:t>
            </a:r>
            <a:r>
              <a:rPr lang="en-US" sz="2000" b="1" dirty="0">
                <a:highlight>
                  <a:srgbClr val="FFFF00"/>
                </a:highlight>
              </a:rPr>
              <a:t>options(</a:t>
            </a:r>
            <a:r>
              <a:rPr lang="en-US" sz="2000" b="1" dirty="0" err="1">
                <a:highlight>
                  <a:srgbClr val="FFFF00"/>
                </a:highlight>
              </a:rPr>
              <a:t>sheet_name</a:t>
            </a:r>
            <a:r>
              <a:rPr lang="en-US" sz="2000" b="1" dirty="0">
                <a:highlight>
                  <a:srgbClr val="FFFF00"/>
                </a:highlight>
              </a:rPr>
              <a:t>=</a:t>
            </a:r>
            <a:r>
              <a:rPr lang="en-US" sz="2000" b="1" dirty="0">
                <a:solidFill>
                  <a:schemeClr val="accent6">
                    <a:lumMod val="50000"/>
                  </a:schemeClr>
                </a:solidFill>
                <a:highlight>
                  <a:srgbClr val="FFFF00"/>
                </a:highlight>
              </a:rPr>
              <a:t>"Luxury 2004"</a:t>
            </a:r>
            <a:r>
              <a:rPr lang="en-US" sz="2000" b="1" dirty="0">
                <a:highlight>
                  <a:srgbClr val="FFFF00"/>
                </a:highlight>
              </a:rPr>
              <a:t>) </a:t>
            </a:r>
            <a:r>
              <a:rPr lang="en-US" sz="2000" b="1" dirty="0"/>
              <a:t>; </a:t>
            </a:r>
          </a:p>
          <a:p>
            <a:pPr marL="457200" lvl="1" indent="0">
              <a:buNone/>
            </a:pPr>
            <a:r>
              <a:rPr lang="en-US" sz="2000" b="1" dirty="0">
                <a:solidFill>
                  <a:srgbClr val="002060"/>
                </a:solidFill>
              </a:rPr>
              <a:t>proc print  </a:t>
            </a:r>
            <a:r>
              <a:rPr lang="en-US" sz="2000" b="1" dirty="0">
                <a:solidFill>
                  <a:srgbClr val="0070C0"/>
                </a:solidFill>
              </a:rPr>
              <a:t>data  </a:t>
            </a:r>
            <a:r>
              <a:rPr lang="en-US" sz="2000" b="1" dirty="0"/>
              <a:t>= </a:t>
            </a:r>
            <a:r>
              <a:rPr lang="en-US" sz="2000" b="1" dirty="0">
                <a:solidFill>
                  <a:srgbClr val="0070C0"/>
                </a:solidFill>
              </a:rPr>
              <a:t> </a:t>
            </a:r>
            <a:r>
              <a:rPr lang="en-US" sz="2000" b="1" dirty="0" err="1"/>
              <a:t>work.cars_few_vars</a:t>
            </a:r>
            <a:r>
              <a:rPr lang="en-US" sz="2000" b="1" dirty="0"/>
              <a:t>  </a:t>
            </a:r>
            <a:r>
              <a:rPr lang="en-US" sz="2000" b="1" dirty="0">
                <a:solidFill>
                  <a:srgbClr val="0070C0"/>
                </a:solidFill>
              </a:rPr>
              <a:t>label </a:t>
            </a:r>
            <a:r>
              <a:rPr lang="en-US" sz="2000" b="1" dirty="0"/>
              <a:t>;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a:p>
            <a:endParaRPr lang="en-US" dirty="0"/>
          </a:p>
        </p:txBody>
      </p:sp>
    </p:spTree>
    <p:extLst>
      <p:ext uri="{BB962C8B-B14F-4D97-AF65-F5344CB8AC3E}">
        <p14:creationId xmlns:p14="http://schemas.microsoft.com/office/powerpoint/2010/main" val="3832917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35A43-F95C-92CA-E140-93BDEB2849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F4D3BA-EC2B-B6AA-E1FC-67FC57FE236B}"/>
              </a:ext>
            </a:extLst>
          </p:cNvPr>
          <p:cNvSpPr>
            <a:spLocks noGrp="1"/>
          </p:cNvSpPr>
          <p:nvPr>
            <p:ph type="title"/>
          </p:nvPr>
        </p:nvSpPr>
        <p:spPr/>
        <p:txBody>
          <a:bodyPr>
            <a:normAutofit/>
          </a:bodyPr>
          <a:lstStyle/>
          <a:p>
            <a:r>
              <a:rPr lang="en-US" dirty="0"/>
              <a:t>Report example—3c</a:t>
            </a:r>
          </a:p>
        </p:txBody>
      </p:sp>
      <p:sp>
        <p:nvSpPr>
          <p:cNvPr id="5" name="Content Placeholder 4">
            <a:extLst>
              <a:ext uri="{FF2B5EF4-FFF2-40B4-BE49-F238E27FC236}">
                <a16:creationId xmlns:a16="http://schemas.microsoft.com/office/drawing/2014/main" id="{5A669175-8328-6E89-91AD-6B994A0414EB}"/>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8B11F162-783D-2AA8-4EA6-56C0F11712C6}"/>
              </a:ext>
            </a:extLst>
          </p:cNvPr>
          <p:cNvPicPr>
            <a:picLocks noChangeAspect="1"/>
          </p:cNvPicPr>
          <p:nvPr/>
        </p:nvPicPr>
        <p:blipFill>
          <a:blip r:embed="rId2"/>
          <a:stretch>
            <a:fillRect/>
          </a:stretch>
        </p:blipFill>
        <p:spPr>
          <a:xfrm>
            <a:off x="2343420" y="1417638"/>
            <a:ext cx="7505159" cy="4670642"/>
          </a:xfrm>
          <a:prstGeom prst="rect">
            <a:avLst/>
          </a:prstGeom>
        </p:spPr>
      </p:pic>
    </p:spTree>
    <p:extLst>
      <p:ext uri="{BB962C8B-B14F-4D97-AF65-F5344CB8AC3E}">
        <p14:creationId xmlns:p14="http://schemas.microsoft.com/office/powerpoint/2010/main" val="2111835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A27A-1142-3070-9CB2-9F25B9FE3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09C60-437B-8A14-21CC-90BD2FE37229}"/>
              </a:ext>
            </a:extLst>
          </p:cNvPr>
          <p:cNvSpPr>
            <a:spLocks noGrp="1"/>
          </p:cNvSpPr>
          <p:nvPr>
            <p:ph type="ctrTitle"/>
          </p:nvPr>
        </p:nvSpPr>
        <p:spPr/>
        <p:txBody>
          <a:bodyPr/>
          <a:lstStyle/>
          <a:p>
            <a:r>
              <a:rPr lang="en-US" dirty="0">
                <a:solidFill>
                  <a:schemeClr val="bg1"/>
                </a:solidFill>
              </a:rPr>
              <a:t>Reports in Excel—Method 4</a:t>
            </a:r>
            <a:endParaRPr lang="en-US" dirty="0"/>
          </a:p>
        </p:txBody>
      </p:sp>
      <p:sp>
        <p:nvSpPr>
          <p:cNvPr id="3" name="Subtitle 2">
            <a:extLst>
              <a:ext uri="{FF2B5EF4-FFF2-40B4-BE49-F238E27FC236}">
                <a16:creationId xmlns:a16="http://schemas.microsoft.com/office/drawing/2014/main" id="{C506BAD4-74DA-70CD-9516-F01B4A179D1B}"/>
              </a:ext>
            </a:extLst>
          </p:cNvPr>
          <p:cNvSpPr>
            <a:spLocks noGrp="1"/>
          </p:cNvSpPr>
          <p:nvPr>
            <p:ph type="subTitle" idx="1"/>
          </p:nvPr>
        </p:nvSpPr>
        <p:spPr>
          <a:xfrm>
            <a:off x="609600" y="3886200"/>
            <a:ext cx="10605796" cy="1297875"/>
          </a:xfrm>
        </p:spPr>
        <p:txBody>
          <a:bodyPr/>
          <a:lstStyle/>
          <a:p>
            <a:r>
              <a:rPr lang="en-US" dirty="0">
                <a:solidFill>
                  <a:schemeClr val="bg1"/>
                </a:solidFill>
              </a:rPr>
              <a:t>The Output Data System approach with PROC REPORT</a:t>
            </a:r>
          </a:p>
        </p:txBody>
      </p:sp>
    </p:spTree>
    <p:extLst>
      <p:ext uri="{BB962C8B-B14F-4D97-AF65-F5344CB8AC3E}">
        <p14:creationId xmlns:p14="http://schemas.microsoft.com/office/powerpoint/2010/main" val="815539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4823-8C99-E09B-B0C7-343744653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FADEA-8E65-E986-7AF1-29CF8887D073}"/>
              </a:ext>
            </a:extLst>
          </p:cNvPr>
          <p:cNvSpPr>
            <a:spLocks noGrp="1"/>
          </p:cNvSpPr>
          <p:nvPr>
            <p:ph type="title"/>
          </p:nvPr>
        </p:nvSpPr>
        <p:spPr>
          <a:xfrm>
            <a:off x="609600" y="274638"/>
            <a:ext cx="11582400" cy="1143000"/>
          </a:xfrm>
        </p:spPr>
        <p:txBody>
          <a:bodyPr/>
          <a:lstStyle/>
          <a:p>
            <a:r>
              <a:rPr lang="en-US" dirty="0"/>
              <a:t>4a).  Default ODS &amp; PROC REPORT output</a:t>
            </a:r>
          </a:p>
        </p:txBody>
      </p:sp>
      <p:sp>
        <p:nvSpPr>
          <p:cNvPr id="3" name="Content Placeholder 2">
            <a:extLst>
              <a:ext uri="{FF2B5EF4-FFF2-40B4-BE49-F238E27FC236}">
                <a16:creationId xmlns:a16="http://schemas.microsoft.com/office/drawing/2014/main" id="{32B2BB69-DD9C-6114-C9B6-90F7BC89929C}"/>
              </a:ext>
            </a:extLst>
          </p:cNvPr>
          <p:cNvSpPr>
            <a:spLocks noGrp="1"/>
          </p:cNvSpPr>
          <p:nvPr>
            <p:ph idx="1"/>
          </p:nvPr>
        </p:nvSpPr>
        <p:spPr>
          <a:xfrm>
            <a:off x="609601" y="1600200"/>
            <a:ext cx="9618406" cy="4983162"/>
          </a:xfrm>
        </p:spPr>
        <p:txBody>
          <a:bodyPr>
            <a:normAutofit/>
          </a:bodyPr>
          <a:lstStyle/>
          <a:p>
            <a:r>
              <a:rPr lang="en-US" dirty="0"/>
              <a:t>Use the ODS and PROC REPORT:  </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"C:\SASexamples\Reports\basic_report_4a.xlsx"</a:t>
            </a:r>
            <a:r>
              <a:rPr lang="en-US" sz="2000" b="1" dirty="0"/>
              <a:t> ;</a:t>
            </a:r>
          </a:p>
          <a:p>
            <a:pPr marL="457200" lvl="1" indent="0">
              <a:buNone/>
            </a:pPr>
            <a:r>
              <a:rPr lang="en-US" sz="2000" b="1" dirty="0">
                <a:solidFill>
                  <a:srgbClr val="002060"/>
                </a:solidFill>
              </a:rPr>
              <a:t>proc report  </a:t>
            </a:r>
            <a:r>
              <a:rPr lang="en-US" sz="2000" b="1" dirty="0">
                <a:solidFill>
                  <a:srgbClr val="0070C0"/>
                </a:solidFill>
              </a:rPr>
              <a:t>data  </a:t>
            </a:r>
            <a:r>
              <a:rPr lang="en-US" sz="2000" b="1" dirty="0"/>
              <a:t>= </a:t>
            </a:r>
            <a:r>
              <a:rPr lang="en-US" sz="2000" b="1" dirty="0">
                <a:solidFill>
                  <a:srgbClr val="0070C0"/>
                </a:solidFill>
              </a:rPr>
              <a:t> </a:t>
            </a:r>
            <a:r>
              <a:rPr lang="en-US" sz="2000" b="1" dirty="0" err="1"/>
              <a:t>work.cars_few_vars</a:t>
            </a:r>
            <a:r>
              <a:rPr lang="en-US" sz="2000" b="1" dirty="0"/>
              <a:t>  ; </a:t>
            </a:r>
          </a:p>
          <a:p>
            <a:pPr marL="457200" lvl="1" indent="0">
              <a:buNone/>
            </a:pPr>
            <a:r>
              <a:rPr lang="en-US" sz="2000" b="1" dirty="0"/>
              <a:t>     </a:t>
            </a:r>
            <a:r>
              <a:rPr lang="en-US" sz="2000" b="1" dirty="0">
                <a:solidFill>
                  <a:srgbClr val="0070C0"/>
                </a:solidFill>
              </a:rPr>
              <a:t>column</a:t>
            </a:r>
            <a:r>
              <a:rPr lang="en-US" sz="2000" b="1" dirty="0"/>
              <a:t>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a:p>
            <a:r>
              <a:rPr lang="en-US" dirty="0"/>
              <a:t>As before, the ODS system by default creates a generic sheet name.  Unlike PROC PRINT and some other procedures, PROC REPORT produces the variable labels—not the variable names—by default at the top of the output.  </a:t>
            </a:r>
          </a:p>
          <a:p>
            <a:pPr marL="0" indent="0">
              <a:buNone/>
            </a:pPr>
            <a:endParaRPr lang="en-US" dirty="0"/>
          </a:p>
        </p:txBody>
      </p:sp>
    </p:spTree>
    <p:extLst>
      <p:ext uri="{BB962C8B-B14F-4D97-AF65-F5344CB8AC3E}">
        <p14:creationId xmlns:p14="http://schemas.microsoft.com/office/powerpoint/2010/main" val="1496771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E1856-3ED9-C2B6-5BFB-635B9B7702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EBAE0E-C116-A253-3E37-91CF515CB782}"/>
              </a:ext>
            </a:extLst>
          </p:cNvPr>
          <p:cNvSpPr>
            <a:spLocks noGrp="1"/>
          </p:cNvSpPr>
          <p:nvPr>
            <p:ph type="title"/>
          </p:nvPr>
        </p:nvSpPr>
        <p:spPr/>
        <p:txBody>
          <a:bodyPr>
            <a:normAutofit/>
          </a:bodyPr>
          <a:lstStyle/>
          <a:p>
            <a:r>
              <a:rPr lang="en-US" dirty="0"/>
              <a:t>Report example—4a</a:t>
            </a:r>
          </a:p>
        </p:txBody>
      </p:sp>
      <p:sp>
        <p:nvSpPr>
          <p:cNvPr id="5" name="Content Placeholder 4">
            <a:extLst>
              <a:ext uri="{FF2B5EF4-FFF2-40B4-BE49-F238E27FC236}">
                <a16:creationId xmlns:a16="http://schemas.microsoft.com/office/drawing/2014/main" id="{470EBC25-1704-E7CA-1793-727DBDCF8C80}"/>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6EF926C9-C386-77B6-6FBF-19FD173E3636}"/>
              </a:ext>
            </a:extLst>
          </p:cNvPr>
          <p:cNvPicPr>
            <a:picLocks noChangeAspect="1"/>
          </p:cNvPicPr>
          <p:nvPr/>
        </p:nvPicPr>
        <p:blipFill>
          <a:blip r:embed="rId2"/>
          <a:stretch>
            <a:fillRect/>
          </a:stretch>
        </p:blipFill>
        <p:spPr>
          <a:xfrm>
            <a:off x="2331541" y="1417638"/>
            <a:ext cx="7528918" cy="4378601"/>
          </a:xfrm>
          <a:prstGeom prst="rect">
            <a:avLst/>
          </a:prstGeom>
        </p:spPr>
      </p:pic>
    </p:spTree>
    <p:extLst>
      <p:ext uri="{BB962C8B-B14F-4D97-AF65-F5344CB8AC3E}">
        <p14:creationId xmlns:p14="http://schemas.microsoft.com/office/powerpoint/2010/main" val="3614975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35714-C58B-BE98-FC1F-370B589E4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84497-FFC3-3148-F828-FEF7A7895DF2}"/>
              </a:ext>
            </a:extLst>
          </p:cNvPr>
          <p:cNvSpPr>
            <a:spLocks noGrp="1"/>
          </p:cNvSpPr>
          <p:nvPr>
            <p:ph type="title"/>
          </p:nvPr>
        </p:nvSpPr>
        <p:spPr>
          <a:xfrm>
            <a:off x="609600" y="274638"/>
            <a:ext cx="11582400" cy="1143000"/>
          </a:xfrm>
        </p:spPr>
        <p:txBody>
          <a:bodyPr/>
          <a:lstStyle/>
          <a:p>
            <a:r>
              <a:rPr lang="en-US" dirty="0"/>
              <a:t>4b).  Printing the Variable </a:t>
            </a:r>
            <a:r>
              <a:rPr lang="en-US" i="1" dirty="0"/>
              <a:t>Names</a:t>
            </a:r>
            <a:r>
              <a:rPr lang="en-US" dirty="0"/>
              <a:t> </a:t>
            </a:r>
          </a:p>
        </p:txBody>
      </p:sp>
      <p:sp>
        <p:nvSpPr>
          <p:cNvPr id="3" name="Content Placeholder 2">
            <a:extLst>
              <a:ext uri="{FF2B5EF4-FFF2-40B4-BE49-F238E27FC236}">
                <a16:creationId xmlns:a16="http://schemas.microsoft.com/office/drawing/2014/main" id="{09EB0729-E31A-9828-C7A1-C5860BDFC433}"/>
              </a:ext>
            </a:extLst>
          </p:cNvPr>
          <p:cNvSpPr>
            <a:spLocks noGrp="1"/>
          </p:cNvSpPr>
          <p:nvPr>
            <p:ph idx="1"/>
          </p:nvPr>
        </p:nvSpPr>
        <p:spPr>
          <a:xfrm>
            <a:off x="609599" y="1600200"/>
            <a:ext cx="10792691" cy="4983162"/>
          </a:xfrm>
        </p:spPr>
        <p:txBody>
          <a:bodyPr>
            <a:normAutofit fontScale="92500"/>
          </a:bodyPr>
          <a:lstStyle/>
          <a:p>
            <a:r>
              <a:rPr lang="en-US" dirty="0"/>
              <a:t>To show the variable </a:t>
            </a:r>
            <a:r>
              <a:rPr lang="en-US" b="1" i="1" dirty="0"/>
              <a:t>names</a:t>
            </a:r>
            <a:r>
              <a:rPr lang="en-US" dirty="0"/>
              <a:t> rather than PROC REPORT’s default (variable labels), use the “NOLABEL” option for PROC REPORT; it is typically a good idea to return settings to their original state (i.e., OPTIONS LABEL) once you are finished using them in their modified version:    </a:t>
            </a:r>
          </a:p>
          <a:p>
            <a:pPr marL="457200" lvl="1" indent="0">
              <a:buNone/>
            </a:pPr>
            <a:endParaRPr lang="en-US" sz="1300" b="1" dirty="0">
              <a:solidFill>
                <a:srgbClr val="0070C0"/>
              </a:solidFill>
            </a:endParaRPr>
          </a:p>
          <a:p>
            <a:pPr marL="457200" lvl="1" indent="0">
              <a:buNone/>
            </a:pPr>
            <a:r>
              <a:rPr lang="en-US" sz="1900" b="1" dirty="0" err="1">
                <a:solidFill>
                  <a:srgbClr val="0070C0"/>
                </a:solidFill>
              </a:rPr>
              <a:t>ods</a:t>
            </a:r>
            <a:r>
              <a:rPr lang="en-US" sz="1900" b="1" dirty="0">
                <a:solidFill>
                  <a:srgbClr val="002060"/>
                </a:solidFill>
              </a:rPr>
              <a:t>  </a:t>
            </a:r>
            <a:r>
              <a:rPr lang="en-US" sz="1900" b="1" dirty="0"/>
              <a:t>excel</a:t>
            </a:r>
            <a:r>
              <a:rPr lang="en-US" sz="1900" b="1" dirty="0">
                <a:solidFill>
                  <a:srgbClr val="002060"/>
                </a:solidFill>
              </a:rPr>
              <a:t>  </a:t>
            </a:r>
            <a:r>
              <a:rPr lang="en-US" sz="1900" b="1" dirty="0">
                <a:solidFill>
                  <a:srgbClr val="0070C0"/>
                </a:solidFill>
              </a:rPr>
              <a:t>file</a:t>
            </a:r>
            <a:r>
              <a:rPr lang="en-US" sz="1900" b="1" dirty="0">
                <a:solidFill>
                  <a:srgbClr val="002060"/>
                </a:solidFill>
              </a:rPr>
              <a:t>  = </a:t>
            </a:r>
            <a:r>
              <a:rPr lang="en-US" sz="1900" b="1" dirty="0">
                <a:solidFill>
                  <a:schemeClr val="accent6">
                    <a:lumMod val="50000"/>
                  </a:schemeClr>
                </a:solidFill>
              </a:rPr>
              <a:t>"C:\SASexamples\Reports\basic_report_4b.xlsx" </a:t>
            </a:r>
            <a:r>
              <a:rPr lang="en-US" sz="1900" b="1" dirty="0"/>
              <a:t>; </a:t>
            </a:r>
          </a:p>
          <a:p>
            <a:pPr marL="457200" lvl="1" indent="0">
              <a:buNone/>
            </a:pPr>
            <a:r>
              <a:rPr lang="en-US" sz="1900" b="1" dirty="0">
                <a:solidFill>
                  <a:srgbClr val="0070C0"/>
                </a:solidFill>
                <a:highlight>
                  <a:srgbClr val="FFFF00"/>
                </a:highlight>
              </a:rPr>
              <a:t>options</a:t>
            </a:r>
            <a:r>
              <a:rPr lang="en-US" sz="1900" b="1" dirty="0">
                <a:highlight>
                  <a:srgbClr val="FFFF00"/>
                </a:highlight>
              </a:rPr>
              <a:t>  </a:t>
            </a:r>
            <a:r>
              <a:rPr lang="en-US" sz="1900" b="1" dirty="0" err="1">
                <a:solidFill>
                  <a:srgbClr val="0070C0"/>
                </a:solidFill>
                <a:highlight>
                  <a:srgbClr val="FFFF00"/>
                </a:highlight>
              </a:rPr>
              <a:t>nolabel</a:t>
            </a:r>
            <a:r>
              <a:rPr lang="en-US" sz="1900" b="1" dirty="0">
                <a:highlight>
                  <a:srgbClr val="FFFF00"/>
                </a:highlight>
              </a:rPr>
              <a:t> ; </a:t>
            </a:r>
          </a:p>
          <a:p>
            <a:pPr marL="457200" lvl="1" indent="0">
              <a:buNone/>
            </a:pPr>
            <a:r>
              <a:rPr lang="en-US" sz="1900" b="1" dirty="0">
                <a:solidFill>
                  <a:srgbClr val="002060"/>
                </a:solidFill>
              </a:rPr>
              <a:t>proc report  </a:t>
            </a:r>
            <a:r>
              <a:rPr lang="en-US" sz="1900" b="1" dirty="0">
                <a:solidFill>
                  <a:srgbClr val="0070C0"/>
                </a:solidFill>
              </a:rPr>
              <a:t>data  </a:t>
            </a:r>
            <a:r>
              <a:rPr lang="en-US" sz="1900" b="1" dirty="0"/>
              <a:t>=</a:t>
            </a:r>
            <a:r>
              <a:rPr lang="en-US" sz="1900" b="1" dirty="0">
                <a:solidFill>
                  <a:srgbClr val="0070C0"/>
                </a:solidFill>
              </a:rPr>
              <a:t>  </a:t>
            </a:r>
            <a:r>
              <a:rPr lang="en-US" sz="2000" b="1" dirty="0" err="1"/>
              <a:t>work.cars_few_vars</a:t>
            </a:r>
            <a:r>
              <a:rPr lang="en-US" sz="2000" b="1" dirty="0"/>
              <a:t>  </a:t>
            </a:r>
            <a:r>
              <a:rPr lang="en-US" sz="1900" b="1" dirty="0"/>
              <a:t>; </a:t>
            </a:r>
          </a:p>
          <a:p>
            <a:pPr marL="457200" lvl="1" indent="0">
              <a:buNone/>
            </a:pPr>
            <a:r>
              <a:rPr lang="en-US" sz="1900" b="1" dirty="0"/>
              <a:t>     </a:t>
            </a:r>
            <a:r>
              <a:rPr lang="en-US" sz="1900" b="1" dirty="0">
                <a:solidFill>
                  <a:srgbClr val="0070C0"/>
                </a:solidFill>
              </a:rPr>
              <a:t>column</a:t>
            </a:r>
            <a:r>
              <a:rPr lang="en-US" sz="1900" b="1" dirty="0"/>
              <a:t>  Make  Model  Type  </a:t>
            </a:r>
            <a:r>
              <a:rPr lang="en-US" sz="1900" b="1" dirty="0" err="1"/>
              <a:t>DriveTrain</a:t>
            </a:r>
            <a:r>
              <a:rPr lang="en-US" sz="1900" b="1" dirty="0"/>
              <a:t>  </a:t>
            </a:r>
            <a:r>
              <a:rPr lang="en-US" sz="1900" b="1" dirty="0" err="1"/>
              <a:t>MPG_City</a:t>
            </a:r>
            <a:r>
              <a:rPr lang="en-US" sz="1900" b="1" dirty="0"/>
              <a:t>  Horsepower  ; </a:t>
            </a:r>
          </a:p>
          <a:p>
            <a:pPr marL="457200" lvl="1" indent="0">
              <a:buNone/>
            </a:pPr>
            <a:r>
              <a:rPr lang="en-US" sz="1900" b="1" dirty="0">
                <a:solidFill>
                  <a:srgbClr val="002060"/>
                </a:solidFill>
              </a:rPr>
              <a:t>run</a:t>
            </a:r>
            <a:r>
              <a:rPr lang="en-US" sz="1900" b="1" dirty="0"/>
              <a:t>;</a:t>
            </a:r>
          </a:p>
          <a:p>
            <a:pPr marL="457200" lvl="1" indent="0">
              <a:buNone/>
            </a:pPr>
            <a:r>
              <a:rPr lang="en-US" sz="1900" b="1" dirty="0">
                <a:solidFill>
                  <a:srgbClr val="0070C0"/>
                </a:solidFill>
                <a:highlight>
                  <a:srgbClr val="FFFF00"/>
                </a:highlight>
              </a:rPr>
              <a:t>options</a:t>
            </a:r>
            <a:r>
              <a:rPr lang="en-US" sz="1900" b="1" dirty="0">
                <a:highlight>
                  <a:srgbClr val="FFFF00"/>
                </a:highlight>
              </a:rPr>
              <a:t>  </a:t>
            </a:r>
            <a:r>
              <a:rPr lang="en-US" sz="1900" b="1" dirty="0">
                <a:solidFill>
                  <a:srgbClr val="0070C0"/>
                </a:solidFill>
                <a:highlight>
                  <a:srgbClr val="FFFF00"/>
                </a:highlight>
              </a:rPr>
              <a:t>label</a:t>
            </a:r>
            <a:r>
              <a:rPr lang="en-US" sz="1900" b="1" dirty="0">
                <a:highlight>
                  <a:srgbClr val="FFFF00"/>
                </a:highlight>
              </a:rPr>
              <a:t> ;</a:t>
            </a:r>
          </a:p>
          <a:p>
            <a:pPr marL="457200" lvl="1" indent="0">
              <a:buNone/>
            </a:pPr>
            <a:r>
              <a:rPr lang="en-US" sz="1900" b="1" dirty="0" err="1">
                <a:solidFill>
                  <a:srgbClr val="0070C0"/>
                </a:solidFill>
              </a:rPr>
              <a:t>ods</a:t>
            </a:r>
            <a:r>
              <a:rPr lang="en-US" sz="1900" b="1" dirty="0">
                <a:solidFill>
                  <a:srgbClr val="002060"/>
                </a:solidFill>
              </a:rPr>
              <a:t>  </a:t>
            </a:r>
            <a:r>
              <a:rPr lang="en-US" sz="1900" b="1" dirty="0"/>
              <a:t>excel</a:t>
            </a:r>
            <a:r>
              <a:rPr lang="en-US" sz="1900" b="1" dirty="0">
                <a:solidFill>
                  <a:srgbClr val="002060"/>
                </a:solidFill>
              </a:rPr>
              <a:t>  </a:t>
            </a:r>
            <a:r>
              <a:rPr lang="en-US" sz="1900" b="1" dirty="0">
                <a:solidFill>
                  <a:srgbClr val="0070C0"/>
                </a:solidFill>
              </a:rPr>
              <a:t>close </a:t>
            </a:r>
            <a:r>
              <a:rPr lang="en-US" sz="1900" b="1" dirty="0"/>
              <a:t> ; </a:t>
            </a:r>
            <a:endParaRPr lang="en-US" sz="1800" dirty="0"/>
          </a:p>
        </p:txBody>
      </p:sp>
    </p:spTree>
    <p:extLst>
      <p:ext uri="{BB962C8B-B14F-4D97-AF65-F5344CB8AC3E}">
        <p14:creationId xmlns:p14="http://schemas.microsoft.com/office/powerpoint/2010/main" val="11373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SASHELP data sets?</a:t>
            </a:r>
          </a:p>
        </p:txBody>
      </p:sp>
      <p:sp>
        <p:nvSpPr>
          <p:cNvPr id="7" name="Content Placeholder 6"/>
          <p:cNvSpPr>
            <a:spLocks noGrp="1"/>
          </p:cNvSpPr>
          <p:nvPr>
            <p:ph idx="1"/>
          </p:nvPr>
        </p:nvSpPr>
        <p:spPr/>
        <p:txBody>
          <a:bodyPr>
            <a:normAutofit/>
          </a:bodyPr>
          <a:lstStyle/>
          <a:p>
            <a:r>
              <a:rPr lang="en-US" dirty="0"/>
              <a:t>SAS software comes with over 200 built-in data sets.</a:t>
            </a:r>
          </a:p>
          <a:p>
            <a:r>
              <a:rPr lang="en-US" dirty="0"/>
              <a:t>These data sets are stored in the SASHELP library.</a:t>
            </a:r>
          </a:p>
          <a:p>
            <a:r>
              <a:rPr lang="en-US" dirty="0"/>
              <a:t>They are used for examples in the SAS documentation.</a:t>
            </a:r>
          </a:p>
          <a:p>
            <a:r>
              <a:rPr lang="en-US" dirty="0"/>
              <a:t>Here is the complete reference and link for them:   </a:t>
            </a:r>
          </a:p>
          <a:p>
            <a:pPr lvl="1"/>
            <a:r>
              <a:rPr lang="en-US" dirty="0"/>
              <a:t>SAS Institute Inc. 2018. </a:t>
            </a:r>
            <a:r>
              <a:rPr lang="en-US" i="1" dirty="0" err="1"/>
              <a:t>Sashelp</a:t>
            </a:r>
            <a:r>
              <a:rPr lang="en-US" i="1" dirty="0"/>
              <a:t> Data Sets</a:t>
            </a:r>
            <a:r>
              <a:rPr lang="en-US" dirty="0"/>
              <a:t>. Cary, NC: SAS Institute Inc.</a:t>
            </a:r>
          </a:p>
          <a:p>
            <a:pPr lvl="1"/>
            <a:r>
              <a:rPr lang="en-US" sz="3000" dirty="0">
                <a:hlinkClick r:id="rId2"/>
              </a:rPr>
              <a:t>https://support.sas.com/documentation/tools/sashelpug.pdf</a:t>
            </a:r>
            <a:endParaRPr lang="en-US" sz="3000" dirty="0"/>
          </a:p>
        </p:txBody>
      </p:sp>
    </p:spTree>
    <p:extLst>
      <p:ext uri="{BB962C8B-B14F-4D97-AF65-F5344CB8AC3E}">
        <p14:creationId xmlns:p14="http://schemas.microsoft.com/office/powerpoint/2010/main" val="324601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A8C5-1889-FF25-A343-4CADA3CEF6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46FFEE-12C2-7C9F-8E7F-468FCFF04834}"/>
              </a:ext>
            </a:extLst>
          </p:cNvPr>
          <p:cNvSpPr>
            <a:spLocks noGrp="1"/>
          </p:cNvSpPr>
          <p:nvPr>
            <p:ph type="title"/>
          </p:nvPr>
        </p:nvSpPr>
        <p:spPr/>
        <p:txBody>
          <a:bodyPr>
            <a:normAutofit/>
          </a:bodyPr>
          <a:lstStyle/>
          <a:p>
            <a:r>
              <a:rPr lang="en-US" dirty="0"/>
              <a:t>Report example—4b</a:t>
            </a:r>
          </a:p>
        </p:txBody>
      </p:sp>
      <p:sp>
        <p:nvSpPr>
          <p:cNvPr id="5" name="Content Placeholder 4">
            <a:extLst>
              <a:ext uri="{FF2B5EF4-FFF2-40B4-BE49-F238E27FC236}">
                <a16:creationId xmlns:a16="http://schemas.microsoft.com/office/drawing/2014/main" id="{885393A3-34DB-7328-B8FA-E4AAFAD5D0C4}"/>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13C8ABF8-A1EF-2B93-A7C9-8932CCB54532}"/>
              </a:ext>
            </a:extLst>
          </p:cNvPr>
          <p:cNvPicPr>
            <a:picLocks noChangeAspect="1"/>
          </p:cNvPicPr>
          <p:nvPr/>
        </p:nvPicPr>
        <p:blipFill>
          <a:blip r:embed="rId2"/>
          <a:stretch>
            <a:fillRect/>
          </a:stretch>
        </p:blipFill>
        <p:spPr>
          <a:xfrm>
            <a:off x="2311504" y="1417638"/>
            <a:ext cx="7873792" cy="4690513"/>
          </a:xfrm>
          <a:prstGeom prst="rect">
            <a:avLst/>
          </a:prstGeom>
        </p:spPr>
      </p:pic>
    </p:spTree>
    <p:extLst>
      <p:ext uri="{BB962C8B-B14F-4D97-AF65-F5344CB8AC3E}">
        <p14:creationId xmlns:p14="http://schemas.microsoft.com/office/powerpoint/2010/main" val="73276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73F78-55B0-B0D5-4534-F6BA51CDA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6E6F5-3E87-FDB8-BD66-AF6EB4E82C37}"/>
              </a:ext>
            </a:extLst>
          </p:cNvPr>
          <p:cNvSpPr>
            <a:spLocks noGrp="1"/>
          </p:cNvSpPr>
          <p:nvPr>
            <p:ph type="title"/>
          </p:nvPr>
        </p:nvSpPr>
        <p:spPr>
          <a:xfrm>
            <a:off x="609600" y="274638"/>
            <a:ext cx="11582400" cy="1143000"/>
          </a:xfrm>
        </p:spPr>
        <p:txBody>
          <a:bodyPr/>
          <a:lstStyle/>
          <a:p>
            <a:r>
              <a:rPr lang="en-US" dirty="0"/>
              <a:t>4c).  Changing the Worksheet Name</a:t>
            </a:r>
          </a:p>
        </p:txBody>
      </p:sp>
      <p:sp>
        <p:nvSpPr>
          <p:cNvPr id="3" name="Content Placeholder 2">
            <a:extLst>
              <a:ext uri="{FF2B5EF4-FFF2-40B4-BE49-F238E27FC236}">
                <a16:creationId xmlns:a16="http://schemas.microsoft.com/office/drawing/2014/main" id="{1ABDD468-69B3-C0FC-C494-9F9FCC4420F5}"/>
              </a:ext>
            </a:extLst>
          </p:cNvPr>
          <p:cNvSpPr>
            <a:spLocks noGrp="1"/>
          </p:cNvSpPr>
          <p:nvPr>
            <p:ph idx="1"/>
          </p:nvPr>
        </p:nvSpPr>
        <p:spPr>
          <a:xfrm>
            <a:off x="609600" y="1600200"/>
            <a:ext cx="10972800" cy="4983162"/>
          </a:xfrm>
        </p:spPr>
        <p:txBody>
          <a:bodyPr>
            <a:normAutofit/>
          </a:bodyPr>
          <a:lstStyle/>
          <a:p>
            <a:r>
              <a:rPr lang="en-US" dirty="0"/>
              <a:t>As before with PROC PRINT, to change the worksheet name, use the OPTIONS available with ODS to change the SHEET_NAME:  </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"C:\SASexamples\Reports\basic_report_4c.xlsx"</a:t>
            </a:r>
            <a:r>
              <a:rPr lang="en-US" sz="2000" b="1" dirty="0"/>
              <a:t>  </a:t>
            </a:r>
          </a:p>
          <a:p>
            <a:pPr marL="457200" lvl="1" indent="0">
              <a:buNone/>
            </a:pPr>
            <a:r>
              <a:rPr lang="en-US" sz="2000" b="1" dirty="0"/>
              <a:t>          </a:t>
            </a:r>
            <a:r>
              <a:rPr lang="en-US" sz="2000" b="1" dirty="0">
                <a:highlight>
                  <a:srgbClr val="FFFF00"/>
                </a:highlight>
              </a:rPr>
              <a:t>options( </a:t>
            </a:r>
            <a:r>
              <a:rPr lang="en-US" sz="2000" b="1" dirty="0" err="1">
                <a:highlight>
                  <a:srgbClr val="FFFF00"/>
                </a:highlight>
              </a:rPr>
              <a:t>sheet_name</a:t>
            </a:r>
            <a:r>
              <a:rPr lang="en-US" sz="2000" b="1" dirty="0">
                <a:highlight>
                  <a:srgbClr val="FFFF00"/>
                </a:highlight>
              </a:rPr>
              <a:t> = </a:t>
            </a:r>
            <a:r>
              <a:rPr lang="en-US" sz="2000" b="1" dirty="0">
                <a:solidFill>
                  <a:schemeClr val="accent6">
                    <a:lumMod val="50000"/>
                  </a:schemeClr>
                </a:solidFill>
                <a:highlight>
                  <a:srgbClr val="FFFF00"/>
                </a:highlight>
              </a:rPr>
              <a:t>"Luxury 2004" </a:t>
            </a:r>
            <a:r>
              <a:rPr lang="en-US" sz="2000" b="1" dirty="0">
                <a:highlight>
                  <a:srgbClr val="FFFF00"/>
                </a:highlight>
              </a:rPr>
              <a:t>) </a:t>
            </a:r>
            <a:r>
              <a:rPr lang="en-US" sz="2000" b="1" dirty="0"/>
              <a:t>; </a:t>
            </a:r>
          </a:p>
          <a:p>
            <a:pPr marL="457200" lvl="1" indent="0">
              <a:buNone/>
            </a:pPr>
            <a:r>
              <a:rPr lang="en-US" sz="2000" b="1" dirty="0">
                <a:solidFill>
                  <a:srgbClr val="002060"/>
                </a:solidFill>
              </a:rPr>
              <a:t>proc report  </a:t>
            </a:r>
            <a:r>
              <a:rPr lang="en-US" sz="2000" b="1" dirty="0">
                <a:solidFill>
                  <a:srgbClr val="0070C0"/>
                </a:solidFill>
              </a:rPr>
              <a:t>data  </a:t>
            </a:r>
            <a:r>
              <a:rPr lang="en-US" sz="2000" b="1" dirty="0"/>
              <a:t>= </a:t>
            </a:r>
            <a:r>
              <a:rPr lang="en-US" sz="2000" b="1" dirty="0">
                <a:solidFill>
                  <a:srgbClr val="0070C0"/>
                </a:solidFill>
              </a:rPr>
              <a:t> </a:t>
            </a:r>
            <a:r>
              <a:rPr lang="en-US" sz="2000" b="1" dirty="0" err="1"/>
              <a:t>work.cars_few_vars</a:t>
            </a:r>
            <a:r>
              <a:rPr lang="en-US" sz="2000" b="1" dirty="0"/>
              <a:t>  ; </a:t>
            </a:r>
          </a:p>
          <a:p>
            <a:pPr marL="457200" lvl="1" indent="0">
              <a:buNone/>
            </a:pPr>
            <a:r>
              <a:rPr lang="en-US" sz="2000" b="1" dirty="0"/>
              <a:t>     </a:t>
            </a:r>
            <a:r>
              <a:rPr lang="en-US" sz="2000" b="1" dirty="0">
                <a:solidFill>
                  <a:srgbClr val="0070C0"/>
                </a:solidFill>
              </a:rPr>
              <a:t>column</a:t>
            </a:r>
            <a:r>
              <a:rPr lang="en-US" sz="2000" b="1" dirty="0"/>
              <a:t>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a:p>
            <a:r>
              <a:rPr lang="en-US" dirty="0"/>
              <a:t>Note: the default behavior (with variable labels) is kept above because that what users usually want.</a:t>
            </a:r>
          </a:p>
        </p:txBody>
      </p:sp>
    </p:spTree>
    <p:extLst>
      <p:ext uri="{BB962C8B-B14F-4D97-AF65-F5344CB8AC3E}">
        <p14:creationId xmlns:p14="http://schemas.microsoft.com/office/powerpoint/2010/main" val="582426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E531C-5B18-8292-0D9E-3BD2E2F451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994FD1-A1E4-A115-CC2A-43D4554B4961}"/>
              </a:ext>
            </a:extLst>
          </p:cNvPr>
          <p:cNvSpPr>
            <a:spLocks noGrp="1"/>
          </p:cNvSpPr>
          <p:nvPr>
            <p:ph type="title"/>
          </p:nvPr>
        </p:nvSpPr>
        <p:spPr/>
        <p:txBody>
          <a:bodyPr>
            <a:normAutofit/>
          </a:bodyPr>
          <a:lstStyle/>
          <a:p>
            <a:r>
              <a:rPr lang="en-US" dirty="0"/>
              <a:t>Report example—4c</a:t>
            </a:r>
          </a:p>
        </p:txBody>
      </p:sp>
      <p:sp>
        <p:nvSpPr>
          <p:cNvPr id="5" name="Content Placeholder 4">
            <a:extLst>
              <a:ext uri="{FF2B5EF4-FFF2-40B4-BE49-F238E27FC236}">
                <a16:creationId xmlns:a16="http://schemas.microsoft.com/office/drawing/2014/main" id="{844A3111-C88A-4A0F-879E-7AFF3D2102E4}"/>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BD778F95-25FE-43C8-6F30-C84E8C98BF4C}"/>
              </a:ext>
            </a:extLst>
          </p:cNvPr>
          <p:cNvPicPr>
            <a:picLocks noChangeAspect="1"/>
          </p:cNvPicPr>
          <p:nvPr/>
        </p:nvPicPr>
        <p:blipFill>
          <a:blip r:embed="rId2"/>
          <a:stretch>
            <a:fillRect/>
          </a:stretch>
        </p:blipFill>
        <p:spPr>
          <a:xfrm>
            <a:off x="2302666" y="1417638"/>
            <a:ext cx="7891467" cy="4641333"/>
          </a:xfrm>
          <a:prstGeom prst="rect">
            <a:avLst/>
          </a:prstGeom>
        </p:spPr>
      </p:pic>
    </p:spTree>
    <p:extLst>
      <p:ext uri="{BB962C8B-B14F-4D97-AF65-F5344CB8AC3E}">
        <p14:creationId xmlns:p14="http://schemas.microsoft.com/office/powerpoint/2010/main" val="3447199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435C-9473-3C22-753B-1FCF25F2A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47181-8366-EFF9-AE7F-7F44AEABA0EC}"/>
              </a:ext>
            </a:extLst>
          </p:cNvPr>
          <p:cNvSpPr>
            <a:spLocks noGrp="1"/>
          </p:cNvSpPr>
          <p:nvPr>
            <p:ph type="ctrTitle"/>
          </p:nvPr>
        </p:nvSpPr>
        <p:spPr>
          <a:xfrm>
            <a:off x="609600" y="2130425"/>
            <a:ext cx="11035004" cy="1470025"/>
          </a:xfrm>
        </p:spPr>
        <p:txBody>
          <a:bodyPr/>
          <a:lstStyle/>
          <a:p>
            <a:r>
              <a:rPr lang="en-US" dirty="0">
                <a:solidFill>
                  <a:schemeClr val="bg1"/>
                </a:solidFill>
              </a:rPr>
              <a:t>A More Dynamic Report</a:t>
            </a:r>
          </a:p>
        </p:txBody>
      </p:sp>
      <p:sp>
        <p:nvSpPr>
          <p:cNvPr id="3" name="Subtitle 2">
            <a:extLst>
              <a:ext uri="{FF2B5EF4-FFF2-40B4-BE49-F238E27FC236}">
                <a16:creationId xmlns:a16="http://schemas.microsoft.com/office/drawing/2014/main" id="{9FD2FF9B-2C60-837A-6759-BC0B2A987003}"/>
              </a:ext>
            </a:extLst>
          </p:cNvPr>
          <p:cNvSpPr>
            <a:spLocks noGrp="1"/>
          </p:cNvSpPr>
          <p:nvPr>
            <p:ph type="subTitle" idx="1"/>
          </p:nvPr>
        </p:nvSpPr>
        <p:spPr>
          <a:xfrm>
            <a:off x="609600" y="3886200"/>
            <a:ext cx="11582400" cy="1297875"/>
          </a:xfrm>
        </p:spPr>
        <p:txBody>
          <a:bodyPr>
            <a:normAutofit/>
          </a:bodyPr>
          <a:lstStyle/>
          <a:p>
            <a:r>
              <a:rPr lang="en-US" sz="2400" dirty="0">
                <a:solidFill>
                  <a:schemeClr val="bg1"/>
                </a:solidFill>
              </a:rPr>
              <a:t>Like Sands Through the Hourglass, So Are the Spec Changes of our Lives</a:t>
            </a:r>
          </a:p>
        </p:txBody>
      </p:sp>
    </p:spTree>
    <p:extLst>
      <p:ext uri="{BB962C8B-B14F-4D97-AF65-F5344CB8AC3E}">
        <p14:creationId xmlns:p14="http://schemas.microsoft.com/office/powerpoint/2010/main" val="90078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78E57-2F7F-25A0-0941-EB42D6B1DE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3FBB25-44F0-F883-53C1-17E0661BA154}"/>
              </a:ext>
            </a:extLst>
          </p:cNvPr>
          <p:cNvSpPr>
            <a:spLocks noGrp="1"/>
          </p:cNvSpPr>
          <p:nvPr>
            <p:ph type="title"/>
          </p:nvPr>
        </p:nvSpPr>
        <p:spPr/>
        <p:txBody>
          <a:bodyPr>
            <a:normAutofit/>
          </a:bodyPr>
          <a:lstStyle/>
          <a:p>
            <a:r>
              <a:rPr lang="en-US" sz="4000" dirty="0"/>
              <a:t>Business Problem: “I need a report!”</a:t>
            </a:r>
          </a:p>
        </p:txBody>
      </p:sp>
      <p:sp>
        <p:nvSpPr>
          <p:cNvPr id="5" name="Content Placeholder 4">
            <a:extLst>
              <a:ext uri="{FF2B5EF4-FFF2-40B4-BE49-F238E27FC236}">
                <a16:creationId xmlns:a16="http://schemas.microsoft.com/office/drawing/2014/main" id="{224579F7-8A4D-E329-1E1B-54A8C9091F10}"/>
              </a:ext>
            </a:extLst>
          </p:cNvPr>
          <p:cNvSpPr>
            <a:spLocks noGrp="1"/>
          </p:cNvSpPr>
          <p:nvPr>
            <p:ph idx="1"/>
          </p:nvPr>
        </p:nvSpPr>
        <p:spPr>
          <a:xfrm>
            <a:off x="609600" y="1600200"/>
            <a:ext cx="11319164" cy="4133557"/>
          </a:xfrm>
        </p:spPr>
        <p:txBody>
          <a:bodyPr>
            <a:normAutofit/>
          </a:bodyPr>
          <a:lstStyle/>
          <a:p>
            <a:r>
              <a:rPr lang="en-US" dirty="0"/>
              <a:t>“These are great!”</a:t>
            </a:r>
          </a:p>
          <a:p>
            <a:endParaRPr lang="en-US" dirty="0"/>
          </a:p>
          <a:p>
            <a:r>
              <a:rPr lang="en-US" dirty="0"/>
              <a:t>“BUT, could you put each Make on a separate worksheet?”</a:t>
            </a:r>
          </a:p>
        </p:txBody>
      </p:sp>
    </p:spTree>
    <p:extLst>
      <p:ext uri="{BB962C8B-B14F-4D97-AF65-F5344CB8AC3E}">
        <p14:creationId xmlns:p14="http://schemas.microsoft.com/office/powerpoint/2010/main" val="2580298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8C65-345F-AF75-A987-8B72AACE7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8A173-967B-083D-1EDC-119BA82AF1B0}"/>
              </a:ext>
            </a:extLst>
          </p:cNvPr>
          <p:cNvSpPr>
            <a:spLocks noGrp="1"/>
          </p:cNvSpPr>
          <p:nvPr>
            <p:ph type="ctrTitle"/>
          </p:nvPr>
        </p:nvSpPr>
        <p:spPr>
          <a:xfrm>
            <a:off x="609600" y="2130425"/>
            <a:ext cx="11582400" cy="1470025"/>
          </a:xfrm>
        </p:spPr>
        <p:txBody>
          <a:bodyPr>
            <a:normAutofit fontScale="90000"/>
          </a:bodyPr>
          <a:lstStyle/>
          <a:p>
            <a:r>
              <a:rPr lang="en-US" dirty="0">
                <a:solidFill>
                  <a:schemeClr val="bg1"/>
                </a:solidFill>
              </a:rPr>
              <a:t>Fancier Reports in Excel—Method 1</a:t>
            </a:r>
            <a:endParaRPr lang="en-US" dirty="0"/>
          </a:p>
        </p:txBody>
      </p:sp>
      <p:sp>
        <p:nvSpPr>
          <p:cNvPr id="3" name="Subtitle 2">
            <a:extLst>
              <a:ext uri="{FF2B5EF4-FFF2-40B4-BE49-F238E27FC236}">
                <a16:creationId xmlns:a16="http://schemas.microsoft.com/office/drawing/2014/main" id="{E82F664C-BBC1-4C03-E29F-23186F8BCF14}"/>
              </a:ext>
            </a:extLst>
          </p:cNvPr>
          <p:cNvSpPr>
            <a:spLocks noGrp="1"/>
          </p:cNvSpPr>
          <p:nvPr>
            <p:ph type="subTitle" idx="1"/>
          </p:nvPr>
        </p:nvSpPr>
        <p:spPr>
          <a:xfrm>
            <a:off x="609600" y="3886200"/>
            <a:ext cx="10605796" cy="1297875"/>
          </a:xfrm>
        </p:spPr>
        <p:txBody>
          <a:bodyPr/>
          <a:lstStyle/>
          <a:p>
            <a:r>
              <a:rPr lang="en-US" dirty="0">
                <a:solidFill>
                  <a:schemeClr val="bg1"/>
                </a:solidFill>
              </a:rPr>
              <a:t>ODS and PROC REPORT with a BY statement </a:t>
            </a:r>
          </a:p>
        </p:txBody>
      </p:sp>
    </p:spTree>
    <p:extLst>
      <p:ext uri="{BB962C8B-B14F-4D97-AF65-F5344CB8AC3E}">
        <p14:creationId xmlns:p14="http://schemas.microsoft.com/office/powerpoint/2010/main" val="2444947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5C58-D345-95F4-4F3C-9344506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2D309-318A-624F-B523-081FBEE6D33F}"/>
              </a:ext>
            </a:extLst>
          </p:cNvPr>
          <p:cNvSpPr>
            <a:spLocks noGrp="1"/>
          </p:cNvSpPr>
          <p:nvPr>
            <p:ph type="title"/>
          </p:nvPr>
        </p:nvSpPr>
        <p:spPr>
          <a:xfrm>
            <a:off x="609600" y="274638"/>
            <a:ext cx="11582400" cy="1143000"/>
          </a:xfrm>
        </p:spPr>
        <p:txBody>
          <a:bodyPr/>
          <a:lstStyle/>
          <a:p>
            <a:r>
              <a:rPr lang="en-US" dirty="0"/>
              <a:t>A Simple Solution—Use a BY Statement</a:t>
            </a:r>
          </a:p>
        </p:txBody>
      </p:sp>
      <p:sp>
        <p:nvSpPr>
          <p:cNvPr id="3" name="Content Placeholder 2">
            <a:extLst>
              <a:ext uri="{FF2B5EF4-FFF2-40B4-BE49-F238E27FC236}">
                <a16:creationId xmlns:a16="http://schemas.microsoft.com/office/drawing/2014/main" id="{155D88D1-A6E5-F9D9-9660-E369E2E3594C}"/>
              </a:ext>
            </a:extLst>
          </p:cNvPr>
          <p:cNvSpPr>
            <a:spLocks noGrp="1"/>
          </p:cNvSpPr>
          <p:nvPr>
            <p:ph idx="1"/>
          </p:nvPr>
        </p:nvSpPr>
        <p:spPr>
          <a:xfrm>
            <a:off x="609600" y="1600200"/>
            <a:ext cx="11510356" cy="4983162"/>
          </a:xfrm>
        </p:spPr>
        <p:txBody>
          <a:bodyPr>
            <a:normAutofit/>
          </a:bodyPr>
          <a:lstStyle/>
          <a:p>
            <a:r>
              <a:rPr lang="en-US" dirty="0"/>
              <a:t>An easy way to get a separate worksheet for each Make is to use a BY statement.</a:t>
            </a:r>
          </a:p>
          <a:p>
            <a:pPr lvl="2"/>
            <a:r>
              <a:rPr lang="en-US" i="1" dirty="0"/>
              <a:t>It is usually a good idea to sort the data before using a BY statement.</a:t>
            </a:r>
          </a:p>
          <a:p>
            <a:pPr marL="457200" lvl="1" indent="0">
              <a:buNone/>
            </a:pPr>
            <a:r>
              <a:rPr lang="en-US" sz="2000" b="1" dirty="0">
                <a:solidFill>
                  <a:srgbClr val="002060"/>
                </a:solidFill>
              </a:rPr>
              <a:t>proc sort </a:t>
            </a:r>
            <a:r>
              <a:rPr lang="en-US" sz="2000" b="1" dirty="0">
                <a:solidFill>
                  <a:srgbClr val="0070C0"/>
                </a:solidFill>
              </a:rPr>
              <a:t>data  </a:t>
            </a:r>
            <a:r>
              <a:rPr lang="en-US" sz="2000" b="1" dirty="0"/>
              <a:t>=</a:t>
            </a:r>
            <a:r>
              <a:rPr lang="en-US" sz="2000" b="1" dirty="0">
                <a:solidFill>
                  <a:srgbClr val="0070C0"/>
                </a:solidFill>
              </a:rPr>
              <a:t>  </a:t>
            </a:r>
            <a:r>
              <a:rPr lang="en-US" sz="2000" b="1" dirty="0" err="1"/>
              <a:t>work.cars_few_vars</a:t>
            </a:r>
            <a:r>
              <a:rPr lang="en-US" sz="2000" b="1" dirty="0"/>
              <a:t>  </a:t>
            </a:r>
            <a:r>
              <a:rPr lang="en-US" sz="2000" b="1" dirty="0">
                <a:solidFill>
                  <a:srgbClr val="0070C0"/>
                </a:solidFill>
              </a:rPr>
              <a:t>out</a:t>
            </a:r>
            <a:r>
              <a:rPr lang="en-US" sz="2000" b="1" dirty="0"/>
              <a:t>  =  </a:t>
            </a:r>
            <a:r>
              <a:rPr lang="en-US" sz="2000" b="1" dirty="0" err="1"/>
              <a:t>work.cars_few_vars_sort</a:t>
            </a:r>
            <a:r>
              <a:rPr lang="en-US" sz="2000" b="1" dirty="0"/>
              <a:t>  ; </a:t>
            </a:r>
          </a:p>
          <a:p>
            <a:pPr marL="457200" lvl="1" indent="0">
              <a:buNone/>
            </a:pPr>
            <a:r>
              <a:rPr lang="en-US" sz="2000" b="1" dirty="0">
                <a:highlight>
                  <a:srgbClr val="FFFF00"/>
                </a:highlight>
              </a:rPr>
              <a:t>     </a:t>
            </a:r>
            <a:r>
              <a:rPr lang="en-US" sz="2000" b="1" dirty="0">
                <a:solidFill>
                  <a:srgbClr val="0070C0"/>
                </a:solidFill>
                <a:highlight>
                  <a:srgbClr val="FFFF00"/>
                </a:highlight>
              </a:rPr>
              <a:t>by</a:t>
            </a:r>
            <a:r>
              <a:rPr lang="en-US" sz="2000" b="1" dirty="0">
                <a:highlight>
                  <a:srgbClr val="FFFF00"/>
                </a:highlight>
              </a:rPr>
              <a:t>  Make  </a:t>
            </a:r>
            <a:r>
              <a:rPr lang="en-US" sz="2000" b="1" dirty="0"/>
              <a:t>Model  Type  </a:t>
            </a:r>
            <a:r>
              <a:rPr lang="en-US" sz="2000" b="1" dirty="0" err="1"/>
              <a:t>DriveTrain</a:t>
            </a:r>
            <a:r>
              <a:rPr lang="en-US" sz="2000" b="1" dirty="0"/>
              <a:t>  </a:t>
            </a:r>
            <a:r>
              <a:rPr lang="en-US" sz="2000" b="1" dirty="0" err="1"/>
              <a:t>MPG_City</a:t>
            </a:r>
            <a:r>
              <a:rPr lang="en-US" sz="2000" b="1" dirty="0"/>
              <a:t>  Horsepower  ; </a:t>
            </a:r>
            <a:endParaRPr lang="en-US" sz="2000" b="1" dirty="0">
              <a:solidFill>
                <a:srgbClr val="002060"/>
              </a:solidFill>
            </a:endParaRP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"C:\SASexamples\Reports\basic_report_5a.xlsx"</a:t>
            </a:r>
            <a:r>
              <a:rPr lang="en-US" sz="2000" b="1" dirty="0"/>
              <a:t>  ; </a:t>
            </a:r>
          </a:p>
          <a:p>
            <a:pPr marL="457200" lvl="1" indent="0">
              <a:buNone/>
            </a:pPr>
            <a:r>
              <a:rPr lang="en-US" sz="2000" b="1" dirty="0">
                <a:solidFill>
                  <a:srgbClr val="002060"/>
                </a:solidFill>
              </a:rPr>
              <a:t>proc report  </a:t>
            </a:r>
            <a:r>
              <a:rPr lang="en-US" sz="2000" b="1" dirty="0">
                <a:solidFill>
                  <a:srgbClr val="0070C0"/>
                </a:solidFill>
              </a:rPr>
              <a:t>data  </a:t>
            </a:r>
            <a:r>
              <a:rPr lang="en-US" sz="2000" b="1" dirty="0"/>
              <a:t>=</a:t>
            </a:r>
            <a:r>
              <a:rPr lang="en-US" sz="2000" b="1" dirty="0">
                <a:solidFill>
                  <a:srgbClr val="0070C0"/>
                </a:solidFill>
              </a:rPr>
              <a:t> </a:t>
            </a:r>
            <a:r>
              <a:rPr lang="en-US" sz="2000" b="1" dirty="0" err="1"/>
              <a:t>work.cars_few_vars_sort</a:t>
            </a:r>
            <a:r>
              <a:rPr lang="en-US" sz="2000" b="1" dirty="0"/>
              <a:t>  ;</a:t>
            </a:r>
          </a:p>
          <a:p>
            <a:pPr marL="457200" lvl="1" indent="0">
              <a:buNone/>
            </a:pPr>
            <a:r>
              <a:rPr lang="en-US" sz="2000" b="1" dirty="0">
                <a:highlight>
                  <a:srgbClr val="FFFF00"/>
                </a:highlight>
              </a:rPr>
              <a:t>     </a:t>
            </a:r>
            <a:r>
              <a:rPr lang="en-US" sz="2000" b="1" dirty="0">
                <a:solidFill>
                  <a:srgbClr val="0070C0"/>
                </a:solidFill>
                <a:highlight>
                  <a:srgbClr val="FFFF00"/>
                </a:highlight>
              </a:rPr>
              <a:t>by</a:t>
            </a:r>
            <a:r>
              <a:rPr lang="en-US" sz="2000" b="1" dirty="0">
                <a:highlight>
                  <a:srgbClr val="FFFF00"/>
                </a:highlight>
              </a:rPr>
              <a:t>  Make ; </a:t>
            </a:r>
          </a:p>
          <a:p>
            <a:pPr marL="457200" lvl="1" indent="0">
              <a:buNone/>
            </a:pPr>
            <a:r>
              <a:rPr lang="en-US" sz="2000" b="1" dirty="0"/>
              <a:t>     </a:t>
            </a:r>
            <a:r>
              <a:rPr lang="en-US" sz="2000" b="1" dirty="0">
                <a:solidFill>
                  <a:srgbClr val="0070C0"/>
                </a:solidFill>
              </a:rPr>
              <a:t>column</a:t>
            </a:r>
            <a:r>
              <a:rPr lang="en-US" sz="2000" b="1" dirty="0"/>
              <a:t>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p:txBody>
      </p:sp>
    </p:spTree>
    <p:extLst>
      <p:ext uri="{BB962C8B-B14F-4D97-AF65-F5344CB8AC3E}">
        <p14:creationId xmlns:p14="http://schemas.microsoft.com/office/powerpoint/2010/main" val="94139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2D22-2D95-42A5-A976-1871CA87E1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6DA2FB-DAD1-61F7-71DB-856CE21EADC4}"/>
              </a:ext>
            </a:extLst>
          </p:cNvPr>
          <p:cNvSpPr>
            <a:spLocks noGrp="1"/>
          </p:cNvSpPr>
          <p:nvPr>
            <p:ph type="title"/>
          </p:nvPr>
        </p:nvSpPr>
        <p:spPr/>
        <p:txBody>
          <a:bodyPr>
            <a:normAutofit/>
          </a:bodyPr>
          <a:lstStyle/>
          <a:p>
            <a:r>
              <a:rPr lang="en-US" dirty="0"/>
              <a:t>Report example—5a</a:t>
            </a:r>
          </a:p>
        </p:txBody>
      </p:sp>
      <p:sp>
        <p:nvSpPr>
          <p:cNvPr id="5" name="Content Placeholder 4">
            <a:extLst>
              <a:ext uri="{FF2B5EF4-FFF2-40B4-BE49-F238E27FC236}">
                <a16:creationId xmlns:a16="http://schemas.microsoft.com/office/drawing/2014/main" id="{9DE8D3F3-176B-F02D-2A88-C658288A958B}"/>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2" name="Picture 1">
            <a:extLst>
              <a:ext uri="{FF2B5EF4-FFF2-40B4-BE49-F238E27FC236}">
                <a16:creationId xmlns:a16="http://schemas.microsoft.com/office/drawing/2014/main" id="{BE388AAE-2F7F-3B9B-882B-9B5D4D441E0F}"/>
              </a:ext>
            </a:extLst>
          </p:cNvPr>
          <p:cNvPicPr>
            <a:picLocks noChangeAspect="1"/>
          </p:cNvPicPr>
          <p:nvPr/>
        </p:nvPicPr>
        <p:blipFill>
          <a:blip r:embed="rId2"/>
          <a:stretch>
            <a:fillRect/>
          </a:stretch>
        </p:blipFill>
        <p:spPr>
          <a:xfrm>
            <a:off x="2510822" y="1412625"/>
            <a:ext cx="8469535" cy="5170737"/>
          </a:xfrm>
          <a:prstGeom prst="rect">
            <a:avLst/>
          </a:prstGeom>
        </p:spPr>
      </p:pic>
    </p:spTree>
    <p:extLst>
      <p:ext uri="{BB962C8B-B14F-4D97-AF65-F5344CB8AC3E}">
        <p14:creationId xmlns:p14="http://schemas.microsoft.com/office/powerpoint/2010/main" val="4082847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C4B1-0EE2-8E76-D4E0-DA7F98391B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234A29-7548-A283-5535-4EA0C2A2D3C3}"/>
              </a:ext>
            </a:extLst>
          </p:cNvPr>
          <p:cNvSpPr>
            <a:spLocks noGrp="1"/>
          </p:cNvSpPr>
          <p:nvPr>
            <p:ph type="title"/>
          </p:nvPr>
        </p:nvSpPr>
        <p:spPr/>
        <p:txBody>
          <a:bodyPr>
            <a:normAutofit/>
          </a:bodyPr>
          <a:lstStyle/>
          <a:p>
            <a:r>
              <a:rPr lang="en-US" sz="4000" dirty="0"/>
              <a:t>Business Problem: “I need a report!”</a:t>
            </a:r>
          </a:p>
        </p:txBody>
      </p:sp>
      <p:sp>
        <p:nvSpPr>
          <p:cNvPr id="5" name="Content Placeholder 4">
            <a:extLst>
              <a:ext uri="{FF2B5EF4-FFF2-40B4-BE49-F238E27FC236}">
                <a16:creationId xmlns:a16="http://schemas.microsoft.com/office/drawing/2014/main" id="{150145A2-DCCD-4D69-C685-D1FD3EDCAFF5}"/>
              </a:ext>
            </a:extLst>
          </p:cNvPr>
          <p:cNvSpPr>
            <a:spLocks noGrp="1"/>
          </p:cNvSpPr>
          <p:nvPr>
            <p:ph idx="1"/>
          </p:nvPr>
        </p:nvSpPr>
        <p:spPr>
          <a:xfrm>
            <a:off x="609600" y="1600200"/>
            <a:ext cx="11319164" cy="4133557"/>
          </a:xfrm>
        </p:spPr>
        <p:txBody>
          <a:bodyPr>
            <a:normAutofit/>
          </a:bodyPr>
          <a:lstStyle/>
          <a:p>
            <a:r>
              <a:rPr lang="en-US" dirty="0"/>
              <a:t>“These are also great!”</a:t>
            </a:r>
          </a:p>
          <a:p>
            <a:endParaRPr lang="en-US" dirty="0"/>
          </a:p>
          <a:p>
            <a:r>
              <a:rPr lang="en-US" dirty="0"/>
              <a:t>“BUT, could you put the name of each Make as the name of the worksheet?”</a:t>
            </a:r>
          </a:p>
        </p:txBody>
      </p:sp>
    </p:spTree>
    <p:extLst>
      <p:ext uri="{BB962C8B-B14F-4D97-AF65-F5344CB8AC3E}">
        <p14:creationId xmlns:p14="http://schemas.microsoft.com/office/powerpoint/2010/main" val="1232006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BFD19-2410-831E-28F3-60BDD8B8B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921FD-CC15-D928-DC08-0A1A9EE5C1B6}"/>
              </a:ext>
            </a:extLst>
          </p:cNvPr>
          <p:cNvSpPr>
            <a:spLocks noGrp="1"/>
          </p:cNvSpPr>
          <p:nvPr>
            <p:ph type="ctrTitle"/>
          </p:nvPr>
        </p:nvSpPr>
        <p:spPr>
          <a:xfrm>
            <a:off x="609600" y="2130425"/>
            <a:ext cx="11582400" cy="1470025"/>
          </a:xfrm>
        </p:spPr>
        <p:txBody>
          <a:bodyPr>
            <a:normAutofit fontScale="90000"/>
          </a:bodyPr>
          <a:lstStyle/>
          <a:p>
            <a:r>
              <a:rPr lang="en-US" dirty="0">
                <a:solidFill>
                  <a:schemeClr val="bg1"/>
                </a:solidFill>
              </a:rPr>
              <a:t>Fancier Reports in Excel—Method 2</a:t>
            </a:r>
            <a:endParaRPr lang="en-US" dirty="0"/>
          </a:p>
        </p:txBody>
      </p:sp>
      <p:sp>
        <p:nvSpPr>
          <p:cNvPr id="3" name="Subtitle 2">
            <a:extLst>
              <a:ext uri="{FF2B5EF4-FFF2-40B4-BE49-F238E27FC236}">
                <a16:creationId xmlns:a16="http://schemas.microsoft.com/office/drawing/2014/main" id="{FF4DF5D2-A8A0-C1AE-9F21-5DA0D7878982}"/>
              </a:ext>
            </a:extLst>
          </p:cNvPr>
          <p:cNvSpPr>
            <a:spLocks noGrp="1"/>
          </p:cNvSpPr>
          <p:nvPr>
            <p:ph type="subTitle" idx="1"/>
          </p:nvPr>
        </p:nvSpPr>
        <p:spPr>
          <a:xfrm>
            <a:off x="609600" y="3886200"/>
            <a:ext cx="11582400" cy="1297875"/>
          </a:xfrm>
        </p:spPr>
        <p:txBody>
          <a:bodyPr/>
          <a:lstStyle/>
          <a:p>
            <a:r>
              <a:rPr lang="en-US" dirty="0">
                <a:solidFill>
                  <a:schemeClr val="bg1"/>
                </a:solidFill>
              </a:rPr>
              <a:t>ODS and PROC REPORT </a:t>
            </a:r>
          </a:p>
          <a:p>
            <a:r>
              <a:rPr lang="en-US" dirty="0">
                <a:solidFill>
                  <a:schemeClr val="bg1"/>
                </a:solidFill>
              </a:rPr>
              <a:t>with a BY statement &amp; #BYVALn Option</a:t>
            </a:r>
          </a:p>
        </p:txBody>
      </p:sp>
    </p:spTree>
    <p:extLst>
      <p:ext uri="{BB962C8B-B14F-4D97-AF65-F5344CB8AC3E}">
        <p14:creationId xmlns:p14="http://schemas.microsoft.com/office/powerpoint/2010/main" val="42610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48471-62A3-F5F3-097E-2D8EE1D040F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3A1DCA-E7AF-4FD1-99E3-7166D2F016CC}"/>
              </a:ext>
            </a:extLst>
          </p:cNvPr>
          <p:cNvSpPr>
            <a:spLocks noGrp="1"/>
          </p:cNvSpPr>
          <p:nvPr>
            <p:ph type="title"/>
          </p:nvPr>
        </p:nvSpPr>
        <p:spPr/>
        <p:txBody>
          <a:bodyPr/>
          <a:lstStyle/>
          <a:p>
            <a:r>
              <a:rPr lang="en-US" dirty="0"/>
              <a:t>Why use SASHELP data sets?</a:t>
            </a:r>
          </a:p>
        </p:txBody>
      </p:sp>
      <p:sp>
        <p:nvSpPr>
          <p:cNvPr id="7" name="Content Placeholder 6">
            <a:extLst>
              <a:ext uri="{FF2B5EF4-FFF2-40B4-BE49-F238E27FC236}">
                <a16:creationId xmlns:a16="http://schemas.microsoft.com/office/drawing/2014/main" id="{06A35D2B-4C28-24F0-69F5-655BF8E0875A}"/>
              </a:ext>
            </a:extLst>
          </p:cNvPr>
          <p:cNvSpPr>
            <a:spLocks noGrp="1"/>
          </p:cNvSpPr>
          <p:nvPr>
            <p:ph idx="1"/>
          </p:nvPr>
        </p:nvSpPr>
        <p:spPr>
          <a:xfrm>
            <a:off x="609598" y="1600200"/>
            <a:ext cx="10972801" cy="4893905"/>
          </a:xfrm>
        </p:spPr>
        <p:txBody>
          <a:bodyPr>
            <a:normAutofit/>
          </a:bodyPr>
          <a:lstStyle/>
          <a:p>
            <a:r>
              <a:rPr lang="en-US" dirty="0"/>
              <a:t>They are great for SAS conference presentations because most people should have them already installed.</a:t>
            </a:r>
          </a:p>
          <a:p>
            <a:r>
              <a:rPr lang="en-US" dirty="0"/>
              <a:t>Your built-in SASHELP data sets depend on which SAS products you have licensed.  </a:t>
            </a:r>
          </a:p>
          <a:p>
            <a:pPr lvl="1"/>
            <a:r>
              <a:rPr lang="en-US" sz="2400" dirty="0"/>
              <a:t>With SAS/STAT, SAS/IML, and SAS/QC, I only have 119 data sets.</a:t>
            </a:r>
          </a:p>
          <a:p>
            <a:pPr lvl="1"/>
            <a:r>
              <a:rPr lang="en-US" sz="2400" dirty="0"/>
              <a:t>An employee in SAS Education said she had 199 data sets installed, because she does not have every SAS product installed on her computer.</a:t>
            </a:r>
          </a:p>
        </p:txBody>
      </p:sp>
    </p:spTree>
    <p:extLst>
      <p:ext uri="{BB962C8B-B14F-4D97-AF65-F5344CB8AC3E}">
        <p14:creationId xmlns:p14="http://schemas.microsoft.com/office/powerpoint/2010/main" val="538275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7B45-39AD-4C81-D6B4-257C7A52B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188E9-EC42-73FA-4329-60A223E883A8}"/>
              </a:ext>
            </a:extLst>
          </p:cNvPr>
          <p:cNvSpPr>
            <a:spLocks noGrp="1"/>
          </p:cNvSpPr>
          <p:nvPr>
            <p:ph type="title"/>
          </p:nvPr>
        </p:nvSpPr>
        <p:spPr>
          <a:xfrm>
            <a:off x="609600" y="274638"/>
            <a:ext cx="11582400" cy="1143000"/>
          </a:xfrm>
        </p:spPr>
        <p:txBody>
          <a:bodyPr/>
          <a:lstStyle/>
          <a:p>
            <a:r>
              <a:rPr lang="en-US" dirty="0"/>
              <a:t>A Simple Solution—Use #BYVALn Option</a:t>
            </a:r>
          </a:p>
        </p:txBody>
      </p:sp>
      <p:sp>
        <p:nvSpPr>
          <p:cNvPr id="3" name="Content Placeholder 2">
            <a:extLst>
              <a:ext uri="{FF2B5EF4-FFF2-40B4-BE49-F238E27FC236}">
                <a16:creationId xmlns:a16="http://schemas.microsoft.com/office/drawing/2014/main" id="{4D63730B-BED1-F145-621B-BE67ADCB7FCE}"/>
              </a:ext>
            </a:extLst>
          </p:cNvPr>
          <p:cNvSpPr>
            <a:spLocks noGrp="1"/>
          </p:cNvSpPr>
          <p:nvPr>
            <p:ph idx="1"/>
          </p:nvPr>
        </p:nvSpPr>
        <p:spPr>
          <a:xfrm>
            <a:off x="609600" y="1633818"/>
            <a:ext cx="11510356" cy="5123329"/>
          </a:xfrm>
        </p:spPr>
        <p:txBody>
          <a:bodyPr>
            <a:normAutofit lnSpcReduction="10000"/>
          </a:bodyPr>
          <a:lstStyle/>
          <a:p>
            <a:r>
              <a:rPr lang="en-US" dirty="0"/>
              <a:t>To get the Excel worksheet names to match the car makes, use the </a:t>
            </a:r>
            <a:r>
              <a:rPr lang="en-US" b="1" dirty="0"/>
              <a:t>#BYVALn </a:t>
            </a:r>
            <a:r>
              <a:rPr lang="en-US" dirty="0"/>
              <a:t>syntax to indicate which by value to use for each worksheet name.</a:t>
            </a:r>
          </a:p>
          <a:p>
            <a:pPr marL="457200" lvl="1" indent="0">
              <a:buNone/>
            </a:pPr>
            <a:r>
              <a:rPr lang="en-US" sz="2000" b="1" dirty="0">
                <a:solidFill>
                  <a:srgbClr val="002060"/>
                </a:solidFill>
              </a:rPr>
              <a:t>proc sort </a:t>
            </a:r>
            <a:r>
              <a:rPr lang="en-US" sz="2000" b="1" dirty="0">
                <a:solidFill>
                  <a:srgbClr val="0070C0"/>
                </a:solidFill>
              </a:rPr>
              <a:t>data  </a:t>
            </a:r>
            <a:r>
              <a:rPr lang="en-US" sz="2000" b="1" dirty="0"/>
              <a:t>=</a:t>
            </a:r>
            <a:r>
              <a:rPr lang="en-US" sz="2000" b="1" dirty="0">
                <a:solidFill>
                  <a:srgbClr val="0070C0"/>
                </a:solidFill>
              </a:rPr>
              <a:t>  </a:t>
            </a:r>
            <a:r>
              <a:rPr lang="en-US" sz="2000" b="1" dirty="0" err="1"/>
              <a:t>work.cars_few_vars</a:t>
            </a:r>
            <a:r>
              <a:rPr lang="en-US" sz="2000" b="1" dirty="0"/>
              <a:t>  </a:t>
            </a:r>
            <a:r>
              <a:rPr lang="en-US" sz="2000" b="1" dirty="0">
                <a:solidFill>
                  <a:srgbClr val="0070C0"/>
                </a:solidFill>
              </a:rPr>
              <a:t>out</a:t>
            </a:r>
            <a:r>
              <a:rPr lang="en-US" sz="2000" b="1" dirty="0"/>
              <a:t>  =  </a:t>
            </a:r>
            <a:r>
              <a:rPr lang="en-US" sz="2000" b="1" dirty="0" err="1"/>
              <a:t>work.cars_few_vars_sort</a:t>
            </a:r>
            <a:r>
              <a:rPr lang="en-US" sz="2000" b="1" dirty="0"/>
              <a:t>  ; </a:t>
            </a:r>
          </a:p>
          <a:p>
            <a:pPr marL="457200" lvl="1" indent="0">
              <a:buNone/>
            </a:pPr>
            <a:r>
              <a:rPr lang="en-US" sz="2000" b="1" dirty="0">
                <a:highlight>
                  <a:srgbClr val="FFFF00"/>
                </a:highlight>
              </a:rPr>
              <a:t>     </a:t>
            </a:r>
            <a:r>
              <a:rPr lang="en-US" sz="2000" b="1" dirty="0">
                <a:solidFill>
                  <a:srgbClr val="0070C0"/>
                </a:solidFill>
                <a:highlight>
                  <a:srgbClr val="FFFF00"/>
                </a:highlight>
              </a:rPr>
              <a:t>by</a:t>
            </a:r>
            <a:r>
              <a:rPr lang="en-US" sz="2000" b="1" dirty="0">
                <a:highlight>
                  <a:srgbClr val="FFFF00"/>
                </a:highlight>
              </a:rPr>
              <a:t>  Make  </a:t>
            </a:r>
            <a:r>
              <a:rPr lang="en-US" sz="2000" b="1" dirty="0"/>
              <a:t>Model  Type  </a:t>
            </a:r>
            <a:r>
              <a:rPr lang="en-US" sz="2000" b="1" dirty="0" err="1"/>
              <a:t>DriveTrain</a:t>
            </a:r>
            <a:r>
              <a:rPr lang="en-US" sz="2000" b="1" dirty="0"/>
              <a:t>  </a:t>
            </a:r>
            <a:r>
              <a:rPr lang="en-US" sz="2000" b="1" dirty="0" err="1"/>
              <a:t>MPG_City</a:t>
            </a:r>
            <a:r>
              <a:rPr lang="en-US" sz="2000" b="1" dirty="0"/>
              <a:t>  Horsepower  ; </a:t>
            </a:r>
            <a:endParaRPr lang="en-US" sz="2000" b="1" dirty="0">
              <a:solidFill>
                <a:srgbClr val="002060"/>
              </a:solidFill>
            </a:endParaRP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"C:\SASexamples\Reports\basic_report_5b.xlsx"</a:t>
            </a:r>
            <a:r>
              <a:rPr lang="en-US" sz="2000" b="1" dirty="0"/>
              <a:t> </a:t>
            </a:r>
          </a:p>
          <a:p>
            <a:pPr marL="457200" lvl="1" indent="0">
              <a:buNone/>
            </a:pPr>
            <a:r>
              <a:rPr lang="en-US" sz="2000" b="1" dirty="0"/>
              <a:t>      options( </a:t>
            </a:r>
            <a:r>
              <a:rPr lang="en-US" sz="2000" b="1" dirty="0" err="1"/>
              <a:t>sheet_name</a:t>
            </a:r>
            <a:r>
              <a:rPr lang="en-US" sz="2000" b="1" dirty="0"/>
              <a:t> = </a:t>
            </a:r>
            <a:r>
              <a:rPr lang="en-US" sz="2000" b="1" dirty="0">
                <a:solidFill>
                  <a:schemeClr val="accent6">
                    <a:lumMod val="50000"/>
                  </a:schemeClr>
                </a:solidFill>
                <a:highlight>
                  <a:srgbClr val="FFFF00"/>
                </a:highlight>
              </a:rPr>
              <a:t>"#byval1"</a:t>
            </a:r>
            <a:r>
              <a:rPr lang="en-US" sz="2000" b="1" dirty="0">
                <a:solidFill>
                  <a:schemeClr val="accent6">
                    <a:lumMod val="50000"/>
                  </a:schemeClr>
                </a:solidFill>
              </a:rPr>
              <a:t> </a:t>
            </a:r>
            <a:r>
              <a:rPr lang="en-US" sz="2000" b="1" dirty="0"/>
              <a:t>) ; </a:t>
            </a:r>
          </a:p>
          <a:p>
            <a:pPr marL="457200" lvl="1" indent="0">
              <a:buNone/>
            </a:pPr>
            <a:r>
              <a:rPr lang="en-US" sz="2000" b="1" dirty="0">
                <a:solidFill>
                  <a:srgbClr val="002060"/>
                </a:solidFill>
              </a:rPr>
              <a:t>proc report  </a:t>
            </a:r>
            <a:r>
              <a:rPr lang="en-US" sz="2000" b="1" dirty="0">
                <a:solidFill>
                  <a:srgbClr val="0070C0"/>
                </a:solidFill>
              </a:rPr>
              <a:t>data  </a:t>
            </a:r>
            <a:r>
              <a:rPr lang="en-US" sz="2000" b="1" dirty="0"/>
              <a:t>=</a:t>
            </a:r>
            <a:r>
              <a:rPr lang="en-US" sz="2000" b="1" dirty="0">
                <a:solidFill>
                  <a:srgbClr val="0070C0"/>
                </a:solidFill>
              </a:rPr>
              <a:t> </a:t>
            </a:r>
            <a:r>
              <a:rPr lang="en-US" sz="2000" b="1" dirty="0" err="1"/>
              <a:t>work.cars_few_vars_sort</a:t>
            </a:r>
            <a:r>
              <a:rPr lang="en-US" sz="2000" b="1" dirty="0"/>
              <a:t>  ;</a:t>
            </a:r>
          </a:p>
          <a:p>
            <a:pPr marL="457200" lvl="1" indent="0">
              <a:buNone/>
            </a:pPr>
            <a:r>
              <a:rPr lang="en-US" sz="2000" b="1" dirty="0">
                <a:highlight>
                  <a:srgbClr val="FFFF00"/>
                </a:highlight>
              </a:rPr>
              <a:t>   </a:t>
            </a:r>
            <a:r>
              <a:rPr lang="en-US" sz="2000" b="1" dirty="0">
                <a:solidFill>
                  <a:srgbClr val="0070C0"/>
                </a:solidFill>
                <a:highlight>
                  <a:srgbClr val="FFFF00"/>
                </a:highlight>
              </a:rPr>
              <a:t>by</a:t>
            </a:r>
            <a:r>
              <a:rPr lang="en-US" sz="2000" b="1" dirty="0">
                <a:highlight>
                  <a:srgbClr val="FFFF00"/>
                </a:highlight>
              </a:rPr>
              <a:t>  Make ; </a:t>
            </a:r>
            <a:endParaRPr lang="en-US" sz="2000" b="1" dirty="0"/>
          </a:p>
          <a:p>
            <a:pPr marL="457200" lvl="1" indent="0">
              <a:buNone/>
            </a:pPr>
            <a:r>
              <a:rPr lang="en-US" sz="2000" b="1" dirty="0">
                <a:solidFill>
                  <a:srgbClr val="0070C0"/>
                </a:solidFill>
              </a:rPr>
              <a:t>   column</a:t>
            </a:r>
            <a:r>
              <a:rPr lang="en-US" sz="2000" b="1" dirty="0"/>
              <a:t>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p:txBody>
      </p:sp>
    </p:spTree>
    <p:extLst>
      <p:ext uri="{BB962C8B-B14F-4D97-AF65-F5344CB8AC3E}">
        <p14:creationId xmlns:p14="http://schemas.microsoft.com/office/powerpoint/2010/main" val="371688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00BD-61CB-C090-E4E7-0CF1B56F73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80EFD4-6803-E811-8051-1ACF11FC7F77}"/>
              </a:ext>
            </a:extLst>
          </p:cNvPr>
          <p:cNvSpPr>
            <a:spLocks noGrp="1"/>
          </p:cNvSpPr>
          <p:nvPr>
            <p:ph type="title"/>
          </p:nvPr>
        </p:nvSpPr>
        <p:spPr/>
        <p:txBody>
          <a:bodyPr>
            <a:normAutofit/>
          </a:bodyPr>
          <a:lstStyle/>
          <a:p>
            <a:r>
              <a:rPr lang="en-US" dirty="0"/>
              <a:t>Report example—5b</a:t>
            </a:r>
          </a:p>
        </p:txBody>
      </p:sp>
      <p:sp>
        <p:nvSpPr>
          <p:cNvPr id="5" name="Content Placeholder 4">
            <a:extLst>
              <a:ext uri="{FF2B5EF4-FFF2-40B4-BE49-F238E27FC236}">
                <a16:creationId xmlns:a16="http://schemas.microsoft.com/office/drawing/2014/main" id="{DE84677B-1989-A54A-4C77-774513BBD022}"/>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2" name="Picture 1">
            <a:extLst>
              <a:ext uri="{FF2B5EF4-FFF2-40B4-BE49-F238E27FC236}">
                <a16:creationId xmlns:a16="http://schemas.microsoft.com/office/drawing/2014/main" id="{1C37B596-EC9D-9880-E5B7-1A8584B678B2}"/>
              </a:ext>
            </a:extLst>
          </p:cNvPr>
          <p:cNvPicPr>
            <a:picLocks noChangeAspect="1"/>
          </p:cNvPicPr>
          <p:nvPr/>
        </p:nvPicPr>
        <p:blipFill>
          <a:blip r:embed="rId2"/>
          <a:stretch>
            <a:fillRect/>
          </a:stretch>
        </p:blipFill>
        <p:spPr>
          <a:xfrm>
            <a:off x="2481765" y="1415576"/>
            <a:ext cx="8400351" cy="5255195"/>
          </a:xfrm>
          <a:prstGeom prst="rect">
            <a:avLst/>
          </a:prstGeom>
        </p:spPr>
      </p:pic>
    </p:spTree>
    <p:extLst>
      <p:ext uri="{BB962C8B-B14F-4D97-AF65-F5344CB8AC3E}">
        <p14:creationId xmlns:p14="http://schemas.microsoft.com/office/powerpoint/2010/main" val="2958855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8C03C-67F9-7FA9-8475-8B71CB7395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FAA81B-E02D-96B6-B6D5-9CD874FAC9AC}"/>
              </a:ext>
            </a:extLst>
          </p:cNvPr>
          <p:cNvSpPr>
            <a:spLocks noGrp="1"/>
          </p:cNvSpPr>
          <p:nvPr>
            <p:ph type="title"/>
          </p:nvPr>
        </p:nvSpPr>
        <p:spPr/>
        <p:txBody>
          <a:bodyPr>
            <a:normAutofit/>
          </a:bodyPr>
          <a:lstStyle/>
          <a:p>
            <a:r>
              <a:rPr lang="en-US" sz="4000" dirty="0"/>
              <a:t>Business Problem: “I need a report!”</a:t>
            </a:r>
          </a:p>
        </p:txBody>
      </p:sp>
      <p:sp>
        <p:nvSpPr>
          <p:cNvPr id="5" name="Content Placeholder 4">
            <a:extLst>
              <a:ext uri="{FF2B5EF4-FFF2-40B4-BE49-F238E27FC236}">
                <a16:creationId xmlns:a16="http://schemas.microsoft.com/office/drawing/2014/main" id="{B20814FC-218B-50A7-96AB-617F30BA77AB}"/>
              </a:ext>
            </a:extLst>
          </p:cNvPr>
          <p:cNvSpPr>
            <a:spLocks noGrp="1"/>
          </p:cNvSpPr>
          <p:nvPr>
            <p:ph idx="1"/>
          </p:nvPr>
        </p:nvSpPr>
        <p:spPr>
          <a:xfrm>
            <a:off x="609600" y="1600200"/>
            <a:ext cx="11319164" cy="4133557"/>
          </a:xfrm>
        </p:spPr>
        <p:txBody>
          <a:bodyPr>
            <a:normAutofit/>
          </a:bodyPr>
          <a:lstStyle/>
          <a:p>
            <a:r>
              <a:rPr lang="en-US" dirty="0"/>
              <a:t>“Again, these are great!”</a:t>
            </a:r>
          </a:p>
          <a:p>
            <a:endParaRPr lang="en-US" dirty="0"/>
          </a:p>
          <a:p>
            <a:r>
              <a:rPr lang="en-US" dirty="0"/>
              <a:t>“BUT, could we make the titles simpler and only show the Make of the vehicle?”</a:t>
            </a:r>
          </a:p>
        </p:txBody>
      </p:sp>
    </p:spTree>
    <p:extLst>
      <p:ext uri="{BB962C8B-B14F-4D97-AF65-F5344CB8AC3E}">
        <p14:creationId xmlns:p14="http://schemas.microsoft.com/office/powerpoint/2010/main" val="2832510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DE92-34F7-B629-CF94-D6908B630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98CD5-EED8-A15B-8BE7-B9E2084A0C3F}"/>
              </a:ext>
            </a:extLst>
          </p:cNvPr>
          <p:cNvSpPr>
            <a:spLocks noGrp="1"/>
          </p:cNvSpPr>
          <p:nvPr>
            <p:ph type="ctrTitle"/>
          </p:nvPr>
        </p:nvSpPr>
        <p:spPr>
          <a:xfrm>
            <a:off x="609600" y="2130425"/>
            <a:ext cx="11582400" cy="1470025"/>
          </a:xfrm>
        </p:spPr>
        <p:txBody>
          <a:bodyPr>
            <a:normAutofit fontScale="90000"/>
          </a:bodyPr>
          <a:lstStyle/>
          <a:p>
            <a:r>
              <a:rPr lang="en-US" dirty="0">
                <a:solidFill>
                  <a:schemeClr val="bg1"/>
                </a:solidFill>
              </a:rPr>
              <a:t>Fancier Reports in Excel—Method 3</a:t>
            </a:r>
            <a:endParaRPr lang="en-US" dirty="0"/>
          </a:p>
        </p:txBody>
      </p:sp>
      <p:sp>
        <p:nvSpPr>
          <p:cNvPr id="3" name="Subtitle 2">
            <a:extLst>
              <a:ext uri="{FF2B5EF4-FFF2-40B4-BE49-F238E27FC236}">
                <a16:creationId xmlns:a16="http://schemas.microsoft.com/office/drawing/2014/main" id="{96B8A0C0-DB14-5B26-6E9D-49179EC7A6BC}"/>
              </a:ext>
            </a:extLst>
          </p:cNvPr>
          <p:cNvSpPr>
            <a:spLocks noGrp="1"/>
          </p:cNvSpPr>
          <p:nvPr>
            <p:ph type="subTitle" idx="1"/>
          </p:nvPr>
        </p:nvSpPr>
        <p:spPr>
          <a:xfrm>
            <a:off x="609600" y="3886200"/>
            <a:ext cx="11582400" cy="1297875"/>
          </a:xfrm>
        </p:spPr>
        <p:txBody>
          <a:bodyPr/>
          <a:lstStyle/>
          <a:p>
            <a:r>
              <a:rPr lang="en-US" dirty="0">
                <a:solidFill>
                  <a:schemeClr val="bg1"/>
                </a:solidFill>
              </a:rPr>
              <a:t>ODS and PROC REPORT with a macro variables</a:t>
            </a:r>
          </a:p>
        </p:txBody>
      </p:sp>
    </p:spTree>
    <p:extLst>
      <p:ext uri="{BB962C8B-B14F-4D97-AF65-F5344CB8AC3E}">
        <p14:creationId xmlns:p14="http://schemas.microsoft.com/office/powerpoint/2010/main" val="1845144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E0FA8-3FEA-A4C4-68D3-A6F8D2B7B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1F18E-95DC-B367-778A-A70E3D621011}"/>
              </a:ext>
            </a:extLst>
          </p:cNvPr>
          <p:cNvSpPr>
            <a:spLocks noGrp="1"/>
          </p:cNvSpPr>
          <p:nvPr>
            <p:ph type="title"/>
          </p:nvPr>
        </p:nvSpPr>
        <p:spPr>
          <a:xfrm>
            <a:off x="609600" y="274638"/>
            <a:ext cx="11582400" cy="1143000"/>
          </a:xfrm>
        </p:spPr>
        <p:txBody>
          <a:bodyPr/>
          <a:lstStyle/>
          <a:p>
            <a:r>
              <a:rPr lang="en-US" dirty="0"/>
              <a:t>Starting Small—A Report for One Make Only</a:t>
            </a:r>
          </a:p>
        </p:txBody>
      </p:sp>
      <p:sp>
        <p:nvSpPr>
          <p:cNvPr id="3" name="Content Placeholder 2">
            <a:extLst>
              <a:ext uri="{FF2B5EF4-FFF2-40B4-BE49-F238E27FC236}">
                <a16:creationId xmlns:a16="http://schemas.microsoft.com/office/drawing/2014/main" id="{FCFCCCF9-BE0F-6585-C41A-5255C93D9129}"/>
              </a:ext>
            </a:extLst>
          </p:cNvPr>
          <p:cNvSpPr>
            <a:spLocks noGrp="1"/>
          </p:cNvSpPr>
          <p:nvPr>
            <p:ph idx="1"/>
          </p:nvPr>
        </p:nvSpPr>
        <p:spPr>
          <a:xfrm>
            <a:off x="609600" y="1600200"/>
            <a:ext cx="10972800" cy="4983162"/>
          </a:xfrm>
        </p:spPr>
        <p:txBody>
          <a:bodyPr>
            <a:normAutofit/>
          </a:bodyPr>
          <a:lstStyle/>
          <a:p>
            <a:r>
              <a:rPr lang="en-US" dirty="0"/>
              <a:t>When building dynamic reports, it is often easiest to make a static version first:  </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file</a:t>
            </a:r>
            <a:r>
              <a:rPr lang="en-US" sz="2000" b="1" dirty="0">
                <a:solidFill>
                  <a:srgbClr val="002060"/>
                </a:solidFill>
              </a:rPr>
              <a:t>  = </a:t>
            </a:r>
            <a:r>
              <a:rPr lang="en-US" sz="2000" b="1" dirty="0">
                <a:solidFill>
                  <a:schemeClr val="accent6">
                    <a:lumMod val="50000"/>
                  </a:schemeClr>
                </a:solidFill>
              </a:rPr>
              <a:t>"C:\SASexamples\Reports\basic_report_5c.xlsx"</a:t>
            </a:r>
            <a:r>
              <a:rPr lang="en-US" sz="2000" b="1" dirty="0"/>
              <a:t>  </a:t>
            </a:r>
          </a:p>
          <a:p>
            <a:pPr marL="457200" lvl="1" indent="0">
              <a:buNone/>
            </a:pPr>
            <a:r>
              <a:rPr lang="en-US" sz="2000" b="1" dirty="0"/>
              <a:t>          options( </a:t>
            </a:r>
            <a:r>
              <a:rPr lang="en-US" sz="2000" b="1" dirty="0" err="1">
                <a:highlight>
                  <a:srgbClr val="FFFF00"/>
                </a:highlight>
              </a:rPr>
              <a:t>sheet_name</a:t>
            </a:r>
            <a:r>
              <a:rPr lang="en-US" sz="2000" b="1" dirty="0">
                <a:highlight>
                  <a:srgbClr val="FFFF00"/>
                </a:highlight>
              </a:rPr>
              <a:t> = </a:t>
            </a:r>
            <a:r>
              <a:rPr lang="en-US" sz="2000" b="1" dirty="0">
                <a:solidFill>
                  <a:schemeClr val="accent6">
                    <a:lumMod val="50000"/>
                  </a:schemeClr>
                </a:solidFill>
                <a:highlight>
                  <a:srgbClr val="FFFF00"/>
                </a:highlight>
              </a:rPr>
              <a:t>"Porsche"  </a:t>
            </a:r>
            <a:r>
              <a:rPr lang="en-US" sz="2000" b="1" dirty="0" err="1">
                <a:highlight>
                  <a:srgbClr val="FFFF00"/>
                </a:highlight>
              </a:rPr>
              <a:t>sheet_interval</a:t>
            </a:r>
            <a:r>
              <a:rPr lang="en-US" sz="2000" b="1" dirty="0">
                <a:highlight>
                  <a:srgbClr val="FFFF00"/>
                </a:highlight>
              </a:rPr>
              <a:t> = </a:t>
            </a:r>
            <a:r>
              <a:rPr lang="en-US" sz="2000" b="1" dirty="0">
                <a:solidFill>
                  <a:schemeClr val="accent6">
                    <a:lumMod val="50000"/>
                  </a:schemeClr>
                </a:solidFill>
                <a:highlight>
                  <a:srgbClr val="FFFF00"/>
                </a:highlight>
              </a:rPr>
              <a:t>"none" </a:t>
            </a:r>
            <a:r>
              <a:rPr lang="en-US" sz="2000" b="1" dirty="0"/>
              <a:t>) ; </a:t>
            </a:r>
          </a:p>
          <a:p>
            <a:pPr marL="457200" lvl="1" indent="0">
              <a:buNone/>
            </a:pPr>
            <a:r>
              <a:rPr lang="en-US" sz="2000" b="1" dirty="0">
                <a:solidFill>
                  <a:srgbClr val="002060"/>
                </a:solidFill>
              </a:rPr>
              <a:t>proc </a:t>
            </a:r>
            <a:r>
              <a:rPr lang="en-US" sz="2000" b="1" dirty="0" err="1">
                <a:solidFill>
                  <a:srgbClr val="002060"/>
                </a:solidFill>
              </a:rPr>
              <a:t>odstext</a:t>
            </a:r>
            <a:r>
              <a:rPr lang="en-US" sz="2000" b="1" dirty="0">
                <a:solidFill>
                  <a:srgbClr val="002060"/>
                </a:solidFill>
              </a:rPr>
              <a:t> </a:t>
            </a:r>
            <a:r>
              <a:rPr lang="en-US" sz="2000" b="1" dirty="0"/>
              <a:t> ; </a:t>
            </a:r>
          </a:p>
          <a:p>
            <a:pPr marL="457200" lvl="1" indent="0">
              <a:buNone/>
            </a:pPr>
            <a:r>
              <a:rPr lang="en-US" sz="2000" b="1" dirty="0"/>
              <a:t>     p  </a:t>
            </a:r>
            <a:r>
              <a:rPr lang="en-US" sz="2000" b="1" dirty="0">
                <a:solidFill>
                  <a:schemeClr val="accent6">
                    <a:lumMod val="50000"/>
                  </a:schemeClr>
                </a:solidFill>
                <a:highlight>
                  <a:srgbClr val="FFFF00"/>
                </a:highlight>
              </a:rPr>
              <a:t>"Porsche" </a:t>
            </a:r>
            <a:r>
              <a:rPr lang="en-US" sz="2000" b="1" dirty="0">
                <a:highlight>
                  <a:srgbClr val="FFFF00"/>
                </a:highlight>
              </a:rPr>
              <a:t>; </a:t>
            </a:r>
          </a:p>
          <a:p>
            <a:pPr marL="457200" lvl="1" indent="0">
              <a:buNone/>
            </a:pPr>
            <a:r>
              <a:rPr lang="en-US" sz="2000" b="1" dirty="0">
                <a:solidFill>
                  <a:srgbClr val="002060"/>
                </a:solidFill>
              </a:rPr>
              <a:t>run</a:t>
            </a:r>
            <a:r>
              <a:rPr lang="en-US" sz="2000" b="1" dirty="0"/>
              <a:t>;</a:t>
            </a:r>
          </a:p>
          <a:p>
            <a:pPr marL="457200" lvl="1" indent="0">
              <a:buNone/>
            </a:pPr>
            <a:r>
              <a:rPr lang="en-US" sz="2000" b="1" dirty="0">
                <a:solidFill>
                  <a:srgbClr val="002060"/>
                </a:solidFill>
              </a:rPr>
              <a:t>proc report  </a:t>
            </a:r>
            <a:r>
              <a:rPr lang="en-US" sz="2000" b="1" dirty="0">
                <a:solidFill>
                  <a:srgbClr val="0070C0"/>
                </a:solidFill>
              </a:rPr>
              <a:t>data  </a:t>
            </a:r>
            <a:r>
              <a:rPr lang="en-US" sz="2000" b="1" dirty="0"/>
              <a:t>= </a:t>
            </a:r>
            <a:r>
              <a:rPr lang="en-US" sz="2000" b="1" dirty="0">
                <a:solidFill>
                  <a:srgbClr val="0070C0"/>
                </a:solidFill>
              </a:rPr>
              <a:t> </a:t>
            </a:r>
            <a:r>
              <a:rPr lang="en-US" sz="2000" b="1" dirty="0" err="1"/>
              <a:t>work.cars_few_vars_sort</a:t>
            </a:r>
            <a:r>
              <a:rPr lang="en-US" sz="2000" b="1" dirty="0"/>
              <a:t> ; </a:t>
            </a:r>
          </a:p>
          <a:p>
            <a:pPr marL="457200" lvl="1" indent="0">
              <a:buNone/>
            </a:pPr>
            <a:r>
              <a:rPr lang="en-US" sz="2000" b="1" dirty="0"/>
              <a:t>     </a:t>
            </a:r>
            <a:r>
              <a:rPr lang="en-US" sz="2000" b="1" dirty="0">
                <a:solidFill>
                  <a:srgbClr val="0070C0"/>
                </a:solidFill>
                <a:highlight>
                  <a:srgbClr val="FFFF00"/>
                </a:highlight>
              </a:rPr>
              <a:t>where</a:t>
            </a:r>
            <a:r>
              <a:rPr lang="en-US" sz="2000" b="1" dirty="0">
                <a:highlight>
                  <a:srgbClr val="FFFF00"/>
                </a:highlight>
              </a:rPr>
              <a:t>  Make = </a:t>
            </a:r>
            <a:r>
              <a:rPr lang="en-US" sz="2000" b="1" dirty="0">
                <a:solidFill>
                  <a:schemeClr val="accent6">
                    <a:lumMod val="50000"/>
                  </a:schemeClr>
                </a:solidFill>
                <a:highlight>
                  <a:srgbClr val="FFFF00"/>
                </a:highlight>
              </a:rPr>
              <a:t>"Porsche" </a:t>
            </a:r>
            <a:r>
              <a:rPr lang="en-US" sz="2000" b="1" dirty="0">
                <a:highlight>
                  <a:srgbClr val="FFFF00"/>
                </a:highlight>
              </a:rPr>
              <a:t>; </a:t>
            </a:r>
          </a:p>
          <a:p>
            <a:pPr marL="457200" lvl="1" indent="0">
              <a:buNone/>
            </a:pPr>
            <a:r>
              <a:rPr lang="en-US" sz="2000" b="1" dirty="0"/>
              <a:t>     </a:t>
            </a:r>
            <a:r>
              <a:rPr lang="en-US" sz="2000" b="1" dirty="0">
                <a:solidFill>
                  <a:srgbClr val="0070C0"/>
                </a:solidFill>
              </a:rPr>
              <a:t>column</a:t>
            </a:r>
            <a:r>
              <a:rPr lang="en-US" sz="2000" b="1" dirty="0"/>
              <a:t>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solidFill>
                  <a:srgbClr val="002060"/>
                </a:solidFill>
              </a:rPr>
              <a:t>run</a:t>
            </a:r>
            <a:r>
              <a:rPr lang="en-US" sz="2000" b="1" dirty="0"/>
              <a:t>;</a:t>
            </a:r>
          </a:p>
          <a:p>
            <a:pPr marL="457200" lvl="1" indent="0">
              <a:buNone/>
            </a:pPr>
            <a:r>
              <a:rPr lang="en-US" sz="2000" b="1" dirty="0" err="1">
                <a:solidFill>
                  <a:srgbClr val="0070C0"/>
                </a:solidFill>
              </a:rPr>
              <a:t>ods</a:t>
            </a:r>
            <a:r>
              <a:rPr lang="en-US" sz="2000" b="1" dirty="0">
                <a:solidFill>
                  <a:srgbClr val="002060"/>
                </a:solidFill>
              </a:rPr>
              <a:t>  </a:t>
            </a:r>
            <a:r>
              <a:rPr lang="en-US" sz="2000" b="1" dirty="0"/>
              <a:t>excel</a:t>
            </a:r>
            <a:r>
              <a:rPr lang="en-US" sz="2000" b="1" dirty="0">
                <a:solidFill>
                  <a:srgbClr val="002060"/>
                </a:solidFill>
              </a:rPr>
              <a:t>  </a:t>
            </a:r>
            <a:r>
              <a:rPr lang="en-US" sz="2000" b="1" dirty="0">
                <a:solidFill>
                  <a:srgbClr val="0070C0"/>
                </a:solidFill>
              </a:rPr>
              <a:t>close </a:t>
            </a:r>
            <a:r>
              <a:rPr lang="en-US" sz="2000" b="1" dirty="0"/>
              <a:t> ; </a:t>
            </a:r>
            <a:endParaRPr lang="en-US" sz="2000" dirty="0"/>
          </a:p>
        </p:txBody>
      </p:sp>
    </p:spTree>
    <p:extLst>
      <p:ext uri="{BB962C8B-B14F-4D97-AF65-F5344CB8AC3E}">
        <p14:creationId xmlns:p14="http://schemas.microsoft.com/office/powerpoint/2010/main" val="3797597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964B4-AF30-8217-7A1A-791EA823C7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BD4A71-5E78-B4D0-7996-1D2A0F4D4E21}"/>
              </a:ext>
            </a:extLst>
          </p:cNvPr>
          <p:cNvSpPr>
            <a:spLocks noGrp="1"/>
          </p:cNvSpPr>
          <p:nvPr>
            <p:ph type="title"/>
          </p:nvPr>
        </p:nvSpPr>
        <p:spPr/>
        <p:txBody>
          <a:bodyPr>
            <a:normAutofit/>
          </a:bodyPr>
          <a:lstStyle/>
          <a:p>
            <a:r>
              <a:rPr lang="en-US" dirty="0"/>
              <a:t>Report example—5c</a:t>
            </a:r>
          </a:p>
        </p:txBody>
      </p:sp>
      <p:sp>
        <p:nvSpPr>
          <p:cNvPr id="5" name="Content Placeholder 4">
            <a:extLst>
              <a:ext uri="{FF2B5EF4-FFF2-40B4-BE49-F238E27FC236}">
                <a16:creationId xmlns:a16="http://schemas.microsoft.com/office/drawing/2014/main" id="{2198C745-5E92-40C7-589F-02727D50EC89}"/>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D8FEFA90-72CD-431C-C3F7-8AC80C73F308}"/>
              </a:ext>
            </a:extLst>
          </p:cNvPr>
          <p:cNvPicPr>
            <a:picLocks noChangeAspect="1"/>
          </p:cNvPicPr>
          <p:nvPr/>
        </p:nvPicPr>
        <p:blipFill>
          <a:blip r:embed="rId2"/>
          <a:stretch>
            <a:fillRect/>
          </a:stretch>
        </p:blipFill>
        <p:spPr>
          <a:xfrm>
            <a:off x="2514231" y="1600201"/>
            <a:ext cx="9175546" cy="4983162"/>
          </a:xfrm>
          <a:prstGeom prst="rect">
            <a:avLst/>
          </a:prstGeom>
        </p:spPr>
      </p:pic>
    </p:spTree>
    <p:extLst>
      <p:ext uri="{BB962C8B-B14F-4D97-AF65-F5344CB8AC3E}">
        <p14:creationId xmlns:p14="http://schemas.microsoft.com/office/powerpoint/2010/main" val="4221148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E29E-7616-FC25-839A-0184F798E4D1}"/>
              </a:ext>
            </a:extLst>
          </p:cNvPr>
          <p:cNvSpPr>
            <a:spLocks noGrp="1"/>
          </p:cNvSpPr>
          <p:nvPr>
            <p:ph type="title"/>
          </p:nvPr>
        </p:nvSpPr>
        <p:spPr/>
        <p:txBody>
          <a:bodyPr/>
          <a:lstStyle/>
          <a:p>
            <a:r>
              <a:rPr lang="en-US" dirty="0"/>
              <a:t>Growing Your Program Without Copying</a:t>
            </a:r>
          </a:p>
        </p:txBody>
      </p:sp>
      <p:sp>
        <p:nvSpPr>
          <p:cNvPr id="4" name="Content Placeholder 4">
            <a:extLst>
              <a:ext uri="{FF2B5EF4-FFF2-40B4-BE49-F238E27FC236}">
                <a16:creationId xmlns:a16="http://schemas.microsoft.com/office/drawing/2014/main" id="{5B98CA31-FA94-639A-4D4F-82D9A32B5C2F}"/>
              </a:ext>
            </a:extLst>
          </p:cNvPr>
          <p:cNvSpPr>
            <a:spLocks noGrp="1"/>
          </p:cNvSpPr>
          <p:nvPr>
            <p:ph idx="1"/>
          </p:nvPr>
        </p:nvSpPr>
        <p:spPr>
          <a:xfrm>
            <a:off x="609599" y="1600200"/>
            <a:ext cx="11582401" cy="1488782"/>
          </a:xfrm>
        </p:spPr>
        <p:txBody>
          <a:bodyPr>
            <a:normAutofit lnSpcReduction="10000"/>
          </a:bodyPr>
          <a:lstStyle/>
          <a:p>
            <a:r>
              <a:rPr lang="en-US" dirty="0"/>
              <a:t>The SAS programming for the first static report would have to be copied and altered for each Make in the data set—so 11 chunks of code, one for each luxury Make! </a:t>
            </a:r>
          </a:p>
        </p:txBody>
      </p:sp>
      <p:sp>
        <p:nvSpPr>
          <p:cNvPr id="5" name="Content Placeholder 4">
            <a:extLst>
              <a:ext uri="{FF2B5EF4-FFF2-40B4-BE49-F238E27FC236}">
                <a16:creationId xmlns:a16="http://schemas.microsoft.com/office/drawing/2014/main" id="{613403D6-8F6A-153C-7AB8-3A58E83D6CD0}"/>
              </a:ext>
            </a:extLst>
          </p:cNvPr>
          <p:cNvSpPr txBox="1">
            <a:spLocks/>
          </p:cNvSpPr>
          <p:nvPr/>
        </p:nvSpPr>
        <p:spPr>
          <a:xfrm>
            <a:off x="3586436" y="3088982"/>
            <a:ext cx="5628725" cy="3494380"/>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en-US" sz="1100" b="1" dirty="0" err="1">
                <a:solidFill>
                  <a:srgbClr val="0070C0"/>
                </a:solidFill>
              </a:rPr>
              <a:t>ods</a:t>
            </a:r>
            <a:r>
              <a:rPr lang="en-US" sz="1100" b="1" dirty="0">
                <a:solidFill>
                  <a:srgbClr val="002060"/>
                </a:solidFill>
              </a:rPr>
              <a:t>  </a:t>
            </a:r>
            <a:r>
              <a:rPr lang="en-US" sz="1100" b="1" dirty="0"/>
              <a:t>excel</a:t>
            </a:r>
            <a:r>
              <a:rPr lang="en-US" sz="1100" b="1" dirty="0">
                <a:solidFill>
                  <a:srgbClr val="002060"/>
                </a:solidFill>
              </a:rPr>
              <a:t>  </a:t>
            </a:r>
            <a:r>
              <a:rPr lang="en-US" sz="1100" b="1" dirty="0">
                <a:solidFill>
                  <a:srgbClr val="0070C0"/>
                </a:solidFill>
              </a:rPr>
              <a:t>file</a:t>
            </a:r>
            <a:r>
              <a:rPr lang="en-US" sz="1100" b="1" dirty="0">
                <a:solidFill>
                  <a:srgbClr val="002060"/>
                </a:solidFill>
              </a:rPr>
              <a:t>  = </a:t>
            </a:r>
            <a:r>
              <a:rPr lang="en-US" sz="1100" b="1" dirty="0">
                <a:solidFill>
                  <a:schemeClr val="accent6">
                    <a:lumMod val="50000"/>
                  </a:schemeClr>
                </a:solidFill>
              </a:rPr>
              <a:t>"C:\SASexamples\Reports\basic_report_5c.xlsx"</a:t>
            </a:r>
            <a:r>
              <a:rPr lang="en-US" sz="1100" b="1" dirty="0"/>
              <a:t>  </a:t>
            </a:r>
          </a:p>
          <a:p>
            <a:pPr marL="457200" lvl="1" indent="0">
              <a:buNone/>
            </a:pPr>
            <a:r>
              <a:rPr lang="en-US" sz="1100" b="1" dirty="0"/>
              <a:t>          options(</a:t>
            </a:r>
            <a:r>
              <a:rPr lang="en-US" sz="1100" b="1" dirty="0" err="1"/>
              <a:t>sheet_name</a:t>
            </a:r>
            <a:r>
              <a:rPr lang="en-US" sz="1100" b="1" dirty="0"/>
              <a:t>=</a:t>
            </a:r>
            <a:r>
              <a:rPr lang="en-US" sz="1100" b="1" dirty="0">
                <a:solidFill>
                  <a:schemeClr val="accent6">
                    <a:lumMod val="50000"/>
                  </a:schemeClr>
                </a:solidFill>
              </a:rPr>
              <a:t>"Porsche 2004"  </a:t>
            </a:r>
            <a:r>
              <a:rPr lang="en-US" sz="1100" b="1" dirty="0" err="1"/>
              <a:t>sheet_interval</a:t>
            </a:r>
            <a:r>
              <a:rPr lang="en-US" sz="1100" b="1" dirty="0"/>
              <a:t> </a:t>
            </a:r>
            <a:r>
              <a:rPr lang="en-US" sz="1100" b="1" dirty="0">
                <a:solidFill>
                  <a:schemeClr val="accent6">
                    <a:lumMod val="50000"/>
                  </a:schemeClr>
                </a:solidFill>
              </a:rPr>
              <a:t>= "none" </a:t>
            </a:r>
            <a:r>
              <a:rPr lang="en-US" sz="1100" b="1" dirty="0"/>
              <a:t>) ; </a:t>
            </a:r>
          </a:p>
          <a:p>
            <a:pPr marL="457200" lvl="1" indent="0">
              <a:buNone/>
            </a:pPr>
            <a:r>
              <a:rPr lang="en-US" sz="1100" b="1" dirty="0">
                <a:solidFill>
                  <a:srgbClr val="002060"/>
                </a:solidFill>
              </a:rPr>
              <a:t>proc report  </a:t>
            </a:r>
            <a:r>
              <a:rPr lang="en-US" sz="1100" b="1" dirty="0">
                <a:solidFill>
                  <a:srgbClr val="0070C0"/>
                </a:solidFill>
              </a:rPr>
              <a:t>data  </a:t>
            </a:r>
            <a:r>
              <a:rPr lang="en-US" sz="1100" b="1" dirty="0"/>
              <a:t>=</a:t>
            </a:r>
            <a:r>
              <a:rPr lang="en-US" sz="1100" b="1" dirty="0">
                <a:solidFill>
                  <a:srgbClr val="0070C0"/>
                </a:solidFill>
              </a:rPr>
              <a:t>  </a:t>
            </a:r>
            <a:r>
              <a:rPr lang="en-US" sz="1100" b="1" dirty="0" err="1"/>
              <a:t>work.cars_few_vars</a:t>
            </a:r>
            <a:r>
              <a:rPr lang="en-US" sz="1100" b="1" dirty="0"/>
              <a:t> ; </a:t>
            </a:r>
          </a:p>
          <a:p>
            <a:pPr marL="457200" lvl="1" indent="0">
              <a:buFont typeface="Arial"/>
              <a:buNone/>
            </a:pPr>
            <a:r>
              <a:rPr lang="en-US" sz="1100" b="1" dirty="0"/>
              <a:t>     </a:t>
            </a:r>
            <a:r>
              <a:rPr lang="en-US" sz="1100" b="1" dirty="0">
                <a:solidFill>
                  <a:srgbClr val="0070C0"/>
                </a:solidFill>
              </a:rPr>
              <a:t>where</a:t>
            </a:r>
            <a:r>
              <a:rPr lang="en-US" sz="1100" b="1" dirty="0"/>
              <a:t>  Make = </a:t>
            </a:r>
            <a:r>
              <a:rPr lang="en-US" sz="1100" b="1" dirty="0">
                <a:solidFill>
                  <a:schemeClr val="accent6">
                    <a:lumMod val="50000"/>
                  </a:schemeClr>
                </a:solidFill>
              </a:rPr>
              <a:t>"Porsche" </a:t>
            </a:r>
            <a:r>
              <a:rPr lang="en-US" sz="1100" b="1" dirty="0"/>
              <a:t>; </a:t>
            </a:r>
          </a:p>
          <a:p>
            <a:pPr marL="457200" lvl="1" indent="0">
              <a:buFont typeface="Arial"/>
              <a:buNone/>
            </a:pPr>
            <a:r>
              <a:rPr lang="en-US" sz="1100" b="1" dirty="0"/>
              <a:t>     </a:t>
            </a:r>
            <a:r>
              <a:rPr lang="en-US" sz="1100" b="1" dirty="0">
                <a:solidFill>
                  <a:srgbClr val="0070C0"/>
                </a:solidFill>
              </a:rPr>
              <a:t>column</a:t>
            </a:r>
            <a:r>
              <a:rPr lang="en-US" sz="1100" b="1" dirty="0"/>
              <a:t>  Make  Model  Type  </a:t>
            </a:r>
            <a:r>
              <a:rPr lang="en-US" sz="1100" b="1" dirty="0" err="1"/>
              <a:t>DriveTrain</a:t>
            </a:r>
            <a:r>
              <a:rPr lang="en-US" sz="1100" b="1" dirty="0"/>
              <a:t>  </a:t>
            </a:r>
            <a:r>
              <a:rPr lang="en-US" sz="1100" b="1" dirty="0" err="1"/>
              <a:t>MPG_City</a:t>
            </a:r>
            <a:r>
              <a:rPr lang="en-US" sz="1100" b="1" dirty="0"/>
              <a:t>  Horsepower  ; </a:t>
            </a:r>
          </a:p>
          <a:p>
            <a:pPr marL="457200" lvl="1" indent="0">
              <a:buFont typeface="Arial"/>
              <a:buNone/>
            </a:pPr>
            <a:r>
              <a:rPr lang="en-US" sz="1100" b="1" dirty="0">
                <a:solidFill>
                  <a:srgbClr val="002060"/>
                </a:solidFill>
              </a:rPr>
              <a:t>run</a:t>
            </a:r>
            <a:r>
              <a:rPr lang="en-US" sz="1100" b="1" dirty="0"/>
              <a:t>;</a:t>
            </a:r>
          </a:p>
          <a:p>
            <a:pPr marL="457200" lvl="1" indent="0">
              <a:buNone/>
            </a:pPr>
            <a:r>
              <a:rPr lang="en-US" sz="1100" b="1" dirty="0" err="1">
                <a:solidFill>
                  <a:srgbClr val="0070C0"/>
                </a:solidFill>
              </a:rPr>
              <a:t>ods</a:t>
            </a:r>
            <a:r>
              <a:rPr lang="en-US" sz="1100" b="1" dirty="0">
                <a:solidFill>
                  <a:srgbClr val="002060"/>
                </a:solidFill>
              </a:rPr>
              <a:t>  </a:t>
            </a:r>
            <a:r>
              <a:rPr lang="en-US" sz="1100" b="1" dirty="0"/>
              <a:t>excel</a:t>
            </a:r>
            <a:r>
              <a:rPr lang="en-US" sz="1100" b="1" dirty="0">
                <a:solidFill>
                  <a:srgbClr val="002060"/>
                </a:solidFill>
              </a:rPr>
              <a:t>  </a:t>
            </a:r>
            <a:r>
              <a:rPr lang="en-US" sz="1100" b="1" dirty="0"/>
              <a:t>options(</a:t>
            </a:r>
            <a:r>
              <a:rPr lang="en-US" sz="1100" b="1" dirty="0" err="1"/>
              <a:t>sheet_name</a:t>
            </a:r>
            <a:r>
              <a:rPr lang="en-US" sz="1100" b="1" dirty="0"/>
              <a:t>=</a:t>
            </a:r>
            <a:r>
              <a:rPr lang="en-US" sz="1100" b="1" dirty="0">
                <a:solidFill>
                  <a:schemeClr val="accent6">
                    <a:lumMod val="50000"/>
                  </a:schemeClr>
                </a:solidFill>
              </a:rPr>
              <a:t>"Audi 2004"  </a:t>
            </a:r>
            <a:r>
              <a:rPr lang="en-US" sz="1100" b="1" dirty="0" err="1"/>
              <a:t>sheet_interval</a:t>
            </a:r>
            <a:r>
              <a:rPr lang="en-US" sz="1100" b="1" dirty="0"/>
              <a:t> </a:t>
            </a:r>
            <a:r>
              <a:rPr lang="en-US" sz="1100" b="1" dirty="0">
                <a:solidFill>
                  <a:schemeClr val="accent6">
                    <a:lumMod val="50000"/>
                  </a:schemeClr>
                </a:solidFill>
              </a:rPr>
              <a:t>= "now" </a:t>
            </a:r>
            <a:r>
              <a:rPr lang="en-US" sz="1100" b="1" dirty="0"/>
              <a:t>) ; </a:t>
            </a:r>
          </a:p>
          <a:p>
            <a:pPr marL="457200" lvl="1" indent="0">
              <a:buNone/>
            </a:pPr>
            <a:r>
              <a:rPr lang="en-US" sz="1100" b="1" dirty="0">
                <a:solidFill>
                  <a:srgbClr val="002060"/>
                </a:solidFill>
              </a:rPr>
              <a:t>proc report  </a:t>
            </a:r>
            <a:r>
              <a:rPr lang="en-US" sz="1100" b="1" dirty="0">
                <a:solidFill>
                  <a:srgbClr val="0070C0"/>
                </a:solidFill>
              </a:rPr>
              <a:t>data  </a:t>
            </a:r>
            <a:r>
              <a:rPr lang="en-US" sz="1100" b="1" dirty="0"/>
              <a:t>=</a:t>
            </a:r>
            <a:r>
              <a:rPr lang="en-US" sz="1100" b="1" dirty="0">
                <a:solidFill>
                  <a:srgbClr val="0070C0"/>
                </a:solidFill>
              </a:rPr>
              <a:t>  </a:t>
            </a:r>
            <a:r>
              <a:rPr lang="en-US" sz="1100" b="1" dirty="0" err="1"/>
              <a:t>work.cars_few_vars</a:t>
            </a:r>
            <a:r>
              <a:rPr lang="en-US" sz="1100" b="1" dirty="0"/>
              <a:t> ; </a:t>
            </a:r>
          </a:p>
          <a:p>
            <a:pPr marL="457200" lvl="1" indent="0">
              <a:buFont typeface="Arial"/>
              <a:buNone/>
            </a:pPr>
            <a:r>
              <a:rPr lang="en-US" sz="1100" b="1" dirty="0"/>
              <a:t>     </a:t>
            </a:r>
            <a:r>
              <a:rPr lang="en-US" sz="1100" b="1" dirty="0">
                <a:solidFill>
                  <a:srgbClr val="0070C0"/>
                </a:solidFill>
              </a:rPr>
              <a:t>where</a:t>
            </a:r>
            <a:r>
              <a:rPr lang="en-US" sz="1100" b="1" dirty="0"/>
              <a:t>  Make = </a:t>
            </a:r>
            <a:r>
              <a:rPr lang="en-US" sz="1100" b="1" dirty="0">
                <a:solidFill>
                  <a:schemeClr val="accent6">
                    <a:lumMod val="50000"/>
                  </a:schemeClr>
                </a:solidFill>
              </a:rPr>
              <a:t>"Audi" </a:t>
            </a:r>
            <a:r>
              <a:rPr lang="en-US" sz="1100" b="1" dirty="0"/>
              <a:t>; </a:t>
            </a:r>
          </a:p>
          <a:p>
            <a:pPr marL="457200" lvl="1" indent="0">
              <a:buFont typeface="Arial"/>
              <a:buNone/>
            </a:pPr>
            <a:r>
              <a:rPr lang="en-US" sz="1100" b="1" dirty="0"/>
              <a:t>     </a:t>
            </a:r>
            <a:r>
              <a:rPr lang="en-US" sz="1100" b="1" dirty="0">
                <a:solidFill>
                  <a:srgbClr val="0070C0"/>
                </a:solidFill>
              </a:rPr>
              <a:t>column</a:t>
            </a:r>
            <a:r>
              <a:rPr lang="en-US" sz="1100" b="1" dirty="0"/>
              <a:t>  Make  Model  Type  </a:t>
            </a:r>
            <a:r>
              <a:rPr lang="en-US" sz="1100" b="1" dirty="0" err="1"/>
              <a:t>DriveTrain</a:t>
            </a:r>
            <a:r>
              <a:rPr lang="en-US" sz="1100" b="1" dirty="0"/>
              <a:t>  </a:t>
            </a:r>
            <a:r>
              <a:rPr lang="en-US" sz="1100" b="1" dirty="0" err="1"/>
              <a:t>MPG_City</a:t>
            </a:r>
            <a:r>
              <a:rPr lang="en-US" sz="1100" b="1" dirty="0"/>
              <a:t>  Horsepower  ; </a:t>
            </a:r>
          </a:p>
          <a:p>
            <a:pPr marL="457200" lvl="1" indent="0">
              <a:buFont typeface="Arial"/>
              <a:buNone/>
            </a:pPr>
            <a:r>
              <a:rPr lang="en-US" sz="1100" b="1" dirty="0">
                <a:solidFill>
                  <a:srgbClr val="002060"/>
                </a:solidFill>
              </a:rPr>
              <a:t>run</a:t>
            </a:r>
            <a:r>
              <a:rPr lang="en-US" sz="1100" b="1" dirty="0"/>
              <a:t>;</a:t>
            </a:r>
          </a:p>
          <a:p>
            <a:pPr marL="457200" lvl="1" indent="0">
              <a:buNone/>
            </a:pPr>
            <a:endParaRPr lang="en-US" sz="1100" b="1" dirty="0"/>
          </a:p>
          <a:p>
            <a:pPr marL="457200" lvl="1" indent="0">
              <a:buNone/>
            </a:pPr>
            <a:r>
              <a:rPr lang="en-US" sz="1100" b="1" dirty="0"/>
              <a:t>…et cetera…</a:t>
            </a:r>
          </a:p>
          <a:p>
            <a:pPr marL="457200" lvl="1" indent="0">
              <a:buNone/>
            </a:pPr>
            <a:endParaRPr lang="en-US" sz="1100" b="1" dirty="0"/>
          </a:p>
          <a:p>
            <a:pPr marL="457200" lvl="1" indent="0">
              <a:buNone/>
            </a:pPr>
            <a:r>
              <a:rPr lang="en-US" sz="1100" b="1" dirty="0" err="1">
                <a:solidFill>
                  <a:srgbClr val="0070C0"/>
                </a:solidFill>
              </a:rPr>
              <a:t>ods</a:t>
            </a:r>
            <a:r>
              <a:rPr lang="en-US" sz="1100" b="1" dirty="0">
                <a:solidFill>
                  <a:srgbClr val="002060"/>
                </a:solidFill>
              </a:rPr>
              <a:t>  </a:t>
            </a:r>
            <a:r>
              <a:rPr lang="en-US" sz="1100" b="1" dirty="0"/>
              <a:t>excel</a:t>
            </a:r>
            <a:r>
              <a:rPr lang="en-US" sz="1100" b="1" dirty="0">
                <a:solidFill>
                  <a:srgbClr val="002060"/>
                </a:solidFill>
              </a:rPr>
              <a:t>  </a:t>
            </a:r>
            <a:r>
              <a:rPr lang="en-US" sz="1100" b="1" dirty="0">
                <a:solidFill>
                  <a:srgbClr val="0070C0"/>
                </a:solidFill>
              </a:rPr>
              <a:t>close </a:t>
            </a:r>
            <a:r>
              <a:rPr lang="en-US" sz="1100" b="1" dirty="0"/>
              <a:t> ; </a:t>
            </a:r>
            <a:endParaRPr lang="en-US" sz="1100" dirty="0"/>
          </a:p>
        </p:txBody>
      </p:sp>
    </p:spTree>
    <p:extLst>
      <p:ext uri="{BB962C8B-B14F-4D97-AF65-F5344CB8AC3E}">
        <p14:creationId xmlns:p14="http://schemas.microsoft.com/office/powerpoint/2010/main" val="2369046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C7B67-1808-115B-0776-47638C8E6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88D1E-F704-5430-091E-45697156DB05}"/>
              </a:ext>
            </a:extLst>
          </p:cNvPr>
          <p:cNvSpPr>
            <a:spLocks noGrp="1"/>
          </p:cNvSpPr>
          <p:nvPr>
            <p:ph type="title"/>
          </p:nvPr>
        </p:nvSpPr>
        <p:spPr>
          <a:xfrm>
            <a:off x="609600" y="274638"/>
            <a:ext cx="11582400" cy="1143000"/>
          </a:xfrm>
        </p:spPr>
        <p:txBody>
          <a:bodyPr/>
          <a:lstStyle/>
          <a:p>
            <a:r>
              <a:rPr lang="en-US" dirty="0"/>
              <a:t>Needing a Macro?  Some Clues</a:t>
            </a:r>
          </a:p>
        </p:txBody>
      </p:sp>
      <p:sp>
        <p:nvSpPr>
          <p:cNvPr id="3" name="Content Placeholder 2">
            <a:extLst>
              <a:ext uri="{FF2B5EF4-FFF2-40B4-BE49-F238E27FC236}">
                <a16:creationId xmlns:a16="http://schemas.microsoft.com/office/drawing/2014/main" id="{623ACE76-0921-C66D-504D-FD5FEC32DE16}"/>
              </a:ext>
            </a:extLst>
          </p:cNvPr>
          <p:cNvSpPr>
            <a:spLocks noGrp="1"/>
          </p:cNvSpPr>
          <p:nvPr>
            <p:ph idx="1"/>
          </p:nvPr>
        </p:nvSpPr>
        <p:spPr>
          <a:xfrm>
            <a:off x="609600" y="1600200"/>
            <a:ext cx="10972800" cy="4983162"/>
          </a:xfrm>
        </p:spPr>
        <p:txBody>
          <a:bodyPr>
            <a:normAutofit/>
          </a:bodyPr>
          <a:lstStyle/>
          <a:p>
            <a:r>
              <a:rPr lang="en-US" dirty="0"/>
              <a:t>Coping and pasting chunks of the same SAS programming repeatedly means that you might need a macro variable and/or macro function.  </a:t>
            </a:r>
          </a:p>
          <a:p>
            <a:r>
              <a:rPr lang="en-US" dirty="0"/>
              <a:t>Needing flexible code that can accommodate new data without much additional programming is also a sign you might need a macro variable and/or macro function</a:t>
            </a:r>
          </a:p>
          <a:p>
            <a:pPr lvl="1"/>
            <a:r>
              <a:rPr lang="en-US" dirty="0"/>
              <a:t>For example, if you receive additional data for other calendar years, you may have to retype your SAS programming to account for new luxury car Makes.</a:t>
            </a:r>
          </a:p>
        </p:txBody>
      </p:sp>
    </p:spTree>
    <p:extLst>
      <p:ext uri="{BB962C8B-B14F-4D97-AF65-F5344CB8AC3E}">
        <p14:creationId xmlns:p14="http://schemas.microsoft.com/office/powerpoint/2010/main" val="1501153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5E073-4C6F-2896-3C48-5A827F851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356A2-5019-24FB-57EE-E2EB2C9E9635}"/>
              </a:ext>
            </a:extLst>
          </p:cNvPr>
          <p:cNvSpPr>
            <a:spLocks noGrp="1"/>
          </p:cNvSpPr>
          <p:nvPr>
            <p:ph type="title"/>
          </p:nvPr>
        </p:nvSpPr>
        <p:spPr>
          <a:xfrm>
            <a:off x="609600" y="274638"/>
            <a:ext cx="11582400" cy="1143000"/>
          </a:xfrm>
        </p:spPr>
        <p:txBody>
          <a:bodyPr/>
          <a:lstStyle/>
          <a:p>
            <a:r>
              <a:rPr lang="en-US" dirty="0"/>
              <a:t>Creating a Macro Variable List</a:t>
            </a:r>
          </a:p>
        </p:txBody>
      </p:sp>
      <p:sp>
        <p:nvSpPr>
          <p:cNvPr id="3" name="Content Placeholder 2">
            <a:extLst>
              <a:ext uri="{FF2B5EF4-FFF2-40B4-BE49-F238E27FC236}">
                <a16:creationId xmlns:a16="http://schemas.microsoft.com/office/drawing/2014/main" id="{EBE8E8ED-F028-B6B5-1B4F-4E91418CAACF}"/>
              </a:ext>
            </a:extLst>
          </p:cNvPr>
          <p:cNvSpPr>
            <a:spLocks noGrp="1"/>
          </p:cNvSpPr>
          <p:nvPr>
            <p:ph idx="1"/>
          </p:nvPr>
        </p:nvSpPr>
        <p:spPr>
          <a:xfrm>
            <a:off x="609600" y="1600200"/>
            <a:ext cx="11390722" cy="4983162"/>
          </a:xfrm>
        </p:spPr>
        <p:txBody>
          <a:bodyPr>
            <a:normAutofit/>
          </a:bodyPr>
          <a:lstStyle/>
          <a:p>
            <a:r>
              <a:rPr lang="en-US" dirty="0"/>
              <a:t>To create a dynamic list of luxury car Makes that are based on whatever is in the data set, you could create a macro variable to hold a list of Makes. </a:t>
            </a:r>
          </a:p>
          <a:p>
            <a:r>
              <a:rPr lang="en-US" dirty="0"/>
              <a:t>One of the easiest, most straightforward ways to do this in SAS software is with PROC SQL.  </a:t>
            </a:r>
          </a:p>
          <a:p>
            <a:r>
              <a:rPr lang="en-US" dirty="0"/>
              <a:t>Here’s a generic pattern for creating a macro variable:</a:t>
            </a:r>
          </a:p>
          <a:p>
            <a:pPr marL="457200" lvl="1" indent="0">
              <a:buNone/>
            </a:pPr>
            <a:r>
              <a:rPr lang="en-US" sz="2000" b="1" dirty="0">
                <a:solidFill>
                  <a:srgbClr val="002060"/>
                </a:solidFill>
              </a:rPr>
              <a:t>proc </a:t>
            </a:r>
            <a:r>
              <a:rPr lang="en-US" sz="2000" b="1" dirty="0" err="1">
                <a:solidFill>
                  <a:srgbClr val="002060"/>
                </a:solidFill>
              </a:rPr>
              <a:t>sql</a:t>
            </a:r>
            <a:r>
              <a:rPr lang="en-US" sz="2000" b="1" dirty="0">
                <a:solidFill>
                  <a:srgbClr val="002060"/>
                </a:solidFill>
              </a:rPr>
              <a:t>  </a:t>
            </a:r>
            <a:r>
              <a:rPr lang="en-US" sz="2000" b="1" dirty="0" err="1">
                <a:solidFill>
                  <a:srgbClr val="0070C0"/>
                </a:solidFill>
              </a:rPr>
              <a:t>noprint</a:t>
            </a:r>
            <a:r>
              <a:rPr lang="en-US" sz="2000" b="1" dirty="0">
                <a:solidFill>
                  <a:srgbClr val="0070C0"/>
                </a:solidFill>
              </a:rPr>
              <a:t> </a:t>
            </a:r>
            <a:r>
              <a:rPr lang="en-US" sz="2000" b="1" dirty="0"/>
              <a:t>; </a:t>
            </a:r>
          </a:p>
          <a:p>
            <a:pPr marL="457200" lvl="1" indent="0">
              <a:buNone/>
            </a:pPr>
            <a:r>
              <a:rPr lang="en-US" sz="2000" b="1" dirty="0"/>
              <a:t>     </a:t>
            </a:r>
            <a:r>
              <a:rPr lang="en-US" sz="2000" b="1" dirty="0">
                <a:solidFill>
                  <a:srgbClr val="0070C0"/>
                </a:solidFill>
              </a:rPr>
              <a:t>select </a:t>
            </a:r>
            <a:r>
              <a:rPr lang="en-US" sz="2000" b="1" dirty="0"/>
              <a:t>  </a:t>
            </a:r>
            <a:r>
              <a:rPr lang="en-US" sz="2000" b="1" dirty="0">
                <a:solidFill>
                  <a:srgbClr val="0070C0"/>
                </a:solidFill>
              </a:rPr>
              <a:t>distinct</a:t>
            </a:r>
            <a:r>
              <a:rPr lang="en-US" sz="2000" b="1" dirty="0"/>
              <a:t>   </a:t>
            </a:r>
            <a:r>
              <a:rPr lang="en-US" sz="2000" b="1" dirty="0" err="1"/>
              <a:t>VariableOfInterest</a:t>
            </a:r>
            <a:r>
              <a:rPr lang="en-US" sz="2000" b="1" dirty="0"/>
              <a:t> </a:t>
            </a:r>
            <a:r>
              <a:rPr lang="en-US" sz="2000" b="1" dirty="0">
                <a:solidFill>
                  <a:srgbClr val="0070C0"/>
                </a:solidFill>
              </a:rPr>
              <a:t>  into</a:t>
            </a:r>
            <a:r>
              <a:rPr lang="en-US" sz="2000" b="1" dirty="0"/>
              <a:t>:   </a:t>
            </a:r>
            <a:r>
              <a:rPr lang="en-US" sz="2000" b="1" dirty="0" err="1"/>
              <a:t>m_VariableList</a:t>
            </a:r>
            <a:r>
              <a:rPr lang="en-US" sz="2000" b="1" dirty="0"/>
              <a:t>   separated </a:t>
            </a:r>
            <a:r>
              <a:rPr lang="en-US" sz="2000" b="1" dirty="0">
                <a:solidFill>
                  <a:srgbClr val="0070C0"/>
                </a:solidFill>
              </a:rPr>
              <a:t>  by</a:t>
            </a:r>
            <a:r>
              <a:rPr lang="en-US" sz="2000" b="1" dirty="0"/>
              <a:t>  </a:t>
            </a:r>
            <a:r>
              <a:rPr lang="en-US" sz="2000" b="1" dirty="0">
                <a:solidFill>
                  <a:schemeClr val="accent6">
                    <a:lumMod val="50000"/>
                  </a:schemeClr>
                </a:solidFill>
              </a:rPr>
              <a:t>"^"  </a:t>
            </a:r>
          </a:p>
          <a:p>
            <a:pPr marL="457200" lvl="1" indent="0">
              <a:buNone/>
            </a:pPr>
            <a:r>
              <a:rPr lang="en-US" sz="2000" b="1" dirty="0">
                <a:solidFill>
                  <a:schemeClr val="accent6">
                    <a:lumMod val="50000"/>
                  </a:schemeClr>
                </a:solidFill>
              </a:rPr>
              <a:t>          </a:t>
            </a:r>
            <a:r>
              <a:rPr lang="en-US" sz="2000" b="1" dirty="0">
                <a:solidFill>
                  <a:srgbClr val="0070C0"/>
                </a:solidFill>
              </a:rPr>
              <a:t>from</a:t>
            </a:r>
            <a:r>
              <a:rPr lang="en-US" sz="2000" b="1" dirty="0"/>
              <a:t>  </a:t>
            </a:r>
            <a:r>
              <a:rPr lang="en-US" sz="2000" b="1" dirty="0" err="1"/>
              <a:t>work.YourDataSet</a:t>
            </a:r>
            <a:r>
              <a:rPr lang="en-US" sz="2000" b="1" dirty="0"/>
              <a:t>  ; </a:t>
            </a:r>
          </a:p>
          <a:p>
            <a:pPr marL="457200" lvl="1" indent="0">
              <a:buNone/>
            </a:pPr>
            <a:r>
              <a:rPr lang="en-US" sz="2000" b="1" dirty="0">
                <a:solidFill>
                  <a:srgbClr val="002060"/>
                </a:solidFill>
              </a:rPr>
              <a:t>quit; run</a:t>
            </a:r>
            <a:r>
              <a:rPr lang="en-US" sz="2000" b="1" dirty="0"/>
              <a:t>;</a:t>
            </a:r>
            <a:endParaRPr lang="en-US" dirty="0"/>
          </a:p>
          <a:p>
            <a:endParaRPr lang="en-US" dirty="0"/>
          </a:p>
        </p:txBody>
      </p:sp>
    </p:spTree>
    <p:extLst>
      <p:ext uri="{BB962C8B-B14F-4D97-AF65-F5344CB8AC3E}">
        <p14:creationId xmlns:p14="http://schemas.microsoft.com/office/powerpoint/2010/main" val="81977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5755-5073-D492-FBE7-C1BD93E4D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E1E88-9F38-847F-2B68-84705502C4A6}"/>
              </a:ext>
            </a:extLst>
          </p:cNvPr>
          <p:cNvSpPr>
            <a:spLocks noGrp="1"/>
          </p:cNvSpPr>
          <p:nvPr>
            <p:ph type="title"/>
          </p:nvPr>
        </p:nvSpPr>
        <p:spPr>
          <a:xfrm>
            <a:off x="609600" y="274638"/>
            <a:ext cx="11582400" cy="1143000"/>
          </a:xfrm>
        </p:spPr>
        <p:txBody>
          <a:bodyPr/>
          <a:lstStyle/>
          <a:p>
            <a:r>
              <a:rPr lang="en-US" dirty="0"/>
              <a:t>Creating a Macro Variable List</a:t>
            </a:r>
          </a:p>
        </p:txBody>
      </p:sp>
      <p:sp>
        <p:nvSpPr>
          <p:cNvPr id="3" name="Content Placeholder 2">
            <a:extLst>
              <a:ext uri="{FF2B5EF4-FFF2-40B4-BE49-F238E27FC236}">
                <a16:creationId xmlns:a16="http://schemas.microsoft.com/office/drawing/2014/main" id="{0222F7C1-0F90-5266-5382-BB42F2500C8C}"/>
              </a:ext>
            </a:extLst>
          </p:cNvPr>
          <p:cNvSpPr>
            <a:spLocks noGrp="1"/>
          </p:cNvSpPr>
          <p:nvPr>
            <p:ph idx="1"/>
          </p:nvPr>
        </p:nvSpPr>
        <p:spPr>
          <a:xfrm>
            <a:off x="609600" y="1600200"/>
            <a:ext cx="11582400" cy="4983162"/>
          </a:xfrm>
        </p:spPr>
        <p:txBody>
          <a:bodyPr>
            <a:normAutofit/>
          </a:bodyPr>
          <a:lstStyle/>
          <a:p>
            <a:r>
              <a:rPr lang="en-US" sz="2800" b="1" dirty="0" err="1"/>
              <a:t>m_VariableList</a:t>
            </a:r>
            <a:r>
              <a:rPr lang="en-US" sz="2800" dirty="0"/>
              <a:t> will be a list of items separated by carets (^).  </a:t>
            </a:r>
          </a:p>
          <a:p>
            <a:r>
              <a:rPr lang="en-US" sz="2800" dirty="0"/>
              <a:t>For the luxury car example, you can use the following:</a:t>
            </a:r>
          </a:p>
          <a:p>
            <a:pPr marL="457200" lvl="1" indent="0">
              <a:buNone/>
            </a:pPr>
            <a:r>
              <a:rPr lang="en-US" sz="2000" b="1" dirty="0">
                <a:solidFill>
                  <a:srgbClr val="002060"/>
                </a:solidFill>
              </a:rPr>
              <a:t>proc </a:t>
            </a:r>
            <a:r>
              <a:rPr lang="en-US" sz="2000" b="1" dirty="0" err="1">
                <a:solidFill>
                  <a:srgbClr val="002060"/>
                </a:solidFill>
              </a:rPr>
              <a:t>sql</a:t>
            </a:r>
            <a:r>
              <a:rPr lang="en-US" sz="2000" b="1" dirty="0">
                <a:solidFill>
                  <a:srgbClr val="002060"/>
                </a:solidFill>
              </a:rPr>
              <a:t>  </a:t>
            </a:r>
            <a:r>
              <a:rPr lang="en-US" sz="2000" b="1" dirty="0" err="1">
                <a:solidFill>
                  <a:srgbClr val="0070C0"/>
                </a:solidFill>
              </a:rPr>
              <a:t>noprint</a:t>
            </a:r>
            <a:r>
              <a:rPr lang="en-US" sz="2000" b="1" dirty="0">
                <a:solidFill>
                  <a:srgbClr val="0070C0"/>
                </a:solidFill>
              </a:rPr>
              <a:t> </a:t>
            </a:r>
            <a:r>
              <a:rPr lang="en-US" sz="2000" b="1" dirty="0"/>
              <a:t>; </a:t>
            </a:r>
          </a:p>
          <a:p>
            <a:pPr marL="457200" lvl="1" indent="0">
              <a:buNone/>
            </a:pPr>
            <a:r>
              <a:rPr lang="en-US" sz="2000" b="1" dirty="0">
                <a:solidFill>
                  <a:srgbClr val="0070C0"/>
                </a:solidFill>
              </a:rPr>
              <a:t>     select  distinct  </a:t>
            </a:r>
            <a:r>
              <a:rPr lang="en-US" sz="2000" b="1" dirty="0"/>
              <a:t>Make </a:t>
            </a:r>
            <a:r>
              <a:rPr lang="en-US" sz="2000" b="1" dirty="0">
                <a:solidFill>
                  <a:srgbClr val="0070C0"/>
                </a:solidFill>
              </a:rPr>
              <a:t> into</a:t>
            </a:r>
            <a:r>
              <a:rPr lang="en-US" sz="2000" b="1" dirty="0"/>
              <a:t>:  </a:t>
            </a:r>
            <a:r>
              <a:rPr lang="en-US" sz="2000" b="1" dirty="0" err="1"/>
              <a:t>m_Make_lst</a:t>
            </a:r>
            <a:r>
              <a:rPr lang="en-US" sz="2000" b="1" dirty="0"/>
              <a:t>  separated </a:t>
            </a:r>
            <a:r>
              <a:rPr lang="en-US" sz="2000" b="1" dirty="0">
                <a:solidFill>
                  <a:srgbClr val="0070C0"/>
                </a:solidFill>
              </a:rPr>
              <a:t> by</a:t>
            </a:r>
            <a:r>
              <a:rPr lang="en-US" sz="2000" b="1" dirty="0"/>
              <a:t> </a:t>
            </a:r>
            <a:r>
              <a:rPr lang="en-US" sz="2000" b="1" dirty="0">
                <a:solidFill>
                  <a:schemeClr val="accent6">
                    <a:lumMod val="50000"/>
                  </a:schemeClr>
                </a:solidFill>
              </a:rPr>
              <a:t>"^"  </a:t>
            </a:r>
          </a:p>
          <a:p>
            <a:pPr marL="457200" lvl="1" indent="0">
              <a:buNone/>
            </a:pPr>
            <a:r>
              <a:rPr lang="en-US" sz="2000" b="1" dirty="0">
                <a:solidFill>
                  <a:schemeClr val="accent6">
                    <a:lumMod val="50000"/>
                  </a:schemeClr>
                </a:solidFill>
              </a:rPr>
              <a:t>          </a:t>
            </a:r>
            <a:r>
              <a:rPr lang="en-US" sz="2000" b="1" dirty="0">
                <a:solidFill>
                  <a:srgbClr val="0070C0"/>
                </a:solidFill>
              </a:rPr>
              <a:t>from</a:t>
            </a:r>
            <a:r>
              <a:rPr lang="en-US" sz="2000" b="1" dirty="0"/>
              <a:t>  </a:t>
            </a:r>
            <a:r>
              <a:rPr lang="en-US" sz="2000" b="1" dirty="0" err="1"/>
              <a:t>work.cars_few_vars</a:t>
            </a:r>
            <a:r>
              <a:rPr lang="en-US" sz="2000" b="1" dirty="0"/>
              <a:t>  ; </a:t>
            </a:r>
          </a:p>
          <a:p>
            <a:pPr marL="457200" lvl="1" indent="0">
              <a:buNone/>
            </a:pPr>
            <a:r>
              <a:rPr lang="en-US" sz="2000" b="1" dirty="0">
                <a:solidFill>
                  <a:srgbClr val="002060"/>
                </a:solidFill>
              </a:rPr>
              <a:t>quit; run</a:t>
            </a:r>
            <a:r>
              <a:rPr lang="en-US" sz="2000" b="1" dirty="0"/>
              <a:t>;</a:t>
            </a:r>
            <a:endParaRPr lang="en-US" sz="2800" dirty="0"/>
          </a:p>
          <a:p>
            <a:r>
              <a:rPr lang="en-US" sz="2800" dirty="0"/>
              <a:t>This produces a macro variable, </a:t>
            </a:r>
            <a:r>
              <a:rPr lang="en-US" sz="2800" dirty="0" err="1"/>
              <a:t>m_Make_lst</a:t>
            </a:r>
            <a:r>
              <a:rPr lang="en-US" sz="2800" dirty="0"/>
              <a:t>, which contains the following:</a:t>
            </a:r>
          </a:p>
          <a:p>
            <a:pPr marL="0" indent="0">
              <a:buNone/>
            </a:pPr>
            <a:r>
              <a:rPr lang="en-US" sz="1700" dirty="0" err="1"/>
              <a:t>m_Make_lst</a:t>
            </a:r>
            <a:r>
              <a:rPr lang="en-US" sz="1700" dirty="0"/>
              <a:t>  =  </a:t>
            </a:r>
            <a:r>
              <a:rPr lang="en-US" sz="1700" dirty="0" err="1"/>
              <a:t>Acura^Audi^BMW^Cadillac^Hummer^Jaguar^Land</a:t>
            </a:r>
            <a:r>
              <a:rPr lang="en-US" sz="1700" dirty="0"/>
              <a:t> </a:t>
            </a:r>
            <a:r>
              <a:rPr lang="en-US" sz="1700" dirty="0" err="1"/>
              <a:t>Rover^Lexus^Lincoln^Mercedes-Benz^Porsche</a:t>
            </a:r>
            <a:endParaRPr lang="en-US" sz="1700" dirty="0"/>
          </a:p>
          <a:p>
            <a:pPr lvl="1"/>
            <a:endParaRPr lang="en-US" sz="2400" dirty="0"/>
          </a:p>
          <a:p>
            <a:pPr marL="457200" lvl="1" indent="0">
              <a:buNone/>
            </a:pPr>
            <a:endParaRPr lang="en-US" sz="2000" b="1" dirty="0"/>
          </a:p>
        </p:txBody>
      </p:sp>
    </p:spTree>
    <p:extLst>
      <p:ext uri="{BB962C8B-B14F-4D97-AF65-F5344CB8AC3E}">
        <p14:creationId xmlns:p14="http://schemas.microsoft.com/office/powerpoint/2010/main" val="172998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198C0-87CA-7830-73CB-6927D4549C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1895E4-6916-2A3C-C0C6-5F268DAA69FF}"/>
              </a:ext>
            </a:extLst>
          </p:cNvPr>
          <p:cNvSpPr>
            <a:spLocks noGrp="1"/>
          </p:cNvSpPr>
          <p:nvPr>
            <p:ph type="title"/>
          </p:nvPr>
        </p:nvSpPr>
        <p:spPr/>
        <p:txBody>
          <a:bodyPr/>
          <a:lstStyle/>
          <a:p>
            <a:r>
              <a:rPr lang="en-US" dirty="0"/>
              <a:t>Which SASHELP data sets do I have?</a:t>
            </a:r>
          </a:p>
        </p:txBody>
      </p:sp>
      <p:sp>
        <p:nvSpPr>
          <p:cNvPr id="7" name="Content Placeholder 6">
            <a:extLst>
              <a:ext uri="{FF2B5EF4-FFF2-40B4-BE49-F238E27FC236}">
                <a16:creationId xmlns:a16="http://schemas.microsoft.com/office/drawing/2014/main" id="{DE9042E9-D3E7-2913-072C-F8DE01229CAE}"/>
              </a:ext>
            </a:extLst>
          </p:cNvPr>
          <p:cNvSpPr>
            <a:spLocks noGrp="1"/>
          </p:cNvSpPr>
          <p:nvPr>
            <p:ph idx="1"/>
          </p:nvPr>
        </p:nvSpPr>
        <p:spPr>
          <a:xfrm>
            <a:off x="609598" y="1600200"/>
            <a:ext cx="10972801" cy="4893905"/>
          </a:xfrm>
        </p:spPr>
        <p:txBody>
          <a:bodyPr>
            <a:normAutofit/>
          </a:bodyPr>
          <a:lstStyle/>
          <a:p>
            <a:r>
              <a:rPr lang="en-US" dirty="0"/>
              <a:t>To see which ones you have (and how many variables are in each one) with your SAS products, try the following:</a:t>
            </a:r>
          </a:p>
          <a:p>
            <a:endParaRPr lang="en-US" dirty="0"/>
          </a:p>
          <a:p>
            <a:pPr marL="457200" lvl="1" indent="0">
              <a:buNone/>
            </a:pPr>
            <a:r>
              <a:rPr lang="en-US" sz="2000" b="1" dirty="0">
                <a:solidFill>
                  <a:srgbClr val="002060"/>
                </a:solidFill>
              </a:rPr>
              <a:t>proc contents</a:t>
            </a:r>
            <a:r>
              <a:rPr lang="en-US" sz="2000" b="1" dirty="0"/>
              <a:t>  </a:t>
            </a:r>
            <a:r>
              <a:rPr lang="en-US" sz="2000" b="1" dirty="0">
                <a:solidFill>
                  <a:srgbClr val="0070C0"/>
                </a:solidFill>
              </a:rPr>
              <a:t>data</a:t>
            </a:r>
            <a:r>
              <a:rPr lang="en-US" sz="2000" b="1" dirty="0"/>
              <a:t> = </a:t>
            </a:r>
            <a:r>
              <a:rPr lang="en-US" sz="2000" b="1" dirty="0" err="1"/>
              <a:t>sashelp</a:t>
            </a:r>
            <a:r>
              <a:rPr lang="en-US" sz="2000" b="1" dirty="0"/>
              <a:t>._all_  </a:t>
            </a:r>
            <a:r>
              <a:rPr lang="en-US" sz="2000" b="1" dirty="0" err="1">
                <a:solidFill>
                  <a:srgbClr val="0070C0"/>
                </a:solidFill>
              </a:rPr>
              <a:t>noprint</a:t>
            </a:r>
            <a:r>
              <a:rPr lang="en-US" sz="2000" b="1" dirty="0"/>
              <a:t>  </a:t>
            </a:r>
            <a:r>
              <a:rPr lang="en-US" sz="2000" b="1" dirty="0">
                <a:solidFill>
                  <a:srgbClr val="0070C0"/>
                </a:solidFill>
              </a:rPr>
              <a:t>out</a:t>
            </a:r>
            <a:r>
              <a:rPr lang="en-US" sz="2000" b="1" dirty="0"/>
              <a:t> = </a:t>
            </a:r>
            <a:r>
              <a:rPr lang="en-US" sz="2000" b="1" dirty="0" err="1"/>
              <a:t>work.proccontentsout</a:t>
            </a:r>
            <a:r>
              <a:rPr lang="en-US" sz="2000" b="1" dirty="0"/>
              <a:t> ; </a:t>
            </a:r>
          </a:p>
          <a:p>
            <a:pPr marL="457200" lvl="1" indent="0">
              <a:buNone/>
            </a:pPr>
            <a:r>
              <a:rPr lang="en-US" sz="2000" b="1" dirty="0">
                <a:solidFill>
                  <a:srgbClr val="002060"/>
                </a:solidFill>
              </a:rPr>
              <a:t>run</a:t>
            </a:r>
            <a:r>
              <a:rPr lang="en-US" sz="2000" b="1" dirty="0"/>
              <a:t>;</a:t>
            </a:r>
          </a:p>
          <a:p>
            <a:pPr marL="457200" lvl="1" indent="0">
              <a:buNone/>
            </a:pPr>
            <a:endParaRPr lang="en-US" sz="2000" b="1" dirty="0"/>
          </a:p>
          <a:p>
            <a:pPr marL="457200" lvl="1" indent="0">
              <a:buNone/>
            </a:pPr>
            <a:r>
              <a:rPr lang="en-US" sz="2000" b="1" dirty="0">
                <a:solidFill>
                  <a:srgbClr val="002060"/>
                </a:solidFill>
              </a:rPr>
              <a:t>proc </a:t>
            </a:r>
            <a:r>
              <a:rPr lang="en-US" sz="2000" b="1" dirty="0" err="1">
                <a:solidFill>
                  <a:srgbClr val="002060"/>
                </a:solidFill>
              </a:rPr>
              <a:t>freq</a:t>
            </a:r>
            <a:r>
              <a:rPr lang="en-US" sz="2000" b="1" dirty="0"/>
              <a:t>  </a:t>
            </a:r>
            <a:r>
              <a:rPr lang="en-US" sz="2000" b="1" dirty="0">
                <a:solidFill>
                  <a:srgbClr val="0070C0"/>
                </a:solidFill>
              </a:rPr>
              <a:t>data</a:t>
            </a:r>
            <a:r>
              <a:rPr lang="en-US" sz="2000" b="1" dirty="0"/>
              <a:t> = </a:t>
            </a:r>
            <a:r>
              <a:rPr lang="en-US" sz="2000" b="1" dirty="0" err="1"/>
              <a:t>work.proccontentsout</a:t>
            </a:r>
            <a:r>
              <a:rPr lang="en-US" sz="2000" b="1" dirty="0"/>
              <a:t> ; </a:t>
            </a:r>
          </a:p>
          <a:p>
            <a:pPr marL="457200" lvl="1" indent="0">
              <a:buNone/>
            </a:pPr>
            <a:r>
              <a:rPr lang="en-US" sz="2000" b="1" dirty="0"/>
              <a:t>     </a:t>
            </a:r>
            <a:r>
              <a:rPr lang="en-US" sz="2000" b="1" dirty="0">
                <a:solidFill>
                  <a:srgbClr val="0070C0"/>
                </a:solidFill>
              </a:rPr>
              <a:t>where</a:t>
            </a:r>
            <a:r>
              <a:rPr lang="en-US" sz="2000" b="1" dirty="0"/>
              <a:t>  contents = </a:t>
            </a:r>
            <a:r>
              <a:rPr lang="en-US" sz="2000" b="1" dirty="0">
                <a:solidFill>
                  <a:schemeClr val="accent6">
                    <a:lumMod val="50000"/>
                  </a:schemeClr>
                </a:solidFill>
              </a:rPr>
              <a:t>“DATA”</a:t>
            </a:r>
            <a:r>
              <a:rPr lang="en-US" sz="2000" b="1" dirty="0"/>
              <a:t> ; </a:t>
            </a:r>
          </a:p>
          <a:p>
            <a:pPr marL="457200" lvl="1" indent="0">
              <a:buNone/>
            </a:pPr>
            <a:r>
              <a:rPr lang="en-US" sz="2000" b="1" dirty="0">
                <a:solidFill>
                  <a:srgbClr val="0070C0"/>
                </a:solidFill>
              </a:rPr>
              <a:t>     tables</a:t>
            </a:r>
            <a:r>
              <a:rPr lang="en-US" sz="2000" b="1" dirty="0"/>
              <a:t>  MEMNAME ; </a:t>
            </a:r>
          </a:p>
          <a:p>
            <a:pPr marL="457200" lvl="1" indent="0">
              <a:buNone/>
            </a:pPr>
            <a:r>
              <a:rPr lang="en-US" sz="2000" b="1" dirty="0">
                <a:solidFill>
                  <a:srgbClr val="002060"/>
                </a:solidFill>
              </a:rPr>
              <a:t>run</a:t>
            </a:r>
            <a:r>
              <a:rPr lang="en-US" sz="2000" b="1" dirty="0"/>
              <a:t>;</a:t>
            </a:r>
          </a:p>
          <a:p>
            <a:pPr marL="457200" lvl="1" indent="0">
              <a:buNone/>
            </a:pPr>
            <a:endParaRPr lang="en-US" sz="2000" b="1" dirty="0"/>
          </a:p>
        </p:txBody>
      </p:sp>
    </p:spTree>
    <p:extLst>
      <p:ext uri="{BB962C8B-B14F-4D97-AF65-F5344CB8AC3E}">
        <p14:creationId xmlns:p14="http://schemas.microsoft.com/office/powerpoint/2010/main" val="2591012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44C8C-486D-3C54-8917-72E76BFA2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28ED7-4942-A1EA-59E6-BE127C24EE7F}"/>
              </a:ext>
            </a:extLst>
          </p:cNvPr>
          <p:cNvSpPr>
            <a:spLocks noGrp="1"/>
          </p:cNvSpPr>
          <p:nvPr>
            <p:ph type="title"/>
          </p:nvPr>
        </p:nvSpPr>
        <p:spPr>
          <a:xfrm>
            <a:off x="609600" y="274638"/>
            <a:ext cx="11582400" cy="1143000"/>
          </a:xfrm>
        </p:spPr>
        <p:txBody>
          <a:bodyPr/>
          <a:lstStyle/>
          <a:p>
            <a:r>
              <a:rPr lang="en-US" dirty="0"/>
              <a:t>Creating a Macro Counter Variable</a:t>
            </a:r>
          </a:p>
        </p:txBody>
      </p:sp>
      <p:sp>
        <p:nvSpPr>
          <p:cNvPr id="3" name="Content Placeholder 2">
            <a:extLst>
              <a:ext uri="{FF2B5EF4-FFF2-40B4-BE49-F238E27FC236}">
                <a16:creationId xmlns:a16="http://schemas.microsoft.com/office/drawing/2014/main" id="{266135F9-ABD6-97A5-692D-8AB72FFCEACE}"/>
              </a:ext>
            </a:extLst>
          </p:cNvPr>
          <p:cNvSpPr>
            <a:spLocks noGrp="1"/>
          </p:cNvSpPr>
          <p:nvPr>
            <p:ph idx="1"/>
          </p:nvPr>
        </p:nvSpPr>
        <p:spPr>
          <a:xfrm>
            <a:off x="609600" y="1600200"/>
            <a:ext cx="11390722" cy="5257800"/>
          </a:xfrm>
        </p:spPr>
        <p:txBody>
          <a:bodyPr>
            <a:normAutofit/>
          </a:bodyPr>
          <a:lstStyle/>
          <a:p>
            <a:r>
              <a:rPr lang="en-US" dirty="0"/>
              <a:t>When generating multiple reports using values stored in macro variables, you will often need a counter variable for looping through those stored values:</a:t>
            </a:r>
          </a:p>
          <a:p>
            <a:pPr marL="457200" lvl="1" indent="0">
              <a:buNone/>
            </a:pPr>
            <a:r>
              <a:rPr lang="en-US" sz="2000" b="1" dirty="0">
                <a:solidFill>
                  <a:srgbClr val="002060"/>
                </a:solidFill>
              </a:rPr>
              <a:t>proc </a:t>
            </a:r>
            <a:r>
              <a:rPr lang="en-US" sz="2000" b="1" dirty="0" err="1">
                <a:solidFill>
                  <a:srgbClr val="002060"/>
                </a:solidFill>
              </a:rPr>
              <a:t>sql</a:t>
            </a:r>
            <a:r>
              <a:rPr lang="en-US" sz="2000" b="1" dirty="0">
                <a:solidFill>
                  <a:srgbClr val="002060"/>
                </a:solidFill>
              </a:rPr>
              <a:t>  </a:t>
            </a:r>
            <a:r>
              <a:rPr lang="en-US" sz="2000" b="1" dirty="0" err="1">
                <a:solidFill>
                  <a:srgbClr val="0070C0"/>
                </a:solidFill>
              </a:rPr>
              <a:t>noprint</a:t>
            </a:r>
            <a:r>
              <a:rPr lang="en-US" sz="2000" b="1" dirty="0">
                <a:solidFill>
                  <a:srgbClr val="0070C0"/>
                </a:solidFill>
              </a:rPr>
              <a:t> </a:t>
            </a:r>
            <a:r>
              <a:rPr lang="en-US" sz="2000" b="1" dirty="0"/>
              <a:t>; </a:t>
            </a:r>
          </a:p>
          <a:p>
            <a:pPr marL="457200" lvl="1" indent="0">
              <a:buNone/>
            </a:pPr>
            <a:r>
              <a:rPr lang="en-US" sz="2000" b="1" dirty="0"/>
              <a:t>     </a:t>
            </a:r>
            <a:r>
              <a:rPr lang="en-US" sz="2000" b="1" dirty="0">
                <a:solidFill>
                  <a:srgbClr val="0070C0"/>
                </a:solidFill>
              </a:rPr>
              <a:t>select </a:t>
            </a:r>
            <a:r>
              <a:rPr lang="en-US" sz="2000" b="1" dirty="0"/>
              <a:t>count( </a:t>
            </a:r>
            <a:r>
              <a:rPr lang="en-US" sz="2000" b="1" dirty="0">
                <a:solidFill>
                  <a:srgbClr val="0070C0"/>
                </a:solidFill>
              </a:rPr>
              <a:t>distinct  </a:t>
            </a:r>
            <a:r>
              <a:rPr lang="en-US" sz="2000" b="1" dirty="0" err="1"/>
              <a:t>VariableOfInterest</a:t>
            </a:r>
            <a:r>
              <a:rPr lang="en-US" sz="2000" b="1" dirty="0"/>
              <a:t> ) </a:t>
            </a:r>
            <a:r>
              <a:rPr lang="en-US" sz="2000" b="1" dirty="0">
                <a:solidFill>
                  <a:srgbClr val="0070C0"/>
                </a:solidFill>
              </a:rPr>
              <a:t> into</a:t>
            </a:r>
            <a:r>
              <a:rPr lang="en-US" sz="2000" b="1" dirty="0"/>
              <a:t>:  </a:t>
            </a:r>
            <a:r>
              <a:rPr lang="en-US" sz="2000" b="1" dirty="0" err="1"/>
              <a:t>m_VariableList</a:t>
            </a:r>
            <a:r>
              <a:rPr lang="en-US" sz="2000" b="1" dirty="0"/>
              <a:t>  </a:t>
            </a:r>
            <a:endParaRPr lang="en-US" sz="2000" b="1" dirty="0">
              <a:solidFill>
                <a:schemeClr val="accent6">
                  <a:lumMod val="50000"/>
                </a:schemeClr>
              </a:solidFill>
            </a:endParaRPr>
          </a:p>
          <a:p>
            <a:pPr marL="457200" lvl="1" indent="0">
              <a:buNone/>
            </a:pPr>
            <a:r>
              <a:rPr lang="en-US" sz="2000" b="1" dirty="0">
                <a:solidFill>
                  <a:schemeClr val="accent6">
                    <a:lumMod val="50000"/>
                  </a:schemeClr>
                </a:solidFill>
              </a:rPr>
              <a:t>          </a:t>
            </a:r>
            <a:r>
              <a:rPr lang="en-US" sz="2000" b="1" dirty="0">
                <a:solidFill>
                  <a:srgbClr val="0070C0"/>
                </a:solidFill>
              </a:rPr>
              <a:t>from</a:t>
            </a:r>
            <a:r>
              <a:rPr lang="en-US" sz="2000" b="1" dirty="0"/>
              <a:t>  </a:t>
            </a:r>
            <a:r>
              <a:rPr lang="en-US" sz="2000" b="1" dirty="0" err="1"/>
              <a:t>work.YourDataSet</a:t>
            </a:r>
            <a:r>
              <a:rPr lang="en-US" sz="2000" b="1" dirty="0"/>
              <a:t>  ; </a:t>
            </a:r>
          </a:p>
          <a:p>
            <a:pPr marL="457200" lvl="1" indent="0">
              <a:buNone/>
            </a:pPr>
            <a:r>
              <a:rPr lang="en-US" sz="2000" b="1" dirty="0">
                <a:solidFill>
                  <a:srgbClr val="002060"/>
                </a:solidFill>
              </a:rPr>
              <a:t>quit; run</a:t>
            </a:r>
            <a:r>
              <a:rPr lang="en-US" sz="2000" b="1" dirty="0"/>
              <a:t>;</a:t>
            </a:r>
            <a:endParaRPr lang="en-US" sz="2000" dirty="0"/>
          </a:p>
          <a:p>
            <a:r>
              <a:rPr lang="en-US" dirty="0"/>
              <a:t>For luxury car example, you can use the following:</a:t>
            </a:r>
          </a:p>
          <a:p>
            <a:pPr marL="457200" lvl="1" indent="0">
              <a:buNone/>
            </a:pPr>
            <a:r>
              <a:rPr lang="en-US" sz="2000" b="1" dirty="0">
                <a:solidFill>
                  <a:srgbClr val="002060"/>
                </a:solidFill>
              </a:rPr>
              <a:t>proc </a:t>
            </a:r>
            <a:r>
              <a:rPr lang="en-US" sz="2000" b="1" dirty="0" err="1">
                <a:solidFill>
                  <a:srgbClr val="002060"/>
                </a:solidFill>
              </a:rPr>
              <a:t>sql</a:t>
            </a:r>
            <a:r>
              <a:rPr lang="en-US" sz="2000" b="1" dirty="0">
                <a:solidFill>
                  <a:srgbClr val="002060"/>
                </a:solidFill>
              </a:rPr>
              <a:t>  </a:t>
            </a:r>
            <a:r>
              <a:rPr lang="en-US" sz="2000" b="1" dirty="0" err="1">
                <a:solidFill>
                  <a:srgbClr val="0070C0"/>
                </a:solidFill>
              </a:rPr>
              <a:t>noprint</a:t>
            </a:r>
            <a:r>
              <a:rPr lang="en-US" sz="2000" b="1" dirty="0">
                <a:solidFill>
                  <a:srgbClr val="0070C0"/>
                </a:solidFill>
              </a:rPr>
              <a:t> </a:t>
            </a:r>
            <a:r>
              <a:rPr lang="en-US" sz="2000" b="1" dirty="0"/>
              <a:t>; </a:t>
            </a:r>
          </a:p>
          <a:p>
            <a:pPr marL="457200" lvl="1" indent="0">
              <a:buNone/>
            </a:pPr>
            <a:r>
              <a:rPr lang="en-US" sz="2000" b="1" dirty="0"/>
              <a:t>     </a:t>
            </a:r>
            <a:r>
              <a:rPr lang="en-US" sz="2000" b="1" dirty="0">
                <a:solidFill>
                  <a:srgbClr val="0070C0"/>
                </a:solidFill>
              </a:rPr>
              <a:t>select </a:t>
            </a:r>
            <a:r>
              <a:rPr lang="en-US" sz="2000" b="1" dirty="0"/>
              <a:t> count( </a:t>
            </a:r>
            <a:r>
              <a:rPr lang="en-US" sz="2000" b="1" dirty="0">
                <a:solidFill>
                  <a:srgbClr val="0070C0"/>
                </a:solidFill>
              </a:rPr>
              <a:t>distinct  </a:t>
            </a:r>
            <a:r>
              <a:rPr lang="en-US" sz="2000" b="1" dirty="0"/>
              <a:t>Make ) </a:t>
            </a:r>
            <a:r>
              <a:rPr lang="en-US" sz="2000" b="1" dirty="0">
                <a:solidFill>
                  <a:srgbClr val="0070C0"/>
                </a:solidFill>
              </a:rPr>
              <a:t> into</a:t>
            </a:r>
            <a:r>
              <a:rPr lang="en-US" sz="2000" b="1" dirty="0"/>
              <a:t>:  </a:t>
            </a:r>
            <a:r>
              <a:rPr lang="en-US" sz="2000" b="1" dirty="0" err="1"/>
              <a:t>m_Make_cnt</a:t>
            </a:r>
            <a:r>
              <a:rPr lang="en-US" sz="2000" b="1" dirty="0"/>
              <a:t>  </a:t>
            </a:r>
          </a:p>
          <a:p>
            <a:pPr marL="457200" lvl="1" indent="0">
              <a:buNone/>
            </a:pPr>
            <a:r>
              <a:rPr lang="en-US" sz="2000" b="1" dirty="0">
                <a:solidFill>
                  <a:srgbClr val="0070C0"/>
                </a:solidFill>
              </a:rPr>
              <a:t>          from</a:t>
            </a:r>
            <a:r>
              <a:rPr lang="en-US" sz="2000" b="1" dirty="0"/>
              <a:t>  </a:t>
            </a:r>
            <a:r>
              <a:rPr lang="en-US" sz="2000" b="1" dirty="0" err="1"/>
              <a:t>work.cars_few_vars</a:t>
            </a:r>
            <a:r>
              <a:rPr lang="en-US" sz="2000" b="1" dirty="0"/>
              <a:t>  ; </a:t>
            </a:r>
          </a:p>
          <a:p>
            <a:pPr marL="457200" lvl="1" indent="0">
              <a:buNone/>
            </a:pPr>
            <a:r>
              <a:rPr lang="en-US" sz="2000" b="1" dirty="0">
                <a:solidFill>
                  <a:srgbClr val="002060"/>
                </a:solidFill>
              </a:rPr>
              <a:t>quit; run</a:t>
            </a:r>
            <a:r>
              <a:rPr lang="en-US" sz="2000" b="1" dirty="0"/>
              <a:t>;</a:t>
            </a:r>
            <a:endParaRPr lang="en-US" sz="2000" dirty="0"/>
          </a:p>
        </p:txBody>
      </p:sp>
    </p:spTree>
    <p:extLst>
      <p:ext uri="{BB962C8B-B14F-4D97-AF65-F5344CB8AC3E}">
        <p14:creationId xmlns:p14="http://schemas.microsoft.com/office/powerpoint/2010/main" val="541618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DCBC0-2100-A484-E2D6-FD58B2B73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AB482-351D-30AC-803C-9877D55F136A}"/>
              </a:ext>
            </a:extLst>
          </p:cNvPr>
          <p:cNvSpPr>
            <a:spLocks noGrp="1"/>
          </p:cNvSpPr>
          <p:nvPr>
            <p:ph type="title"/>
          </p:nvPr>
        </p:nvSpPr>
        <p:spPr>
          <a:xfrm>
            <a:off x="609600" y="274638"/>
            <a:ext cx="11582400" cy="1143000"/>
          </a:xfrm>
        </p:spPr>
        <p:txBody>
          <a:bodyPr/>
          <a:lstStyle/>
          <a:p>
            <a:r>
              <a:rPr lang="en-US" dirty="0"/>
              <a:t>Macro Variable List &amp; Macro Counter Variable</a:t>
            </a:r>
          </a:p>
        </p:txBody>
      </p:sp>
      <p:sp>
        <p:nvSpPr>
          <p:cNvPr id="3" name="Content Placeholder 2">
            <a:extLst>
              <a:ext uri="{FF2B5EF4-FFF2-40B4-BE49-F238E27FC236}">
                <a16:creationId xmlns:a16="http://schemas.microsoft.com/office/drawing/2014/main" id="{587F7F1C-F826-BE61-F4B0-C34437E88DC3}"/>
              </a:ext>
            </a:extLst>
          </p:cNvPr>
          <p:cNvSpPr>
            <a:spLocks noGrp="1"/>
          </p:cNvSpPr>
          <p:nvPr>
            <p:ph idx="1"/>
          </p:nvPr>
        </p:nvSpPr>
        <p:spPr>
          <a:xfrm>
            <a:off x="609599" y="1600200"/>
            <a:ext cx="11582399" cy="5257800"/>
          </a:xfrm>
        </p:spPr>
        <p:txBody>
          <a:bodyPr>
            <a:normAutofit/>
          </a:bodyPr>
          <a:lstStyle/>
          <a:p>
            <a:r>
              <a:rPr lang="en-US" dirty="0"/>
              <a:t>You can create two macro variables in the same PROC SQL statement, like the following:  </a:t>
            </a:r>
          </a:p>
          <a:p>
            <a:pPr marL="457200" lvl="1" indent="0">
              <a:buNone/>
            </a:pPr>
            <a:r>
              <a:rPr lang="en-US" sz="2000" b="1" dirty="0">
                <a:solidFill>
                  <a:srgbClr val="002060"/>
                </a:solidFill>
              </a:rPr>
              <a:t>proc </a:t>
            </a:r>
            <a:r>
              <a:rPr lang="en-US" sz="2000" b="1" dirty="0" err="1">
                <a:solidFill>
                  <a:srgbClr val="002060"/>
                </a:solidFill>
              </a:rPr>
              <a:t>sql</a:t>
            </a:r>
            <a:r>
              <a:rPr lang="en-US" sz="2000" b="1" dirty="0">
                <a:solidFill>
                  <a:srgbClr val="002060"/>
                </a:solidFill>
              </a:rPr>
              <a:t>  </a:t>
            </a:r>
            <a:r>
              <a:rPr lang="en-US" sz="2000" b="1" dirty="0" err="1">
                <a:solidFill>
                  <a:srgbClr val="0070C0"/>
                </a:solidFill>
              </a:rPr>
              <a:t>noprint</a:t>
            </a:r>
            <a:r>
              <a:rPr lang="en-US" sz="2000" b="1" dirty="0">
                <a:solidFill>
                  <a:srgbClr val="0070C0"/>
                </a:solidFill>
              </a:rPr>
              <a:t> </a:t>
            </a:r>
            <a:r>
              <a:rPr lang="en-US" sz="2000" b="1" dirty="0"/>
              <a:t>; </a:t>
            </a:r>
          </a:p>
          <a:p>
            <a:pPr marL="457200" lvl="1" indent="0">
              <a:buNone/>
            </a:pPr>
            <a:r>
              <a:rPr lang="en-US" sz="2000" b="1" dirty="0"/>
              <a:t>     </a:t>
            </a:r>
            <a:r>
              <a:rPr lang="en-US" sz="2000" b="1" dirty="0">
                <a:solidFill>
                  <a:srgbClr val="0070C0"/>
                </a:solidFill>
              </a:rPr>
              <a:t>select  </a:t>
            </a:r>
            <a:r>
              <a:rPr lang="en-US" sz="2000" b="1" dirty="0"/>
              <a:t>count( </a:t>
            </a:r>
            <a:r>
              <a:rPr lang="en-US" sz="2000" b="1" dirty="0">
                <a:solidFill>
                  <a:srgbClr val="0070C0"/>
                </a:solidFill>
              </a:rPr>
              <a:t>distinct  </a:t>
            </a:r>
            <a:r>
              <a:rPr lang="en-US" sz="2000" b="1" dirty="0"/>
              <a:t>Make )  </a:t>
            </a:r>
            <a:r>
              <a:rPr lang="en-US" sz="2000" b="1" dirty="0">
                <a:solidFill>
                  <a:srgbClr val="0070C0"/>
                </a:solidFill>
              </a:rPr>
              <a:t>into</a:t>
            </a:r>
            <a:r>
              <a:rPr lang="en-US" sz="2000" b="1" dirty="0"/>
              <a:t>:  </a:t>
            </a:r>
            <a:r>
              <a:rPr lang="en-US" sz="2000" b="1" dirty="0" err="1">
                <a:highlight>
                  <a:srgbClr val="FF00FF"/>
                </a:highlight>
              </a:rPr>
              <a:t>m_Make_cnt</a:t>
            </a:r>
            <a:r>
              <a:rPr lang="en-US" sz="2000" b="1" dirty="0"/>
              <a:t>  </a:t>
            </a:r>
            <a:r>
              <a:rPr lang="en-US" sz="2000" b="1" dirty="0">
                <a:solidFill>
                  <a:srgbClr val="0070C0"/>
                </a:solidFill>
              </a:rPr>
              <a:t>from</a:t>
            </a:r>
            <a:r>
              <a:rPr lang="en-US" sz="2000" b="1" dirty="0"/>
              <a:t>  </a:t>
            </a:r>
            <a:r>
              <a:rPr lang="en-US" sz="2000" b="1" dirty="0" err="1"/>
              <a:t>work.cars_few_vars</a:t>
            </a:r>
            <a:r>
              <a:rPr lang="en-US" sz="2000" b="1" dirty="0"/>
              <a:t> ; </a:t>
            </a:r>
          </a:p>
          <a:p>
            <a:pPr marL="457200" lvl="1" indent="0">
              <a:buNone/>
            </a:pPr>
            <a:r>
              <a:rPr lang="en-US" sz="2000" b="1" dirty="0"/>
              <a:t>     </a:t>
            </a:r>
            <a:r>
              <a:rPr lang="en-US" sz="2000" b="1" dirty="0">
                <a:solidFill>
                  <a:srgbClr val="0070C0"/>
                </a:solidFill>
              </a:rPr>
              <a:t>select  distinct  </a:t>
            </a:r>
            <a:r>
              <a:rPr lang="en-US" sz="2000" b="1" dirty="0"/>
              <a:t>Make </a:t>
            </a:r>
            <a:r>
              <a:rPr lang="en-US" sz="2000" b="1" dirty="0">
                <a:solidFill>
                  <a:srgbClr val="0070C0"/>
                </a:solidFill>
              </a:rPr>
              <a:t> into</a:t>
            </a:r>
            <a:r>
              <a:rPr lang="en-US" sz="2000" b="1" dirty="0"/>
              <a:t>:  </a:t>
            </a:r>
            <a:r>
              <a:rPr lang="en-US" sz="2000" b="1" dirty="0" err="1">
                <a:highlight>
                  <a:srgbClr val="00FFFF"/>
                </a:highlight>
              </a:rPr>
              <a:t>m_Make_lst</a:t>
            </a:r>
            <a:r>
              <a:rPr lang="en-US" sz="2000" b="1" dirty="0"/>
              <a:t>  separated </a:t>
            </a:r>
            <a:r>
              <a:rPr lang="en-US" sz="2000" b="1" dirty="0">
                <a:solidFill>
                  <a:srgbClr val="0070C0"/>
                </a:solidFill>
              </a:rPr>
              <a:t> by</a:t>
            </a:r>
            <a:r>
              <a:rPr lang="en-US" sz="2000" b="1" dirty="0"/>
              <a:t> </a:t>
            </a:r>
            <a:r>
              <a:rPr lang="en-US" sz="2000" b="1" dirty="0">
                <a:solidFill>
                  <a:schemeClr val="accent6">
                    <a:lumMod val="50000"/>
                  </a:schemeClr>
                </a:solidFill>
              </a:rPr>
              <a:t>"^"  </a:t>
            </a:r>
            <a:r>
              <a:rPr lang="en-US" sz="2000" b="1" dirty="0">
                <a:solidFill>
                  <a:srgbClr val="0070C0"/>
                </a:solidFill>
              </a:rPr>
              <a:t>from</a:t>
            </a:r>
            <a:r>
              <a:rPr lang="en-US" sz="2000" b="1" dirty="0"/>
              <a:t>  </a:t>
            </a:r>
            <a:r>
              <a:rPr lang="en-US" sz="2000" b="1" dirty="0" err="1"/>
              <a:t>work.cars_few_vars</a:t>
            </a:r>
            <a:r>
              <a:rPr lang="en-US" sz="2000" b="1" dirty="0"/>
              <a:t> ; </a:t>
            </a:r>
          </a:p>
          <a:p>
            <a:pPr marL="457200" lvl="1" indent="0">
              <a:buNone/>
            </a:pPr>
            <a:r>
              <a:rPr lang="en-US" sz="2000" b="1" dirty="0">
                <a:solidFill>
                  <a:srgbClr val="002060"/>
                </a:solidFill>
              </a:rPr>
              <a:t>quit; run</a:t>
            </a:r>
            <a:r>
              <a:rPr lang="en-US" sz="2000" b="1" dirty="0"/>
              <a:t>;</a:t>
            </a:r>
            <a:endParaRPr lang="en-US" sz="2000" dirty="0"/>
          </a:p>
          <a:p>
            <a:r>
              <a:rPr lang="en-US" dirty="0"/>
              <a:t>The following will write your macro variable results to the log:  </a:t>
            </a:r>
          </a:p>
          <a:p>
            <a:pPr marL="457200" lvl="1" indent="0">
              <a:buNone/>
            </a:pPr>
            <a:r>
              <a:rPr lang="en-US" sz="2000" b="1" dirty="0">
                <a:solidFill>
                  <a:srgbClr val="0070C0"/>
                </a:solidFill>
              </a:rPr>
              <a:t>%put  </a:t>
            </a:r>
            <a:r>
              <a:rPr lang="en-US" sz="2000" b="1" dirty="0" err="1"/>
              <a:t>m_Make_cnt</a:t>
            </a:r>
            <a:r>
              <a:rPr lang="en-US" sz="2000" b="1" dirty="0"/>
              <a:t>  =  &amp;</a:t>
            </a:r>
            <a:r>
              <a:rPr lang="en-US" sz="2000" b="1" dirty="0" err="1"/>
              <a:t>m_Make_cnt</a:t>
            </a:r>
            <a:r>
              <a:rPr lang="en-US" sz="2000" b="1" dirty="0"/>
              <a:t>  ; </a:t>
            </a:r>
          </a:p>
          <a:p>
            <a:pPr marL="457200" lvl="1" indent="0">
              <a:buNone/>
            </a:pPr>
            <a:r>
              <a:rPr lang="en-US" sz="2000" b="1" dirty="0">
                <a:solidFill>
                  <a:srgbClr val="0070C0"/>
                </a:solidFill>
              </a:rPr>
              <a:t>%put  </a:t>
            </a:r>
            <a:r>
              <a:rPr lang="en-US" sz="2000" b="1" dirty="0" err="1"/>
              <a:t>m_Make_lst</a:t>
            </a:r>
            <a:r>
              <a:rPr lang="en-US" sz="2000" b="1" dirty="0"/>
              <a:t>  =  &amp;</a:t>
            </a:r>
            <a:r>
              <a:rPr lang="en-US" sz="2000" b="1" dirty="0" err="1"/>
              <a:t>m_Make_lst</a:t>
            </a:r>
            <a:r>
              <a:rPr lang="en-US" sz="2000" b="1" dirty="0"/>
              <a:t>  ; </a:t>
            </a:r>
          </a:p>
          <a:p>
            <a:r>
              <a:rPr lang="en-US" dirty="0"/>
              <a:t>A shorter way to get the same information is…  </a:t>
            </a:r>
          </a:p>
          <a:p>
            <a:pPr marL="457200" lvl="1" indent="0">
              <a:buNone/>
            </a:pPr>
            <a:r>
              <a:rPr lang="en-US" sz="2000" b="1" dirty="0">
                <a:solidFill>
                  <a:srgbClr val="0070C0"/>
                </a:solidFill>
              </a:rPr>
              <a:t>%put  </a:t>
            </a:r>
            <a:r>
              <a:rPr lang="en-US" sz="2000" b="1" dirty="0"/>
              <a:t>&amp;=</a:t>
            </a:r>
            <a:r>
              <a:rPr lang="en-US" sz="2000" b="1" dirty="0" err="1"/>
              <a:t>m_Make_cnt</a:t>
            </a:r>
            <a:r>
              <a:rPr lang="en-US" sz="2000" b="1" dirty="0"/>
              <a:t>  ; </a:t>
            </a:r>
          </a:p>
          <a:p>
            <a:pPr marL="457200" lvl="1" indent="0">
              <a:buNone/>
            </a:pPr>
            <a:r>
              <a:rPr lang="en-US" sz="2000" b="1" dirty="0">
                <a:solidFill>
                  <a:srgbClr val="0070C0"/>
                </a:solidFill>
              </a:rPr>
              <a:t>%put  </a:t>
            </a:r>
            <a:r>
              <a:rPr lang="en-US" sz="2000" b="1" dirty="0"/>
              <a:t>&amp;=</a:t>
            </a:r>
            <a:r>
              <a:rPr lang="en-US" sz="2000" b="1" dirty="0" err="1"/>
              <a:t>m_Make_lst</a:t>
            </a:r>
            <a:r>
              <a:rPr lang="en-US" sz="2000" b="1" dirty="0"/>
              <a:t>  ; </a:t>
            </a:r>
          </a:p>
        </p:txBody>
      </p:sp>
    </p:spTree>
    <p:extLst>
      <p:ext uri="{BB962C8B-B14F-4D97-AF65-F5344CB8AC3E}">
        <p14:creationId xmlns:p14="http://schemas.microsoft.com/office/powerpoint/2010/main" val="1461869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35A1-2EA9-E7B0-32B8-753A136A1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96F9A-EEE2-F3EC-C160-B027546C7383}"/>
              </a:ext>
            </a:extLst>
          </p:cNvPr>
          <p:cNvSpPr>
            <a:spLocks noGrp="1"/>
          </p:cNvSpPr>
          <p:nvPr>
            <p:ph type="title"/>
          </p:nvPr>
        </p:nvSpPr>
        <p:spPr>
          <a:xfrm>
            <a:off x="609600" y="274638"/>
            <a:ext cx="11582400" cy="1143000"/>
          </a:xfrm>
        </p:spPr>
        <p:txBody>
          <a:bodyPr/>
          <a:lstStyle/>
          <a:p>
            <a:r>
              <a:rPr lang="en-US" dirty="0"/>
              <a:t>A Dynamic Report with Macros—Version 1</a:t>
            </a:r>
          </a:p>
        </p:txBody>
      </p:sp>
      <p:sp>
        <p:nvSpPr>
          <p:cNvPr id="3" name="Content Placeholder 2">
            <a:extLst>
              <a:ext uri="{FF2B5EF4-FFF2-40B4-BE49-F238E27FC236}">
                <a16:creationId xmlns:a16="http://schemas.microsoft.com/office/drawing/2014/main" id="{3F226698-DFF0-CC2B-FEFE-1172E18F8EA3}"/>
              </a:ext>
            </a:extLst>
          </p:cNvPr>
          <p:cNvSpPr>
            <a:spLocks noGrp="1"/>
          </p:cNvSpPr>
          <p:nvPr>
            <p:ph idx="1"/>
          </p:nvPr>
        </p:nvSpPr>
        <p:spPr>
          <a:xfrm>
            <a:off x="609600" y="1600200"/>
            <a:ext cx="11582400" cy="5257800"/>
          </a:xfrm>
        </p:spPr>
        <p:txBody>
          <a:bodyPr>
            <a:normAutofit fontScale="85000" lnSpcReduction="20000"/>
          </a:bodyPr>
          <a:lstStyle/>
          <a:p>
            <a:r>
              <a:rPr lang="en-US" dirty="0"/>
              <a:t>This macro function uses both macro variables:  </a:t>
            </a:r>
          </a:p>
          <a:p>
            <a:pPr marL="457200" lvl="1" indent="0">
              <a:buNone/>
            </a:pPr>
            <a:r>
              <a:rPr lang="en-US" sz="2000" b="1" dirty="0">
                <a:solidFill>
                  <a:srgbClr val="002060"/>
                </a:solidFill>
              </a:rPr>
              <a:t>%macro  </a:t>
            </a:r>
            <a:r>
              <a:rPr lang="en-US" sz="2000" b="1" dirty="0"/>
              <a:t>mcars_5d()  ; </a:t>
            </a:r>
          </a:p>
          <a:p>
            <a:pPr marL="457200" lvl="1" indent="0">
              <a:buNone/>
            </a:pPr>
            <a:r>
              <a:rPr lang="en-US" sz="2000" b="1" dirty="0"/>
              <a:t>     </a:t>
            </a:r>
            <a:r>
              <a:rPr lang="en-US" sz="2000" b="1" dirty="0" err="1"/>
              <a:t>ods</a:t>
            </a:r>
            <a:r>
              <a:rPr lang="en-US" sz="2000" b="1" dirty="0">
                <a:solidFill>
                  <a:srgbClr val="002060"/>
                </a:solidFill>
              </a:rPr>
              <a:t>  </a:t>
            </a:r>
            <a:r>
              <a:rPr lang="en-US" sz="2000" b="1" dirty="0"/>
              <a:t>excel</a:t>
            </a:r>
            <a:r>
              <a:rPr lang="en-US" sz="2000" b="1" dirty="0">
                <a:solidFill>
                  <a:srgbClr val="002060"/>
                </a:solidFill>
              </a:rPr>
              <a:t>  </a:t>
            </a:r>
            <a:r>
              <a:rPr lang="en-US" sz="2000" b="1" dirty="0"/>
              <a:t>file</a:t>
            </a:r>
            <a:r>
              <a:rPr lang="en-US" sz="2000" b="1" dirty="0">
                <a:solidFill>
                  <a:srgbClr val="002060"/>
                </a:solidFill>
              </a:rPr>
              <a:t>  = </a:t>
            </a:r>
            <a:r>
              <a:rPr lang="en-US" sz="2000" b="1" dirty="0">
                <a:solidFill>
                  <a:schemeClr val="accent6">
                    <a:lumMod val="50000"/>
                  </a:schemeClr>
                </a:solidFill>
              </a:rPr>
              <a:t>"C:\SASexamples\Reports\basic_report_5d.xlsx"</a:t>
            </a:r>
            <a:r>
              <a:rPr lang="en-US" sz="2000" b="1" dirty="0"/>
              <a:t>  options( </a:t>
            </a:r>
            <a:r>
              <a:rPr lang="en-US" sz="2000" b="1" dirty="0" err="1"/>
              <a:t>sheet_interval</a:t>
            </a:r>
            <a:r>
              <a:rPr lang="en-US" sz="2000" b="1" dirty="0"/>
              <a:t> = </a:t>
            </a:r>
            <a:r>
              <a:rPr lang="en-US" sz="2000" b="1" dirty="0">
                <a:solidFill>
                  <a:schemeClr val="accent6">
                    <a:lumMod val="50000"/>
                  </a:schemeClr>
                </a:solidFill>
              </a:rPr>
              <a:t>'none' </a:t>
            </a:r>
            <a:r>
              <a:rPr lang="en-US" sz="2000" b="1" dirty="0"/>
              <a:t>) ; </a:t>
            </a:r>
          </a:p>
          <a:p>
            <a:pPr marL="457200" lvl="1" indent="0">
              <a:buNone/>
            </a:pPr>
            <a:r>
              <a:rPr lang="en-US" sz="2000" b="1" dirty="0">
                <a:solidFill>
                  <a:srgbClr val="0070C0"/>
                </a:solidFill>
              </a:rPr>
              <a:t>     %do  </a:t>
            </a:r>
            <a:r>
              <a:rPr lang="en-US" sz="2000" b="1" dirty="0" err="1"/>
              <a:t>i</a:t>
            </a:r>
            <a:r>
              <a:rPr lang="en-US" sz="2000" b="1" dirty="0"/>
              <a:t> = </a:t>
            </a:r>
            <a:r>
              <a:rPr lang="en-US" sz="2000" b="1" dirty="0">
                <a:solidFill>
                  <a:schemeClr val="accent1"/>
                </a:solidFill>
              </a:rPr>
              <a:t>1</a:t>
            </a:r>
            <a:r>
              <a:rPr lang="en-US" sz="2000" b="1" dirty="0"/>
              <a:t>  </a:t>
            </a:r>
            <a:r>
              <a:rPr lang="en-US" sz="2000" b="1" dirty="0">
                <a:solidFill>
                  <a:srgbClr val="0070C0"/>
                </a:solidFill>
              </a:rPr>
              <a:t>%to  </a:t>
            </a:r>
            <a:r>
              <a:rPr lang="en-US" sz="2000" b="1" dirty="0">
                <a:highlight>
                  <a:srgbClr val="FF00FF"/>
                </a:highlight>
              </a:rPr>
              <a:t>&amp;</a:t>
            </a:r>
            <a:r>
              <a:rPr lang="en-US" sz="2000" b="1" dirty="0" err="1">
                <a:highlight>
                  <a:srgbClr val="FF00FF"/>
                </a:highlight>
              </a:rPr>
              <a:t>m_Make_cnt</a:t>
            </a:r>
            <a:r>
              <a:rPr lang="en-US" sz="2000" b="1" dirty="0"/>
              <a:t>  ; </a:t>
            </a:r>
          </a:p>
          <a:p>
            <a:pPr marL="457200" lvl="1" indent="0">
              <a:buNone/>
            </a:pPr>
            <a:r>
              <a:rPr lang="en-US" sz="2000" b="1" dirty="0">
                <a:solidFill>
                  <a:srgbClr val="0070C0"/>
                </a:solidFill>
              </a:rPr>
              <a:t>          %let   </a:t>
            </a:r>
            <a:r>
              <a:rPr lang="en-US" sz="2000" b="1" dirty="0" err="1">
                <a:highlight>
                  <a:srgbClr val="00FF00"/>
                </a:highlight>
              </a:rPr>
              <a:t>m_car_make</a:t>
            </a:r>
            <a:r>
              <a:rPr lang="en-US" sz="2000" b="1" dirty="0"/>
              <a:t> = %scan("</a:t>
            </a:r>
            <a:r>
              <a:rPr lang="en-US" sz="2000" b="1" dirty="0">
                <a:highlight>
                  <a:srgbClr val="00FFFF"/>
                </a:highlight>
              </a:rPr>
              <a:t>&amp;</a:t>
            </a:r>
            <a:r>
              <a:rPr lang="en-US" sz="2000" b="1" dirty="0" err="1">
                <a:highlight>
                  <a:srgbClr val="00FFFF"/>
                </a:highlight>
              </a:rPr>
              <a:t>m_Make_lst</a:t>
            </a:r>
            <a:r>
              <a:rPr lang="en-US" sz="2000" b="1" dirty="0"/>
              <a:t>", &amp;</a:t>
            </a:r>
            <a:r>
              <a:rPr lang="en-US" sz="2000" b="1" dirty="0" err="1"/>
              <a:t>i</a:t>
            </a:r>
            <a:r>
              <a:rPr lang="en-US" sz="2000" b="1" dirty="0"/>
              <a:t>., "^");   </a:t>
            </a:r>
          </a:p>
          <a:p>
            <a:pPr marL="457200" lvl="1" indent="0">
              <a:buNone/>
            </a:pPr>
            <a:r>
              <a:rPr lang="en-US" sz="2000" b="1" dirty="0"/>
              <a:t>          </a:t>
            </a:r>
            <a:r>
              <a:rPr lang="en-US" sz="2000" b="1" dirty="0" err="1"/>
              <a:t>ods</a:t>
            </a:r>
            <a:r>
              <a:rPr lang="en-US" sz="2000" b="1" dirty="0"/>
              <a:t>  excel  options( </a:t>
            </a:r>
            <a:r>
              <a:rPr lang="en-US" sz="2000" b="1" dirty="0" err="1"/>
              <a:t>sheet_name</a:t>
            </a:r>
            <a:r>
              <a:rPr lang="en-US" sz="2000" b="1" dirty="0"/>
              <a:t> = </a:t>
            </a:r>
            <a:r>
              <a:rPr lang="en-US" sz="2000" b="1" dirty="0">
                <a:solidFill>
                  <a:schemeClr val="accent6">
                    <a:lumMod val="50000"/>
                  </a:schemeClr>
                </a:solidFill>
              </a:rPr>
              <a:t>"</a:t>
            </a:r>
            <a:r>
              <a:rPr lang="en-US" sz="2000" b="1" dirty="0">
                <a:solidFill>
                  <a:schemeClr val="accent6">
                    <a:lumMod val="50000"/>
                  </a:schemeClr>
                </a:solidFill>
                <a:highlight>
                  <a:srgbClr val="00FF00"/>
                </a:highlight>
              </a:rPr>
              <a:t>&amp;</a:t>
            </a:r>
            <a:r>
              <a:rPr lang="en-US" sz="2000" b="1" dirty="0" err="1">
                <a:solidFill>
                  <a:schemeClr val="accent6">
                    <a:lumMod val="50000"/>
                  </a:schemeClr>
                </a:solidFill>
                <a:highlight>
                  <a:srgbClr val="00FF00"/>
                </a:highlight>
              </a:rPr>
              <a:t>m_car_make</a:t>
            </a:r>
            <a:r>
              <a:rPr lang="en-US" sz="2000" b="1" dirty="0">
                <a:solidFill>
                  <a:schemeClr val="accent6">
                    <a:lumMod val="50000"/>
                  </a:schemeClr>
                </a:solidFill>
              </a:rPr>
              <a:t>" </a:t>
            </a:r>
            <a:r>
              <a:rPr lang="en-US" sz="2000" b="1" dirty="0"/>
              <a:t>) ; </a:t>
            </a:r>
          </a:p>
          <a:p>
            <a:pPr marL="457200" lvl="1" indent="0">
              <a:buNone/>
            </a:pPr>
            <a:r>
              <a:rPr lang="en-US" sz="2000" b="1" dirty="0"/>
              <a:t>          </a:t>
            </a:r>
            <a:r>
              <a:rPr lang="en-US" sz="2000" b="1" dirty="0">
                <a:highlight>
                  <a:srgbClr val="FFFF00"/>
                </a:highlight>
              </a:rPr>
              <a:t>proc </a:t>
            </a:r>
            <a:r>
              <a:rPr lang="en-US" sz="2000" b="1" dirty="0" err="1">
                <a:highlight>
                  <a:srgbClr val="FFFF00"/>
                </a:highlight>
              </a:rPr>
              <a:t>odstext</a:t>
            </a:r>
            <a:r>
              <a:rPr lang="en-US" sz="2000" b="1" dirty="0">
                <a:highlight>
                  <a:srgbClr val="FFFF00"/>
                </a:highlight>
              </a:rPr>
              <a:t>  ; </a:t>
            </a:r>
          </a:p>
          <a:p>
            <a:pPr marL="457200" lvl="1" indent="0">
              <a:buNone/>
            </a:pPr>
            <a:r>
              <a:rPr lang="en-US" sz="2000" b="1" dirty="0"/>
              <a:t>               p </a:t>
            </a:r>
            <a:r>
              <a:rPr lang="en-US" sz="2000" b="1" dirty="0">
                <a:solidFill>
                  <a:schemeClr val="accent6">
                    <a:lumMod val="50000"/>
                  </a:schemeClr>
                </a:solidFill>
              </a:rPr>
              <a:t>"</a:t>
            </a:r>
            <a:r>
              <a:rPr lang="en-US" sz="2000" b="1" dirty="0">
                <a:solidFill>
                  <a:schemeClr val="accent6">
                    <a:lumMod val="50000"/>
                  </a:schemeClr>
                </a:solidFill>
                <a:highlight>
                  <a:srgbClr val="00FF00"/>
                </a:highlight>
              </a:rPr>
              <a:t>&amp;</a:t>
            </a:r>
            <a:r>
              <a:rPr lang="en-US" sz="2000" b="1" dirty="0" err="1">
                <a:solidFill>
                  <a:schemeClr val="accent6">
                    <a:lumMod val="50000"/>
                  </a:schemeClr>
                </a:solidFill>
                <a:highlight>
                  <a:srgbClr val="00FF00"/>
                </a:highlight>
              </a:rPr>
              <a:t>m_car_make</a:t>
            </a:r>
            <a:r>
              <a:rPr lang="en-US" sz="2000" b="1" dirty="0">
                <a:solidFill>
                  <a:schemeClr val="accent6">
                    <a:lumMod val="50000"/>
                  </a:schemeClr>
                </a:solidFill>
              </a:rPr>
              <a:t> Information for 2024"</a:t>
            </a:r>
            <a:r>
              <a:rPr lang="en-US" sz="2000" b="1" dirty="0"/>
              <a:t> ; </a:t>
            </a:r>
          </a:p>
          <a:p>
            <a:pPr marL="457200" lvl="1" indent="0">
              <a:buNone/>
            </a:pPr>
            <a:r>
              <a:rPr lang="en-US" sz="2000" b="1" dirty="0"/>
              <a:t>          </a:t>
            </a:r>
            <a:r>
              <a:rPr lang="en-US" sz="2000" b="1" dirty="0">
                <a:highlight>
                  <a:srgbClr val="FFFF00"/>
                </a:highlight>
              </a:rPr>
              <a:t>run;</a:t>
            </a:r>
          </a:p>
          <a:p>
            <a:pPr marL="457200" lvl="1" indent="0">
              <a:buNone/>
            </a:pPr>
            <a:r>
              <a:rPr lang="en-US" sz="2000" b="1" dirty="0"/>
              <a:t>          proc report  data  =  </a:t>
            </a:r>
            <a:r>
              <a:rPr lang="en-US" sz="2000" b="1" dirty="0" err="1"/>
              <a:t>work.cars_few_vars_sort</a:t>
            </a:r>
            <a:r>
              <a:rPr lang="en-US" sz="2000" b="1" dirty="0"/>
              <a:t>  ; </a:t>
            </a:r>
          </a:p>
          <a:p>
            <a:pPr marL="457200" lvl="1" indent="0">
              <a:buNone/>
            </a:pPr>
            <a:r>
              <a:rPr lang="en-US" sz="2000" b="1" dirty="0"/>
              <a:t>               where  Make = </a:t>
            </a:r>
            <a:r>
              <a:rPr lang="en-US" sz="2000" b="1" dirty="0">
                <a:solidFill>
                  <a:schemeClr val="accent6">
                    <a:lumMod val="50000"/>
                  </a:schemeClr>
                </a:solidFill>
              </a:rPr>
              <a:t>"</a:t>
            </a:r>
            <a:r>
              <a:rPr lang="en-US" sz="2000" b="1" dirty="0">
                <a:solidFill>
                  <a:schemeClr val="accent6">
                    <a:lumMod val="50000"/>
                  </a:schemeClr>
                </a:solidFill>
                <a:highlight>
                  <a:srgbClr val="00FF00"/>
                </a:highlight>
              </a:rPr>
              <a:t>&amp;</a:t>
            </a:r>
            <a:r>
              <a:rPr lang="en-US" sz="2000" b="1" dirty="0" err="1">
                <a:solidFill>
                  <a:schemeClr val="accent6">
                    <a:lumMod val="50000"/>
                  </a:schemeClr>
                </a:solidFill>
                <a:highlight>
                  <a:srgbClr val="00FF00"/>
                </a:highlight>
              </a:rPr>
              <a:t>m_car_make</a:t>
            </a:r>
            <a:r>
              <a:rPr lang="en-US" sz="2000" b="1" dirty="0">
                <a:solidFill>
                  <a:schemeClr val="accent6">
                    <a:lumMod val="50000"/>
                  </a:schemeClr>
                </a:solidFill>
              </a:rPr>
              <a:t>" </a:t>
            </a:r>
            <a:r>
              <a:rPr lang="en-US" sz="2000" b="1" dirty="0"/>
              <a:t>; </a:t>
            </a:r>
          </a:p>
          <a:p>
            <a:pPr marL="457200" lvl="1" indent="0">
              <a:buNone/>
            </a:pPr>
            <a:r>
              <a:rPr lang="en-US" sz="2000" b="1" dirty="0"/>
              <a:t>               column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t>          run;</a:t>
            </a:r>
          </a:p>
          <a:p>
            <a:pPr marL="457200" lvl="1" indent="0">
              <a:buNone/>
            </a:pPr>
            <a:r>
              <a:rPr lang="en-US" sz="2000" b="1" dirty="0"/>
              <a:t>          </a:t>
            </a:r>
            <a:r>
              <a:rPr lang="en-US" sz="2000" b="1" dirty="0" err="1"/>
              <a:t>ods</a:t>
            </a:r>
            <a:r>
              <a:rPr lang="en-US" sz="2000" b="1" dirty="0"/>
              <a:t>  excel  options( </a:t>
            </a:r>
            <a:r>
              <a:rPr lang="en-US" sz="2000" b="1" dirty="0" err="1"/>
              <a:t>sheet_interval</a:t>
            </a:r>
            <a:r>
              <a:rPr lang="en-US" sz="2000" b="1" dirty="0"/>
              <a:t> = </a:t>
            </a:r>
            <a:r>
              <a:rPr lang="en-US" sz="2000" b="1" dirty="0">
                <a:solidFill>
                  <a:schemeClr val="accent6">
                    <a:lumMod val="50000"/>
                  </a:schemeClr>
                </a:solidFill>
              </a:rPr>
              <a:t>"now" </a:t>
            </a:r>
            <a:r>
              <a:rPr lang="en-US" sz="2000" b="1" dirty="0"/>
              <a:t>)  ; </a:t>
            </a:r>
          </a:p>
          <a:p>
            <a:pPr marL="457200" lvl="1" indent="0">
              <a:buNone/>
            </a:pPr>
            <a:r>
              <a:rPr lang="en-US" sz="2000" b="1" dirty="0">
                <a:solidFill>
                  <a:srgbClr val="0070C0"/>
                </a:solidFill>
              </a:rPr>
              <a:t>     %end </a:t>
            </a:r>
            <a:r>
              <a:rPr lang="en-US" sz="2000" b="1" dirty="0"/>
              <a:t>; </a:t>
            </a:r>
          </a:p>
          <a:p>
            <a:pPr marL="457200" lvl="1" indent="0">
              <a:buNone/>
            </a:pPr>
            <a:r>
              <a:rPr lang="en-US" sz="2000" b="1" dirty="0"/>
              <a:t>     </a:t>
            </a:r>
            <a:r>
              <a:rPr lang="en-US" sz="2000" b="1" dirty="0" err="1"/>
              <a:t>ods</a:t>
            </a:r>
            <a:r>
              <a:rPr lang="en-US" sz="2000" b="1" dirty="0"/>
              <a:t>  excel  close  ; </a:t>
            </a:r>
          </a:p>
          <a:p>
            <a:pPr marL="457200" lvl="1" indent="0">
              <a:buNone/>
            </a:pPr>
            <a:r>
              <a:rPr lang="en-US" sz="2000" b="1" dirty="0">
                <a:solidFill>
                  <a:srgbClr val="002060"/>
                </a:solidFill>
              </a:rPr>
              <a:t>%mend  </a:t>
            </a:r>
            <a:r>
              <a:rPr lang="en-US" sz="2000" b="1" dirty="0"/>
              <a:t>mcars_5d  ; </a:t>
            </a:r>
          </a:p>
          <a:p>
            <a:pPr marL="457200" lvl="1" indent="0">
              <a:buNone/>
            </a:pPr>
            <a:r>
              <a:rPr lang="en-US" sz="2000" b="1" dirty="0">
                <a:solidFill>
                  <a:schemeClr val="tx1">
                    <a:lumMod val="50000"/>
                  </a:schemeClr>
                </a:solidFill>
              </a:rPr>
              <a:t>%mcars_5d()  ; </a:t>
            </a:r>
          </a:p>
        </p:txBody>
      </p:sp>
    </p:spTree>
    <p:extLst>
      <p:ext uri="{BB962C8B-B14F-4D97-AF65-F5344CB8AC3E}">
        <p14:creationId xmlns:p14="http://schemas.microsoft.com/office/powerpoint/2010/main" val="1744508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C338-1202-D507-FF9B-F4C1666AA9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B354DC-4C57-54DB-CBB8-CC4E897B994D}"/>
              </a:ext>
            </a:extLst>
          </p:cNvPr>
          <p:cNvSpPr>
            <a:spLocks noGrp="1"/>
          </p:cNvSpPr>
          <p:nvPr>
            <p:ph type="title"/>
          </p:nvPr>
        </p:nvSpPr>
        <p:spPr/>
        <p:txBody>
          <a:bodyPr>
            <a:normAutofit/>
          </a:bodyPr>
          <a:lstStyle/>
          <a:p>
            <a:r>
              <a:rPr lang="en-US" dirty="0"/>
              <a:t>Report example—5d</a:t>
            </a:r>
          </a:p>
        </p:txBody>
      </p:sp>
      <p:sp>
        <p:nvSpPr>
          <p:cNvPr id="5" name="Content Placeholder 4">
            <a:extLst>
              <a:ext uri="{FF2B5EF4-FFF2-40B4-BE49-F238E27FC236}">
                <a16:creationId xmlns:a16="http://schemas.microsoft.com/office/drawing/2014/main" id="{187BDB67-DA0C-5C30-7E7C-D2E0630611DA}"/>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8" name="Picture 7">
            <a:extLst>
              <a:ext uri="{FF2B5EF4-FFF2-40B4-BE49-F238E27FC236}">
                <a16:creationId xmlns:a16="http://schemas.microsoft.com/office/drawing/2014/main" id="{8638A5E0-95BA-E293-4D24-889CCA0B2EAF}"/>
              </a:ext>
            </a:extLst>
          </p:cNvPr>
          <p:cNvPicPr>
            <a:picLocks noChangeAspect="1"/>
          </p:cNvPicPr>
          <p:nvPr/>
        </p:nvPicPr>
        <p:blipFill>
          <a:blip r:embed="rId2"/>
          <a:stretch>
            <a:fillRect/>
          </a:stretch>
        </p:blipFill>
        <p:spPr>
          <a:xfrm>
            <a:off x="2299273" y="1417638"/>
            <a:ext cx="7898254" cy="5004711"/>
          </a:xfrm>
          <a:prstGeom prst="rect">
            <a:avLst/>
          </a:prstGeom>
        </p:spPr>
      </p:pic>
    </p:spTree>
    <p:extLst>
      <p:ext uri="{BB962C8B-B14F-4D97-AF65-F5344CB8AC3E}">
        <p14:creationId xmlns:p14="http://schemas.microsoft.com/office/powerpoint/2010/main" val="1909221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9FB8-7E95-40F4-2C04-4501952F04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F64A95-A4E3-2B0D-6542-26460FD683B3}"/>
              </a:ext>
            </a:extLst>
          </p:cNvPr>
          <p:cNvSpPr>
            <a:spLocks noGrp="1"/>
          </p:cNvSpPr>
          <p:nvPr>
            <p:ph type="title"/>
          </p:nvPr>
        </p:nvSpPr>
        <p:spPr/>
        <p:txBody>
          <a:bodyPr>
            <a:normAutofit/>
          </a:bodyPr>
          <a:lstStyle/>
          <a:p>
            <a:r>
              <a:rPr lang="en-US" sz="4000" dirty="0"/>
              <a:t>Business Problem: “I need a report!”</a:t>
            </a:r>
          </a:p>
        </p:txBody>
      </p:sp>
      <p:sp>
        <p:nvSpPr>
          <p:cNvPr id="5" name="Content Placeholder 4">
            <a:extLst>
              <a:ext uri="{FF2B5EF4-FFF2-40B4-BE49-F238E27FC236}">
                <a16:creationId xmlns:a16="http://schemas.microsoft.com/office/drawing/2014/main" id="{B8620CF9-D2CF-5AE7-E95B-711F64075132}"/>
              </a:ext>
            </a:extLst>
          </p:cNvPr>
          <p:cNvSpPr>
            <a:spLocks noGrp="1"/>
          </p:cNvSpPr>
          <p:nvPr>
            <p:ph idx="1"/>
          </p:nvPr>
        </p:nvSpPr>
        <p:spPr>
          <a:xfrm>
            <a:off x="609600" y="1600200"/>
            <a:ext cx="11319164" cy="4133557"/>
          </a:xfrm>
        </p:spPr>
        <p:txBody>
          <a:bodyPr>
            <a:normAutofit/>
          </a:bodyPr>
          <a:lstStyle/>
          <a:p>
            <a:r>
              <a:rPr lang="en-US" dirty="0"/>
              <a:t>“Once again, these are great!”</a:t>
            </a:r>
          </a:p>
          <a:p>
            <a:endParaRPr lang="en-US" dirty="0"/>
          </a:p>
          <a:p>
            <a:r>
              <a:rPr lang="en-US" dirty="0"/>
              <a:t>“BUT, could we make the titles bigger, change their color to maroon, and then add some more spacing between the report’s title and the report’s table?”</a:t>
            </a:r>
          </a:p>
        </p:txBody>
      </p:sp>
    </p:spTree>
    <p:extLst>
      <p:ext uri="{BB962C8B-B14F-4D97-AF65-F5344CB8AC3E}">
        <p14:creationId xmlns:p14="http://schemas.microsoft.com/office/powerpoint/2010/main" val="396283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D3C6-7C23-5A1F-8C9D-A86CF8291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A06A2-98B9-DDAD-AC37-4DB37BAE50BB}"/>
              </a:ext>
            </a:extLst>
          </p:cNvPr>
          <p:cNvSpPr>
            <a:spLocks noGrp="1"/>
          </p:cNvSpPr>
          <p:nvPr>
            <p:ph type="ctrTitle"/>
          </p:nvPr>
        </p:nvSpPr>
        <p:spPr>
          <a:xfrm>
            <a:off x="609600" y="2130425"/>
            <a:ext cx="11582400" cy="1470025"/>
          </a:xfrm>
        </p:spPr>
        <p:txBody>
          <a:bodyPr>
            <a:normAutofit fontScale="90000"/>
          </a:bodyPr>
          <a:lstStyle/>
          <a:p>
            <a:r>
              <a:rPr lang="en-US" dirty="0">
                <a:solidFill>
                  <a:schemeClr val="bg1"/>
                </a:solidFill>
              </a:rPr>
              <a:t>Fancier Reports in Excel—Method 4</a:t>
            </a:r>
            <a:endParaRPr lang="en-US" dirty="0"/>
          </a:p>
        </p:txBody>
      </p:sp>
      <p:sp>
        <p:nvSpPr>
          <p:cNvPr id="3" name="Subtitle 2">
            <a:extLst>
              <a:ext uri="{FF2B5EF4-FFF2-40B4-BE49-F238E27FC236}">
                <a16:creationId xmlns:a16="http://schemas.microsoft.com/office/drawing/2014/main" id="{240922ED-F1A4-0683-861D-1BD74BFF5B8F}"/>
              </a:ext>
            </a:extLst>
          </p:cNvPr>
          <p:cNvSpPr>
            <a:spLocks noGrp="1"/>
          </p:cNvSpPr>
          <p:nvPr>
            <p:ph type="subTitle" idx="1"/>
          </p:nvPr>
        </p:nvSpPr>
        <p:spPr>
          <a:xfrm>
            <a:off x="609600" y="3886200"/>
            <a:ext cx="11582400" cy="1297875"/>
          </a:xfrm>
        </p:spPr>
        <p:txBody>
          <a:bodyPr/>
          <a:lstStyle/>
          <a:p>
            <a:r>
              <a:rPr lang="en-US" dirty="0">
                <a:solidFill>
                  <a:schemeClr val="bg1"/>
                </a:solidFill>
              </a:rPr>
              <a:t>ODS and PROC REPORT </a:t>
            </a:r>
          </a:p>
          <a:p>
            <a:r>
              <a:rPr lang="en-US" dirty="0">
                <a:solidFill>
                  <a:schemeClr val="bg1"/>
                </a:solidFill>
              </a:rPr>
              <a:t>with a macro variables and fancier titles</a:t>
            </a:r>
          </a:p>
        </p:txBody>
      </p:sp>
    </p:spTree>
    <p:extLst>
      <p:ext uri="{BB962C8B-B14F-4D97-AF65-F5344CB8AC3E}">
        <p14:creationId xmlns:p14="http://schemas.microsoft.com/office/powerpoint/2010/main" val="3725112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DCBDD-A287-0089-B507-E3BAA0E08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2F888-CECE-EB63-4D97-FC541A17A0E0}"/>
              </a:ext>
            </a:extLst>
          </p:cNvPr>
          <p:cNvSpPr>
            <a:spLocks noGrp="1"/>
          </p:cNvSpPr>
          <p:nvPr>
            <p:ph type="title"/>
          </p:nvPr>
        </p:nvSpPr>
        <p:spPr>
          <a:xfrm>
            <a:off x="609600" y="274638"/>
            <a:ext cx="11582400" cy="1143000"/>
          </a:xfrm>
        </p:spPr>
        <p:txBody>
          <a:bodyPr/>
          <a:lstStyle/>
          <a:p>
            <a:r>
              <a:rPr lang="en-US" dirty="0"/>
              <a:t>A Dynamic Report with Macros—Version 2</a:t>
            </a:r>
          </a:p>
        </p:txBody>
      </p:sp>
      <p:sp>
        <p:nvSpPr>
          <p:cNvPr id="3" name="Content Placeholder 2">
            <a:extLst>
              <a:ext uri="{FF2B5EF4-FFF2-40B4-BE49-F238E27FC236}">
                <a16:creationId xmlns:a16="http://schemas.microsoft.com/office/drawing/2014/main" id="{102BF175-8063-2680-E563-7DEE1F204235}"/>
              </a:ext>
            </a:extLst>
          </p:cNvPr>
          <p:cNvSpPr>
            <a:spLocks noGrp="1"/>
          </p:cNvSpPr>
          <p:nvPr>
            <p:ph idx="1"/>
          </p:nvPr>
        </p:nvSpPr>
        <p:spPr>
          <a:xfrm>
            <a:off x="609600" y="1600200"/>
            <a:ext cx="11582400" cy="5257800"/>
          </a:xfrm>
        </p:spPr>
        <p:txBody>
          <a:bodyPr>
            <a:normAutofit fontScale="77500" lnSpcReduction="20000"/>
          </a:bodyPr>
          <a:lstStyle/>
          <a:p>
            <a:r>
              <a:rPr lang="en-US" dirty="0"/>
              <a:t>This macro function modifies the text from the defaults:  </a:t>
            </a:r>
          </a:p>
          <a:p>
            <a:pPr marL="457200" lvl="1" indent="0">
              <a:buNone/>
            </a:pPr>
            <a:r>
              <a:rPr lang="en-US" sz="2000" b="1" dirty="0">
                <a:solidFill>
                  <a:srgbClr val="002060"/>
                </a:solidFill>
              </a:rPr>
              <a:t>%macro  </a:t>
            </a:r>
            <a:r>
              <a:rPr lang="en-US" sz="2000" b="1" dirty="0"/>
              <a:t>mcars_5e()  ; </a:t>
            </a:r>
          </a:p>
          <a:p>
            <a:pPr marL="457200" lvl="1" indent="0">
              <a:buNone/>
            </a:pPr>
            <a:r>
              <a:rPr lang="en-US" sz="2000" b="1" dirty="0"/>
              <a:t>     </a:t>
            </a:r>
            <a:r>
              <a:rPr lang="en-US" sz="2000" b="1" dirty="0" err="1"/>
              <a:t>ods</a:t>
            </a:r>
            <a:r>
              <a:rPr lang="en-US" sz="2000" b="1" dirty="0">
                <a:solidFill>
                  <a:srgbClr val="002060"/>
                </a:solidFill>
              </a:rPr>
              <a:t>  </a:t>
            </a:r>
            <a:r>
              <a:rPr lang="en-US" sz="2000" b="1" dirty="0"/>
              <a:t>excel</a:t>
            </a:r>
            <a:r>
              <a:rPr lang="en-US" sz="2000" b="1" dirty="0">
                <a:solidFill>
                  <a:srgbClr val="002060"/>
                </a:solidFill>
              </a:rPr>
              <a:t>  </a:t>
            </a:r>
            <a:r>
              <a:rPr lang="en-US" sz="2000" b="1" dirty="0"/>
              <a:t>file</a:t>
            </a:r>
            <a:r>
              <a:rPr lang="en-US" sz="2000" b="1" dirty="0">
                <a:solidFill>
                  <a:srgbClr val="002060"/>
                </a:solidFill>
              </a:rPr>
              <a:t>  = </a:t>
            </a:r>
            <a:r>
              <a:rPr lang="en-US" sz="2000" b="1" dirty="0">
                <a:solidFill>
                  <a:schemeClr val="accent6">
                    <a:lumMod val="50000"/>
                  </a:schemeClr>
                </a:solidFill>
              </a:rPr>
              <a:t>"C:\SASexamples\Reports\basic_report_5e.xlsx"</a:t>
            </a:r>
            <a:r>
              <a:rPr lang="en-US" sz="2000" b="1" dirty="0"/>
              <a:t>  options( </a:t>
            </a:r>
            <a:r>
              <a:rPr lang="en-US" sz="2000" b="1" dirty="0" err="1"/>
              <a:t>sheet_interval</a:t>
            </a:r>
            <a:r>
              <a:rPr lang="en-US" sz="2000" b="1" dirty="0"/>
              <a:t> = </a:t>
            </a:r>
            <a:r>
              <a:rPr lang="en-US" sz="2000" b="1" dirty="0">
                <a:solidFill>
                  <a:schemeClr val="accent6">
                    <a:lumMod val="50000"/>
                  </a:schemeClr>
                </a:solidFill>
              </a:rPr>
              <a:t>'none' </a:t>
            </a:r>
            <a:r>
              <a:rPr lang="en-US" sz="2000" b="1" dirty="0"/>
              <a:t>) ; </a:t>
            </a:r>
          </a:p>
          <a:p>
            <a:pPr marL="457200" lvl="1" indent="0">
              <a:buNone/>
            </a:pPr>
            <a:r>
              <a:rPr lang="en-US" sz="2000" b="1" dirty="0">
                <a:solidFill>
                  <a:srgbClr val="0070C0"/>
                </a:solidFill>
              </a:rPr>
              <a:t>     %do  </a:t>
            </a:r>
            <a:r>
              <a:rPr lang="en-US" sz="2000" b="1" dirty="0" err="1"/>
              <a:t>i</a:t>
            </a:r>
            <a:r>
              <a:rPr lang="en-US" sz="2000" b="1" dirty="0"/>
              <a:t> = </a:t>
            </a:r>
            <a:r>
              <a:rPr lang="en-US" sz="2000" b="1" dirty="0">
                <a:solidFill>
                  <a:schemeClr val="accent1"/>
                </a:solidFill>
              </a:rPr>
              <a:t>1</a:t>
            </a:r>
            <a:r>
              <a:rPr lang="en-US" sz="2000" b="1" dirty="0"/>
              <a:t>  </a:t>
            </a:r>
            <a:r>
              <a:rPr lang="en-US" sz="2000" b="1" dirty="0">
                <a:solidFill>
                  <a:srgbClr val="0070C0"/>
                </a:solidFill>
              </a:rPr>
              <a:t>%to  </a:t>
            </a:r>
            <a:r>
              <a:rPr lang="en-US" sz="2000" b="1" dirty="0"/>
              <a:t>&amp;</a:t>
            </a:r>
            <a:r>
              <a:rPr lang="en-US" sz="2000" b="1" dirty="0" err="1"/>
              <a:t>m_Make_cnt</a:t>
            </a:r>
            <a:r>
              <a:rPr lang="en-US" sz="2000" b="1" dirty="0"/>
              <a:t>  ; </a:t>
            </a:r>
          </a:p>
          <a:p>
            <a:pPr marL="457200" lvl="1" indent="0">
              <a:buNone/>
            </a:pPr>
            <a:r>
              <a:rPr lang="en-US" sz="2000" b="1" dirty="0">
                <a:solidFill>
                  <a:srgbClr val="0070C0"/>
                </a:solidFill>
              </a:rPr>
              <a:t>          %let   </a:t>
            </a:r>
            <a:r>
              <a:rPr lang="en-US" sz="2000" b="1" dirty="0" err="1"/>
              <a:t>m_car_make</a:t>
            </a:r>
            <a:r>
              <a:rPr lang="en-US" sz="2000" b="1" dirty="0"/>
              <a:t> = %scan("&amp;</a:t>
            </a:r>
            <a:r>
              <a:rPr lang="en-US" sz="2000" b="1" dirty="0" err="1"/>
              <a:t>m_Make_lst</a:t>
            </a:r>
            <a:r>
              <a:rPr lang="en-US" sz="2000" b="1" dirty="0"/>
              <a:t>", &amp;</a:t>
            </a:r>
            <a:r>
              <a:rPr lang="en-US" sz="2000" b="1" dirty="0" err="1"/>
              <a:t>i</a:t>
            </a:r>
            <a:r>
              <a:rPr lang="en-US" sz="2000" b="1" dirty="0"/>
              <a:t>., "^");   </a:t>
            </a:r>
          </a:p>
          <a:p>
            <a:pPr marL="457200" lvl="1" indent="0">
              <a:buNone/>
            </a:pPr>
            <a:r>
              <a:rPr lang="en-US" sz="2000" b="1" dirty="0"/>
              <a:t>          </a:t>
            </a:r>
            <a:r>
              <a:rPr lang="en-US" sz="2000" b="1" dirty="0" err="1"/>
              <a:t>ods</a:t>
            </a:r>
            <a:r>
              <a:rPr lang="en-US" sz="2000" b="1" dirty="0"/>
              <a:t>  excel  options( </a:t>
            </a:r>
            <a:r>
              <a:rPr lang="en-US" sz="2000" b="1" dirty="0" err="1"/>
              <a:t>sheet_name</a:t>
            </a:r>
            <a:r>
              <a:rPr lang="en-US" sz="2000" b="1" dirty="0"/>
              <a:t> = </a:t>
            </a:r>
            <a:r>
              <a:rPr lang="en-US" sz="2000" b="1" dirty="0">
                <a:solidFill>
                  <a:schemeClr val="accent6">
                    <a:lumMod val="50000"/>
                  </a:schemeClr>
                </a:solidFill>
              </a:rPr>
              <a:t>"&amp;</a:t>
            </a:r>
            <a:r>
              <a:rPr lang="en-US" sz="2000" b="1" dirty="0" err="1">
                <a:solidFill>
                  <a:schemeClr val="accent6">
                    <a:lumMod val="50000"/>
                  </a:schemeClr>
                </a:solidFill>
              </a:rPr>
              <a:t>m_car_make</a:t>
            </a:r>
            <a:r>
              <a:rPr lang="en-US" sz="2000" b="1" dirty="0">
                <a:solidFill>
                  <a:schemeClr val="accent6">
                    <a:lumMod val="50000"/>
                  </a:schemeClr>
                </a:solidFill>
              </a:rPr>
              <a:t>" </a:t>
            </a:r>
            <a:r>
              <a:rPr lang="en-US" sz="2000" b="1" dirty="0"/>
              <a:t>) ; </a:t>
            </a:r>
          </a:p>
          <a:p>
            <a:pPr marL="457200" lvl="1" indent="0">
              <a:buNone/>
            </a:pPr>
            <a:r>
              <a:rPr lang="en-US" sz="2000" b="1" dirty="0"/>
              <a:t>          proc </a:t>
            </a:r>
            <a:r>
              <a:rPr lang="en-US" sz="2000" b="1" dirty="0" err="1"/>
              <a:t>odstext</a:t>
            </a:r>
            <a:r>
              <a:rPr lang="en-US" sz="2000" b="1" dirty="0"/>
              <a:t>  ; </a:t>
            </a:r>
          </a:p>
          <a:p>
            <a:pPr marL="457200" lvl="1" indent="0">
              <a:buNone/>
            </a:pPr>
            <a:r>
              <a:rPr lang="en-US" sz="2000" b="1" dirty="0">
                <a:highlight>
                  <a:srgbClr val="FFFF00"/>
                </a:highlight>
              </a:rPr>
              <a:t>               p </a:t>
            </a:r>
            <a:r>
              <a:rPr lang="en-US" sz="2000" b="1" dirty="0">
                <a:solidFill>
                  <a:schemeClr val="accent6">
                    <a:lumMod val="50000"/>
                  </a:schemeClr>
                </a:solidFill>
                <a:highlight>
                  <a:srgbClr val="FFFF00"/>
                </a:highlight>
              </a:rPr>
              <a:t>"&amp;</a:t>
            </a:r>
            <a:r>
              <a:rPr lang="en-US" sz="2000" b="1" dirty="0" err="1">
                <a:solidFill>
                  <a:schemeClr val="accent6">
                    <a:lumMod val="50000"/>
                  </a:schemeClr>
                </a:solidFill>
                <a:highlight>
                  <a:srgbClr val="FFFF00"/>
                </a:highlight>
              </a:rPr>
              <a:t>m_car_make</a:t>
            </a:r>
            <a:r>
              <a:rPr lang="en-US" sz="2000" b="1" dirty="0">
                <a:solidFill>
                  <a:schemeClr val="accent6">
                    <a:lumMod val="50000"/>
                  </a:schemeClr>
                </a:solidFill>
                <a:highlight>
                  <a:srgbClr val="FFFF00"/>
                </a:highlight>
              </a:rPr>
              <a:t> Information for 2024"</a:t>
            </a:r>
            <a:r>
              <a:rPr lang="en-US" sz="2000" b="1" dirty="0">
                <a:highlight>
                  <a:srgbClr val="FFFF00"/>
                </a:highlight>
              </a:rPr>
              <a:t> /  </a:t>
            </a:r>
          </a:p>
          <a:p>
            <a:pPr marL="457200" lvl="1" indent="0">
              <a:buNone/>
            </a:pPr>
            <a:r>
              <a:rPr lang="en-US" sz="2000" b="1" dirty="0">
                <a:highlight>
                  <a:srgbClr val="FFFF00"/>
                </a:highlight>
              </a:rPr>
              <a:t>                    style={ </a:t>
            </a:r>
            <a:r>
              <a:rPr lang="en-US" sz="2000" b="1" dirty="0" err="1">
                <a:highlight>
                  <a:srgbClr val="FFFF00"/>
                </a:highlight>
              </a:rPr>
              <a:t>font_weight</a:t>
            </a:r>
            <a:r>
              <a:rPr lang="en-US" sz="2000" b="1" dirty="0">
                <a:highlight>
                  <a:srgbClr val="FFFF00"/>
                </a:highlight>
              </a:rPr>
              <a:t> = bold  </a:t>
            </a:r>
            <a:r>
              <a:rPr lang="en-US" sz="2000" b="1" dirty="0" err="1">
                <a:highlight>
                  <a:srgbClr val="FFFF00"/>
                </a:highlight>
              </a:rPr>
              <a:t>font_size</a:t>
            </a:r>
            <a:r>
              <a:rPr lang="en-US" sz="2000" b="1" dirty="0">
                <a:highlight>
                  <a:srgbClr val="FFFF00"/>
                </a:highlight>
              </a:rPr>
              <a:t> = </a:t>
            </a:r>
            <a:r>
              <a:rPr lang="en-US" sz="2000" b="1" dirty="0">
                <a:solidFill>
                  <a:schemeClr val="accent1"/>
                </a:solidFill>
                <a:highlight>
                  <a:srgbClr val="FFFF00"/>
                </a:highlight>
              </a:rPr>
              <a:t>14</a:t>
            </a:r>
            <a:r>
              <a:rPr lang="en-US" sz="2000" b="1" dirty="0">
                <a:highlight>
                  <a:srgbClr val="FFFF00"/>
                </a:highlight>
              </a:rPr>
              <a:t>pt  color = STR };  </a:t>
            </a:r>
            <a:r>
              <a:rPr lang="en-US" sz="2000" b="1" dirty="0">
                <a:solidFill>
                  <a:schemeClr val="accent2"/>
                </a:solidFill>
                <a:highlight>
                  <a:srgbClr val="FFFF00"/>
                </a:highlight>
              </a:rPr>
              <a:t>/*  strong red  */  </a:t>
            </a:r>
          </a:p>
          <a:p>
            <a:pPr marL="457200" lvl="1" indent="0">
              <a:buNone/>
            </a:pPr>
            <a:r>
              <a:rPr lang="en-US" sz="2000" b="1" dirty="0">
                <a:highlight>
                  <a:srgbClr val="FFFF00"/>
                </a:highlight>
              </a:rPr>
              <a:t>               p " " / style={ </a:t>
            </a:r>
            <a:r>
              <a:rPr lang="en-US" sz="2000" b="1" dirty="0" err="1">
                <a:highlight>
                  <a:srgbClr val="FFFF00"/>
                </a:highlight>
              </a:rPr>
              <a:t>font_weight</a:t>
            </a:r>
            <a:r>
              <a:rPr lang="en-US" sz="2000" b="1" dirty="0">
                <a:highlight>
                  <a:srgbClr val="FFFF00"/>
                </a:highlight>
              </a:rPr>
              <a:t> = bold </a:t>
            </a:r>
            <a:r>
              <a:rPr lang="en-US" sz="2000" b="1" dirty="0" err="1">
                <a:highlight>
                  <a:srgbClr val="FFFF00"/>
                </a:highlight>
              </a:rPr>
              <a:t>font_size</a:t>
            </a:r>
            <a:r>
              <a:rPr lang="en-US" sz="2000" b="1" dirty="0">
                <a:highlight>
                  <a:srgbClr val="FFFF00"/>
                </a:highlight>
              </a:rPr>
              <a:t> = </a:t>
            </a:r>
            <a:r>
              <a:rPr lang="en-US" sz="2000" b="1" dirty="0">
                <a:solidFill>
                  <a:schemeClr val="accent1"/>
                </a:solidFill>
                <a:highlight>
                  <a:srgbClr val="FFFF00"/>
                </a:highlight>
              </a:rPr>
              <a:t>14</a:t>
            </a:r>
            <a:r>
              <a:rPr lang="en-US" sz="2000" b="1" dirty="0">
                <a:highlight>
                  <a:srgbClr val="FFFF00"/>
                </a:highlight>
              </a:rPr>
              <a:t>pt };</a:t>
            </a:r>
          </a:p>
          <a:p>
            <a:pPr marL="457200" lvl="1" indent="0">
              <a:buNone/>
            </a:pPr>
            <a:r>
              <a:rPr lang="en-US" sz="2000" b="1" dirty="0"/>
              <a:t>          run;</a:t>
            </a:r>
          </a:p>
          <a:p>
            <a:pPr marL="457200" lvl="1" indent="0">
              <a:buNone/>
            </a:pPr>
            <a:r>
              <a:rPr lang="en-US" sz="2000" b="1" dirty="0"/>
              <a:t>          proc report  data  =  </a:t>
            </a:r>
            <a:r>
              <a:rPr lang="en-US" sz="2000" b="1" dirty="0" err="1"/>
              <a:t>work.cars_few_vars_sort</a:t>
            </a:r>
            <a:r>
              <a:rPr lang="en-US" sz="2000" b="1" dirty="0"/>
              <a:t>  ; </a:t>
            </a:r>
          </a:p>
          <a:p>
            <a:pPr marL="457200" lvl="1" indent="0">
              <a:buNone/>
            </a:pPr>
            <a:r>
              <a:rPr lang="en-US" sz="2000" b="1" dirty="0"/>
              <a:t>               where  Make = </a:t>
            </a:r>
            <a:r>
              <a:rPr lang="en-US" sz="2000" b="1" dirty="0">
                <a:solidFill>
                  <a:schemeClr val="accent6">
                    <a:lumMod val="50000"/>
                  </a:schemeClr>
                </a:solidFill>
              </a:rPr>
              <a:t>"&amp;</a:t>
            </a:r>
            <a:r>
              <a:rPr lang="en-US" sz="2000" b="1" dirty="0" err="1">
                <a:solidFill>
                  <a:schemeClr val="accent6">
                    <a:lumMod val="50000"/>
                  </a:schemeClr>
                </a:solidFill>
              </a:rPr>
              <a:t>m_car_make</a:t>
            </a:r>
            <a:r>
              <a:rPr lang="en-US" sz="2000" b="1" dirty="0">
                <a:solidFill>
                  <a:schemeClr val="accent6">
                    <a:lumMod val="50000"/>
                  </a:schemeClr>
                </a:solidFill>
              </a:rPr>
              <a:t>" </a:t>
            </a:r>
            <a:r>
              <a:rPr lang="en-US" sz="2000" b="1" dirty="0"/>
              <a:t>; </a:t>
            </a:r>
          </a:p>
          <a:p>
            <a:pPr marL="457200" lvl="1" indent="0">
              <a:buNone/>
            </a:pPr>
            <a:r>
              <a:rPr lang="en-US" sz="2000" b="1" dirty="0"/>
              <a:t>               column  Make  Model  Type  </a:t>
            </a:r>
            <a:r>
              <a:rPr lang="en-US" sz="2000" b="1" dirty="0" err="1"/>
              <a:t>DriveTrain</a:t>
            </a:r>
            <a:r>
              <a:rPr lang="en-US" sz="2000" b="1" dirty="0"/>
              <a:t>  </a:t>
            </a:r>
            <a:r>
              <a:rPr lang="en-US" sz="2000" b="1" dirty="0" err="1"/>
              <a:t>MPG_City</a:t>
            </a:r>
            <a:r>
              <a:rPr lang="en-US" sz="2000" b="1" dirty="0"/>
              <a:t>  Horsepower  ; </a:t>
            </a:r>
          </a:p>
          <a:p>
            <a:pPr marL="457200" lvl="1" indent="0">
              <a:buNone/>
            </a:pPr>
            <a:r>
              <a:rPr lang="en-US" sz="2000" b="1" dirty="0"/>
              <a:t>          run;</a:t>
            </a:r>
          </a:p>
          <a:p>
            <a:pPr marL="457200" lvl="1" indent="0">
              <a:buNone/>
            </a:pPr>
            <a:r>
              <a:rPr lang="en-US" sz="2000" b="1" dirty="0"/>
              <a:t>          </a:t>
            </a:r>
            <a:r>
              <a:rPr lang="en-US" sz="2000" b="1" dirty="0" err="1"/>
              <a:t>ods</a:t>
            </a:r>
            <a:r>
              <a:rPr lang="en-US" sz="2000" b="1" dirty="0"/>
              <a:t>  excel  options( </a:t>
            </a:r>
            <a:r>
              <a:rPr lang="en-US" sz="2000" b="1" dirty="0" err="1"/>
              <a:t>sheet_interval</a:t>
            </a:r>
            <a:r>
              <a:rPr lang="en-US" sz="2000" b="1" dirty="0"/>
              <a:t> = </a:t>
            </a:r>
            <a:r>
              <a:rPr lang="en-US" sz="2000" b="1" dirty="0">
                <a:solidFill>
                  <a:schemeClr val="accent6">
                    <a:lumMod val="50000"/>
                  </a:schemeClr>
                </a:solidFill>
              </a:rPr>
              <a:t>"now" </a:t>
            </a:r>
            <a:r>
              <a:rPr lang="en-US" sz="2000" b="1" dirty="0"/>
              <a:t>)  ; </a:t>
            </a:r>
          </a:p>
          <a:p>
            <a:pPr marL="457200" lvl="1" indent="0">
              <a:buNone/>
            </a:pPr>
            <a:r>
              <a:rPr lang="en-US" sz="2000" b="1" dirty="0">
                <a:solidFill>
                  <a:srgbClr val="0070C0"/>
                </a:solidFill>
              </a:rPr>
              <a:t>     %end </a:t>
            </a:r>
            <a:r>
              <a:rPr lang="en-US" sz="2000" b="1" dirty="0"/>
              <a:t>; </a:t>
            </a:r>
          </a:p>
          <a:p>
            <a:pPr marL="457200" lvl="1" indent="0">
              <a:buNone/>
            </a:pPr>
            <a:r>
              <a:rPr lang="en-US" sz="2000" b="1" dirty="0"/>
              <a:t>     </a:t>
            </a:r>
            <a:r>
              <a:rPr lang="en-US" sz="2000" b="1" dirty="0" err="1"/>
              <a:t>ods</a:t>
            </a:r>
            <a:r>
              <a:rPr lang="en-US" sz="2000" b="1" dirty="0"/>
              <a:t>  excel  close  ; </a:t>
            </a:r>
          </a:p>
          <a:p>
            <a:pPr marL="457200" lvl="1" indent="0">
              <a:buNone/>
            </a:pPr>
            <a:r>
              <a:rPr lang="en-US" sz="2000" b="1" dirty="0">
                <a:solidFill>
                  <a:srgbClr val="002060"/>
                </a:solidFill>
              </a:rPr>
              <a:t>%mend  </a:t>
            </a:r>
            <a:r>
              <a:rPr lang="en-US" sz="2000" b="1" dirty="0"/>
              <a:t>mcars_5e  ; </a:t>
            </a:r>
          </a:p>
          <a:p>
            <a:pPr marL="457200" lvl="1" indent="0">
              <a:buNone/>
            </a:pPr>
            <a:r>
              <a:rPr lang="en-US" sz="2000" b="1" dirty="0">
                <a:solidFill>
                  <a:schemeClr val="tx1">
                    <a:lumMod val="50000"/>
                  </a:schemeClr>
                </a:solidFill>
              </a:rPr>
              <a:t>%mcars_5e()  ; </a:t>
            </a:r>
          </a:p>
        </p:txBody>
      </p:sp>
    </p:spTree>
    <p:extLst>
      <p:ext uri="{BB962C8B-B14F-4D97-AF65-F5344CB8AC3E}">
        <p14:creationId xmlns:p14="http://schemas.microsoft.com/office/powerpoint/2010/main" val="1566732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2A93-0099-E18C-25A1-968C6D7D29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C04102-3302-FCDA-1806-6D0B231297BE}"/>
              </a:ext>
            </a:extLst>
          </p:cNvPr>
          <p:cNvSpPr>
            <a:spLocks noGrp="1"/>
          </p:cNvSpPr>
          <p:nvPr>
            <p:ph type="title"/>
          </p:nvPr>
        </p:nvSpPr>
        <p:spPr/>
        <p:txBody>
          <a:bodyPr>
            <a:normAutofit/>
          </a:bodyPr>
          <a:lstStyle/>
          <a:p>
            <a:r>
              <a:rPr lang="en-US" dirty="0"/>
              <a:t>Report example—5e</a:t>
            </a:r>
          </a:p>
        </p:txBody>
      </p:sp>
      <p:sp>
        <p:nvSpPr>
          <p:cNvPr id="5" name="Content Placeholder 4">
            <a:extLst>
              <a:ext uri="{FF2B5EF4-FFF2-40B4-BE49-F238E27FC236}">
                <a16:creationId xmlns:a16="http://schemas.microsoft.com/office/drawing/2014/main" id="{8DFB7170-BD14-BADE-6237-055AD31429E7}"/>
              </a:ext>
            </a:extLst>
          </p:cNvPr>
          <p:cNvSpPr>
            <a:spLocks noGrp="1"/>
          </p:cNvSpPr>
          <p:nvPr>
            <p:ph idx="1"/>
          </p:nvPr>
        </p:nvSpPr>
        <p:spPr>
          <a:xfrm>
            <a:off x="609600" y="1600200"/>
            <a:ext cx="11277600" cy="5257800"/>
          </a:xfrm>
        </p:spPr>
        <p:txBody>
          <a:bodyPr>
            <a:normAutofit/>
          </a:bodyPr>
          <a:lstStyle/>
          <a:p>
            <a:r>
              <a:rPr lang="en-US" sz="2800" dirty="0"/>
              <a:t>Output:  </a:t>
            </a:r>
            <a:endParaRPr lang="en-US" sz="1800" b="1" dirty="0"/>
          </a:p>
          <a:p>
            <a:pPr lvl="2"/>
            <a:endParaRPr lang="en-US" sz="2000" dirty="0"/>
          </a:p>
        </p:txBody>
      </p:sp>
      <p:pic>
        <p:nvPicPr>
          <p:cNvPr id="3" name="Picture 2">
            <a:extLst>
              <a:ext uri="{FF2B5EF4-FFF2-40B4-BE49-F238E27FC236}">
                <a16:creationId xmlns:a16="http://schemas.microsoft.com/office/drawing/2014/main" id="{B0A515AD-402C-42FB-C64D-6B4F92CFA7BD}"/>
              </a:ext>
            </a:extLst>
          </p:cNvPr>
          <p:cNvPicPr>
            <a:picLocks noChangeAspect="1"/>
          </p:cNvPicPr>
          <p:nvPr/>
        </p:nvPicPr>
        <p:blipFill>
          <a:blip r:embed="rId2"/>
          <a:stretch>
            <a:fillRect/>
          </a:stretch>
        </p:blipFill>
        <p:spPr>
          <a:xfrm>
            <a:off x="2305389" y="1417638"/>
            <a:ext cx="7581221" cy="5173349"/>
          </a:xfrm>
          <a:prstGeom prst="rect">
            <a:avLst/>
          </a:prstGeom>
        </p:spPr>
      </p:pic>
    </p:spTree>
    <p:extLst>
      <p:ext uri="{BB962C8B-B14F-4D97-AF65-F5344CB8AC3E}">
        <p14:creationId xmlns:p14="http://schemas.microsoft.com/office/powerpoint/2010/main" val="1267481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7647F-99D1-FE79-AE30-405CFAA25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D1298-2E82-E806-3C23-84C56CD24939}"/>
              </a:ext>
            </a:extLst>
          </p:cNvPr>
          <p:cNvSpPr>
            <a:spLocks noGrp="1"/>
          </p:cNvSpPr>
          <p:nvPr>
            <p:ph type="ctrTitle"/>
          </p:nvPr>
        </p:nvSpPr>
        <p:spPr>
          <a:xfrm>
            <a:off x="609600" y="2130425"/>
            <a:ext cx="11035004" cy="1470025"/>
          </a:xfrm>
        </p:spPr>
        <p:txBody>
          <a:bodyPr/>
          <a:lstStyle/>
          <a:p>
            <a:r>
              <a:rPr lang="en-US" dirty="0">
                <a:solidFill>
                  <a:schemeClr val="bg1"/>
                </a:solidFill>
              </a:rPr>
              <a:t>References</a:t>
            </a:r>
          </a:p>
        </p:txBody>
      </p:sp>
      <p:sp>
        <p:nvSpPr>
          <p:cNvPr id="3" name="Subtitle 2">
            <a:extLst>
              <a:ext uri="{FF2B5EF4-FFF2-40B4-BE49-F238E27FC236}">
                <a16:creationId xmlns:a16="http://schemas.microsoft.com/office/drawing/2014/main" id="{C7D94A8C-DB2B-0414-42B0-BCB7FE6C72FB}"/>
              </a:ext>
            </a:extLst>
          </p:cNvPr>
          <p:cNvSpPr>
            <a:spLocks noGrp="1"/>
          </p:cNvSpPr>
          <p:nvPr>
            <p:ph type="subTitle" idx="1"/>
          </p:nvPr>
        </p:nvSpPr>
        <p:spPr>
          <a:xfrm>
            <a:off x="609600" y="3886200"/>
            <a:ext cx="11582400" cy="1297875"/>
          </a:xfrm>
        </p:spPr>
        <p:txBody>
          <a:bodyPr>
            <a:normAutofit/>
          </a:bodyPr>
          <a:lstStyle/>
          <a:p>
            <a:r>
              <a:rPr lang="en-US" sz="2400" dirty="0">
                <a:solidFill>
                  <a:schemeClr val="bg1"/>
                </a:solidFill>
              </a:rPr>
              <a:t>Like Sands Through the Hourglass, So Are the Spec Changes of our Lives</a:t>
            </a:r>
          </a:p>
        </p:txBody>
      </p:sp>
    </p:spTree>
    <p:extLst>
      <p:ext uri="{BB962C8B-B14F-4D97-AF65-F5344CB8AC3E}">
        <p14:creationId xmlns:p14="http://schemas.microsoft.com/office/powerpoint/2010/main" val="2902366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6070-AC1F-F422-763F-457076BEA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D3DB6-A74F-73C8-D66C-73C963F8449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5BDB461-974A-9220-0691-C9C96209F6CC}"/>
              </a:ext>
            </a:extLst>
          </p:cNvPr>
          <p:cNvSpPr>
            <a:spLocks noGrp="1"/>
          </p:cNvSpPr>
          <p:nvPr>
            <p:ph idx="1"/>
          </p:nvPr>
        </p:nvSpPr>
        <p:spPr>
          <a:xfrm>
            <a:off x="609600" y="1417638"/>
            <a:ext cx="10972800" cy="5440362"/>
          </a:xfrm>
        </p:spPr>
        <p:txBody>
          <a:bodyPr>
            <a:normAutofit/>
          </a:bodyPr>
          <a:lstStyle/>
          <a:p>
            <a:r>
              <a:rPr lang="en-US" sz="2000" dirty="0">
                <a:hlinkClick r:id="rId2"/>
              </a:rPr>
              <a:t>SAS Help Data Sets</a:t>
            </a:r>
            <a:endParaRPr lang="en-US" sz="2000" dirty="0"/>
          </a:p>
          <a:p>
            <a:pPr lvl="2"/>
            <a:r>
              <a:rPr lang="en-US" sz="1600" dirty="0">
                <a:hlinkClick r:id="rId2"/>
              </a:rPr>
              <a:t>https://support.sas.com/documentation/tools/sashelpug.pdf</a:t>
            </a:r>
            <a:endParaRPr lang="en-US" sz="1800" dirty="0"/>
          </a:p>
          <a:p>
            <a:r>
              <a:rPr lang="en-US" sz="2000" dirty="0">
                <a:hlinkClick r:id="rId3"/>
              </a:rPr>
              <a:t>Using the Output Delivery System to Create and Customize Excel Workbooks</a:t>
            </a:r>
            <a:endParaRPr lang="en-US" sz="2000" dirty="0"/>
          </a:p>
          <a:p>
            <a:pPr lvl="2"/>
            <a:r>
              <a:rPr lang="en-US" sz="1600" dirty="0">
                <a:hlinkClick r:id="rId3"/>
              </a:rPr>
              <a:t>https://www.lexjansen.com/wuss/2023/WUSS-2023-Paper-196.pdf</a:t>
            </a:r>
            <a:endParaRPr lang="en-US" sz="1800" dirty="0"/>
          </a:p>
          <a:p>
            <a:r>
              <a:rPr lang="en-US" sz="2000" dirty="0">
                <a:hlinkClick r:id="rId4"/>
              </a:rPr>
              <a:t>ODS List and Text Block Tip Sheet</a:t>
            </a:r>
            <a:endParaRPr lang="en-US" sz="2000" dirty="0"/>
          </a:p>
          <a:p>
            <a:pPr lvl="2"/>
            <a:r>
              <a:rPr lang="en-US" sz="1600" dirty="0">
                <a:hlinkClick r:id="rId4"/>
              </a:rPr>
              <a:t>https://support.sas.com/content/dam/SAS/support/en/products-solutions/base-sas/tip-sheets/Tipsheet_ListTextBlks.pdf</a:t>
            </a:r>
            <a:endParaRPr lang="en-US" sz="1600" dirty="0"/>
          </a:p>
          <a:p>
            <a:r>
              <a:rPr lang="en-US" sz="2000" dirty="0">
                <a:hlinkClick r:id="rId5"/>
              </a:rPr>
              <a:t>Working with the ODSTEXT Procedure :: Getting Started with the SAS(R) 9.4 Output Delivery System</a:t>
            </a:r>
            <a:endParaRPr lang="en-US" sz="2000" dirty="0"/>
          </a:p>
          <a:p>
            <a:pPr lvl="2"/>
            <a:r>
              <a:rPr lang="en-US" sz="1600" dirty="0">
                <a:hlinkClick r:id="rId5"/>
              </a:rPr>
              <a:t>https://support.sas.com/documentation/cdl/en/odsgs/66634/HTML/default/viewer.htm#n1gjfa8h98goken1902k56odwm9m.htm</a:t>
            </a:r>
            <a:endParaRPr lang="en-US" sz="1600" dirty="0"/>
          </a:p>
          <a:p>
            <a:r>
              <a:rPr lang="en-US" sz="2000" dirty="0">
                <a:hlinkClick r:id="rId6"/>
              </a:rPr>
              <a:t>More Than Just a Pretty Face: Using the SAS® Output Delivery System to Create Microsoft Excel Worksheets That Answer Those Difficult Questions</a:t>
            </a:r>
            <a:endParaRPr lang="en-US" sz="2000" dirty="0"/>
          </a:p>
          <a:p>
            <a:pPr lvl="2"/>
            <a:r>
              <a:rPr lang="en-US" sz="1600" dirty="0">
                <a:hlinkClick r:id="rId6"/>
              </a:rPr>
              <a:t>https://support.sas.com/resources/papers/using-sas-ods-create-excel-worksheets.pdf</a:t>
            </a:r>
            <a:endParaRPr lang="en-US" sz="1600" dirty="0"/>
          </a:p>
          <a:p>
            <a:r>
              <a:rPr lang="en-US" sz="2000" dirty="0">
                <a:hlinkClick r:id="rId7"/>
              </a:rPr>
              <a:t>Excel with the ODS EXCEL Destination and PROC Report</a:t>
            </a:r>
            <a:endParaRPr lang="en-US" sz="2000" dirty="0"/>
          </a:p>
          <a:p>
            <a:pPr lvl="2"/>
            <a:r>
              <a:rPr lang="en-US" sz="1600" dirty="0">
                <a:hlinkClick r:id="rId7"/>
              </a:rPr>
              <a:t>https://www.lexjansen.com/sesug/2022/SESUG2022_Paper_232_Final_PDF.pdf</a:t>
            </a:r>
            <a:endParaRPr lang="en-US" sz="1600" dirty="0"/>
          </a:p>
          <a:p>
            <a:pPr lvl="2"/>
            <a:endParaRPr lang="en-US" sz="1800" dirty="0"/>
          </a:p>
        </p:txBody>
      </p:sp>
    </p:spTree>
    <p:extLst>
      <p:ext uri="{BB962C8B-B14F-4D97-AF65-F5344CB8AC3E}">
        <p14:creationId xmlns:p14="http://schemas.microsoft.com/office/powerpoint/2010/main" val="19798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AEA59-147E-DB9E-ECBD-DCBFF3C91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BA1890-A611-B019-0A2B-FF21ABD23FD0}"/>
              </a:ext>
            </a:extLst>
          </p:cNvPr>
          <p:cNvSpPr>
            <a:spLocks noGrp="1"/>
          </p:cNvSpPr>
          <p:nvPr>
            <p:ph type="title"/>
          </p:nvPr>
        </p:nvSpPr>
        <p:spPr/>
        <p:txBody>
          <a:bodyPr/>
          <a:lstStyle/>
          <a:p>
            <a:r>
              <a:rPr lang="en-US" dirty="0"/>
              <a:t>The SASHELP.CARS data set</a:t>
            </a:r>
          </a:p>
        </p:txBody>
      </p:sp>
      <p:sp>
        <p:nvSpPr>
          <p:cNvPr id="7" name="Content Placeholder 6">
            <a:extLst>
              <a:ext uri="{FF2B5EF4-FFF2-40B4-BE49-F238E27FC236}">
                <a16:creationId xmlns:a16="http://schemas.microsoft.com/office/drawing/2014/main" id="{ED12C443-B8CF-FC65-51CC-DD3D7DF2E737}"/>
              </a:ext>
            </a:extLst>
          </p:cNvPr>
          <p:cNvSpPr>
            <a:spLocks noGrp="1"/>
          </p:cNvSpPr>
          <p:nvPr>
            <p:ph idx="1"/>
          </p:nvPr>
        </p:nvSpPr>
        <p:spPr>
          <a:xfrm>
            <a:off x="609600" y="1600201"/>
            <a:ext cx="10972800" cy="1982754"/>
          </a:xfrm>
        </p:spPr>
        <p:txBody>
          <a:bodyPr>
            <a:normAutofit/>
          </a:bodyPr>
          <a:lstStyle/>
          <a:p>
            <a:r>
              <a:rPr lang="en-US" dirty="0"/>
              <a:t>Contains 428 rows/observations from the year 2004</a:t>
            </a:r>
          </a:p>
          <a:p>
            <a:r>
              <a:rPr lang="en-US" dirty="0"/>
              <a:t>Has one row per Make and Model</a:t>
            </a:r>
          </a:p>
          <a:p>
            <a:r>
              <a:rPr lang="en-US" dirty="0"/>
              <a:t>Contains 15 variables:  </a:t>
            </a:r>
          </a:p>
        </p:txBody>
      </p:sp>
      <p:sp>
        <p:nvSpPr>
          <p:cNvPr id="2" name="Content Placeholder 6">
            <a:extLst>
              <a:ext uri="{FF2B5EF4-FFF2-40B4-BE49-F238E27FC236}">
                <a16:creationId xmlns:a16="http://schemas.microsoft.com/office/drawing/2014/main" id="{DEAAAB2B-35E2-BA76-AB67-A649CF40863F}"/>
              </a:ext>
            </a:extLst>
          </p:cNvPr>
          <p:cNvSpPr txBox="1">
            <a:spLocks/>
          </p:cNvSpPr>
          <p:nvPr/>
        </p:nvSpPr>
        <p:spPr>
          <a:xfrm>
            <a:off x="609600" y="3428999"/>
            <a:ext cx="10972800" cy="2710543"/>
          </a:xfrm>
          <a:prstGeom prst="rect">
            <a:avLst/>
          </a:prstGeom>
        </p:spPr>
        <p:txBody>
          <a:bodyPr vert="horz" lIns="91440" tIns="45720" rIns="91440" bIns="45720" numCol="3"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Make</a:t>
            </a:r>
          </a:p>
          <a:p>
            <a:pPr lvl="1"/>
            <a:r>
              <a:rPr lang="en-US" dirty="0"/>
              <a:t>Model</a:t>
            </a:r>
          </a:p>
          <a:p>
            <a:pPr lvl="1"/>
            <a:r>
              <a:rPr lang="en-US" dirty="0"/>
              <a:t>Type</a:t>
            </a:r>
          </a:p>
          <a:p>
            <a:pPr lvl="1"/>
            <a:r>
              <a:rPr lang="en-US" dirty="0"/>
              <a:t>Origin</a:t>
            </a:r>
          </a:p>
          <a:p>
            <a:pPr lvl="1"/>
            <a:r>
              <a:rPr lang="en-US" dirty="0" err="1"/>
              <a:t>DriveTrain</a:t>
            </a:r>
            <a:endParaRPr lang="en-US" dirty="0"/>
          </a:p>
          <a:p>
            <a:pPr lvl="1"/>
            <a:r>
              <a:rPr lang="en-US" dirty="0"/>
              <a:t>MSRP</a:t>
            </a:r>
          </a:p>
          <a:p>
            <a:pPr lvl="1"/>
            <a:r>
              <a:rPr lang="en-US" dirty="0"/>
              <a:t>Invoice</a:t>
            </a:r>
          </a:p>
          <a:p>
            <a:pPr lvl="1"/>
            <a:r>
              <a:rPr lang="en-US" dirty="0" err="1"/>
              <a:t>EngineSize</a:t>
            </a:r>
            <a:endParaRPr lang="en-US" dirty="0"/>
          </a:p>
          <a:p>
            <a:pPr lvl="1"/>
            <a:r>
              <a:rPr lang="en-US" dirty="0"/>
              <a:t>Cylinders</a:t>
            </a:r>
          </a:p>
          <a:p>
            <a:pPr lvl="1"/>
            <a:r>
              <a:rPr lang="en-US" dirty="0"/>
              <a:t>Horsepower</a:t>
            </a:r>
          </a:p>
          <a:p>
            <a:pPr lvl="1"/>
            <a:r>
              <a:rPr lang="en-US" dirty="0" err="1"/>
              <a:t>MPG_City</a:t>
            </a:r>
            <a:endParaRPr lang="en-US" dirty="0"/>
          </a:p>
          <a:p>
            <a:pPr lvl="1"/>
            <a:r>
              <a:rPr lang="en-US" dirty="0" err="1"/>
              <a:t>MPG_Highway</a:t>
            </a:r>
            <a:endParaRPr lang="en-US" dirty="0"/>
          </a:p>
          <a:p>
            <a:pPr lvl="1"/>
            <a:r>
              <a:rPr lang="en-US" dirty="0"/>
              <a:t>Weight</a:t>
            </a:r>
          </a:p>
          <a:p>
            <a:pPr lvl="1"/>
            <a:r>
              <a:rPr lang="en-US" dirty="0"/>
              <a:t>Wheelbase</a:t>
            </a:r>
          </a:p>
          <a:p>
            <a:pPr lvl="1"/>
            <a:r>
              <a:rPr lang="en-US" dirty="0"/>
              <a:t>Length</a:t>
            </a:r>
          </a:p>
        </p:txBody>
      </p:sp>
    </p:spTree>
    <p:extLst>
      <p:ext uri="{BB962C8B-B14F-4D97-AF65-F5344CB8AC3E}">
        <p14:creationId xmlns:p14="http://schemas.microsoft.com/office/powerpoint/2010/main" val="53214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E38F8-0E55-BC19-9E8C-906C980922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768B588-C68C-FCDC-2DCC-5007B6E3ADFB}"/>
              </a:ext>
            </a:extLst>
          </p:cNvPr>
          <p:cNvSpPr>
            <a:spLocks noGrp="1"/>
          </p:cNvSpPr>
          <p:nvPr>
            <p:ph type="title"/>
          </p:nvPr>
        </p:nvSpPr>
        <p:spPr/>
        <p:txBody>
          <a:bodyPr/>
          <a:lstStyle/>
          <a:p>
            <a:r>
              <a:rPr lang="en-US" dirty="0"/>
              <a:t>The SASHELP.CARS data set</a:t>
            </a:r>
          </a:p>
        </p:txBody>
      </p:sp>
      <p:sp>
        <p:nvSpPr>
          <p:cNvPr id="7" name="Content Placeholder 6">
            <a:extLst>
              <a:ext uri="{FF2B5EF4-FFF2-40B4-BE49-F238E27FC236}">
                <a16:creationId xmlns:a16="http://schemas.microsoft.com/office/drawing/2014/main" id="{8AE75CE7-7B32-F21B-BF11-5823DEA6B098}"/>
              </a:ext>
            </a:extLst>
          </p:cNvPr>
          <p:cNvSpPr>
            <a:spLocks noGrp="1"/>
          </p:cNvSpPr>
          <p:nvPr>
            <p:ph idx="1"/>
          </p:nvPr>
        </p:nvSpPr>
        <p:spPr>
          <a:xfrm>
            <a:off x="609600" y="1608389"/>
            <a:ext cx="10972800" cy="716978"/>
          </a:xfrm>
        </p:spPr>
        <p:txBody>
          <a:bodyPr>
            <a:normAutofit/>
          </a:bodyPr>
          <a:lstStyle/>
          <a:p>
            <a:r>
              <a:rPr lang="en-US" dirty="0"/>
              <a:t>PROC CONTENTS of first 9 rows:</a:t>
            </a:r>
          </a:p>
        </p:txBody>
      </p:sp>
      <p:sp>
        <p:nvSpPr>
          <p:cNvPr id="2" name="Content Placeholder 6">
            <a:extLst>
              <a:ext uri="{FF2B5EF4-FFF2-40B4-BE49-F238E27FC236}">
                <a16:creationId xmlns:a16="http://schemas.microsoft.com/office/drawing/2014/main" id="{65BE691F-7B14-6F01-2870-09A03E200556}"/>
              </a:ext>
            </a:extLst>
          </p:cNvPr>
          <p:cNvSpPr txBox="1">
            <a:spLocks/>
          </p:cNvSpPr>
          <p:nvPr/>
        </p:nvSpPr>
        <p:spPr>
          <a:xfrm>
            <a:off x="609600" y="2592668"/>
            <a:ext cx="10972800" cy="4206505"/>
          </a:xfrm>
          <a:prstGeom prst="rect">
            <a:avLst/>
          </a:prstGeom>
        </p:spPr>
        <p:txBody>
          <a:bodyPr vert="horz" lIns="91440" tIns="45720" rIns="91440" bIns="45720" numCol="3"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pic>
        <p:nvPicPr>
          <p:cNvPr id="4" name="Picture 3">
            <a:extLst>
              <a:ext uri="{FF2B5EF4-FFF2-40B4-BE49-F238E27FC236}">
                <a16:creationId xmlns:a16="http://schemas.microsoft.com/office/drawing/2014/main" id="{DC0E14DD-E465-7D40-DA19-69CD0AB7B8C2}"/>
              </a:ext>
            </a:extLst>
          </p:cNvPr>
          <p:cNvPicPr>
            <a:picLocks noChangeAspect="1"/>
          </p:cNvPicPr>
          <p:nvPr/>
        </p:nvPicPr>
        <p:blipFill>
          <a:blip r:embed="rId2"/>
          <a:stretch>
            <a:fillRect/>
          </a:stretch>
        </p:blipFill>
        <p:spPr>
          <a:xfrm>
            <a:off x="539960" y="2785854"/>
            <a:ext cx="11112079" cy="2346071"/>
          </a:xfrm>
          <a:prstGeom prst="rect">
            <a:avLst/>
          </a:prstGeom>
        </p:spPr>
      </p:pic>
    </p:spTree>
    <p:extLst>
      <p:ext uri="{BB962C8B-B14F-4D97-AF65-F5344CB8AC3E}">
        <p14:creationId xmlns:p14="http://schemas.microsoft.com/office/powerpoint/2010/main" val="313781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02B4-8282-87DB-F0EF-FAB7F0EBD3C3}"/>
              </a:ext>
            </a:extLst>
          </p:cNvPr>
          <p:cNvSpPr>
            <a:spLocks noGrp="1"/>
          </p:cNvSpPr>
          <p:nvPr>
            <p:ph type="ctrTitle"/>
          </p:nvPr>
        </p:nvSpPr>
        <p:spPr/>
        <p:txBody>
          <a:bodyPr/>
          <a:lstStyle/>
          <a:p>
            <a:r>
              <a:rPr lang="en-US" dirty="0">
                <a:solidFill>
                  <a:schemeClr val="bg1"/>
                </a:solidFill>
              </a:rPr>
              <a:t>Preliminary Programming</a:t>
            </a:r>
          </a:p>
        </p:txBody>
      </p:sp>
      <p:sp>
        <p:nvSpPr>
          <p:cNvPr id="3" name="Subtitle 2">
            <a:extLst>
              <a:ext uri="{FF2B5EF4-FFF2-40B4-BE49-F238E27FC236}">
                <a16:creationId xmlns:a16="http://schemas.microsoft.com/office/drawing/2014/main" id="{636CEDD6-5359-4E0D-AACB-D31E19FCFF8B}"/>
              </a:ext>
            </a:extLst>
          </p:cNvPr>
          <p:cNvSpPr>
            <a:spLocks noGrp="1"/>
          </p:cNvSpPr>
          <p:nvPr>
            <p:ph type="subTitle" idx="1"/>
          </p:nvPr>
        </p:nvSpPr>
        <p:spPr>
          <a:xfrm>
            <a:off x="609600" y="3886200"/>
            <a:ext cx="10605796" cy="1297875"/>
          </a:xfrm>
        </p:spPr>
        <p:txBody>
          <a:bodyPr/>
          <a:lstStyle/>
          <a:p>
            <a:r>
              <a:rPr lang="en-US" dirty="0">
                <a:solidFill>
                  <a:schemeClr val="bg1"/>
                </a:solidFill>
              </a:rPr>
              <a:t>Selecting the Variables and Records of Interest</a:t>
            </a:r>
          </a:p>
        </p:txBody>
      </p:sp>
    </p:spTree>
    <p:extLst>
      <p:ext uri="{BB962C8B-B14F-4D97-AF65-F5344CB8AC3E}">
        <p14:creationId xmlns:p14="http://schemas.microsoft.com/office/powerpoint/2010/main" val="3928596085"/>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7116</TotalTime>
  <Words>4205</Words>
  <Application>Microsoft Office PowerPoint</Application>
  <PresentationFormat>Widescreen</PresentationFormat>
  <Paragraphs>483</Paragraphs>
  <Slides>69</Slides>
  <Notes>0</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69</vt:i4>
      </vt:variant>
    </vt:vector>
  </HeadingPairs>
  <TitlesOfParts>
    <vt:vector size="75" baseType="lpstr">
      <vt:lpstr>Arial</vt:lpstr>
      <vt:lpstr>Custom Design</vt:lpstr>
      <vt:lpstr>1_Custom Design</vt:lpstr>
      <vt:lpstr>2_Custom Design</vt:lpstr>
      <vt:lpstr>3_Custom Design</vt:lpstr>
      <vt:lpstr>4_Custom Design</vt:lpstr>
      <vt:lpstr>Progressively Building a Dynamic Report</vt:lpstr>
      <vt:lpstr>Business Problem: “I need a report!”</vt:lpstr>
      <vt:lpstr>Built-in SASHELP Data Sets</vt:lpstr>
      <vt:lpstr>What are SASHELP data sets?</vt:lpstr>
      <vt:lpstr>Why use SASHELP data sets?</vt:lpstr>
      <vt:lpstr>Which SASHELP data sets do I have?</vt:lpstr>
      <vt:lpstr>The SASHELP.CARS data set</vt:lpstr>
      <vt:lpstr>The SASHELP.CARS data set</vt:lpstr>
      <vt:lpstr>Preliminary Programming</vt:lpstr>
      <vt:lpstr>Business Problem: “I need a report!”</vt:lpstr>
      <vt:lpstr>1).  Create a Temporary Data Set in WORK</vt:lpstr>
      <vt:lpstr>2).  Select the Luxury Brands (part 1)</vt:lpstr>
      <vt:lpstr>2).  Select the Luxury Brands (part 2)</vt:lpstr>
      <vt:lpstr>3).  Choose the Variables for the Report </vt:lpstr>
      <vt:lpstr>Reports in Excel—Method 1</vt:lpstr>
      <vt:lpstr>1a). Default PROC EXPORT &amp; XLSX output </vt:lpstr>
      <vt:lpstr>Report example—1a</vt:lpstr>
      <vt:lpstr>1b). Printing the Variable Labels</vt:lpstr>
      <vt:lpstr>Report example—1b</vt:lpstr>
      <vt:lpstr>1c). Changing the Worksheet Name</vt:lpstr>
      <vt:lpstr>Report example—1c</vt:lpstr>
      <vt:lpstr>Reports in Excel—Method 2</vt:lpstr>
      <vt:lpstr>2a). Default XLSX Libname &amp; Data Step output</vt:lpstr>
      <vt:lpstr>Report example—2a</vt:lpstr>
      <vt:lpstr>2b). Printing the Variable Labels</vt:lpstr>
      <vt:lpstr>Report example—2b</vt:lpstr>
      <vt:lpstr>2c). Changing the Worksheet Name</vt:lpstr>
      <vt:lpstr>Report example—2c</vt:lpstr>
      <vt:lpstr>Reports in Excel—Method 3</vt:lpstr>
      <vt:lpstr>3a). Default ODS &amp; PROC PRINT output</vt:lpstr>
      <vt:lpstr>Report example—3a</vt:lpstr>
      <vt:lpstr>3b). Printing the Variable Labels</vt:lpstr>
      <vt:lpstr>Report example—3b</vt:lpstr>
      <vt:lpstr>3c). Changing the Worksheet Name</vt:lpstr>
      <vt:lpstr>Report example—3c</vt:lpstr>
      <vt:lpstr>Reports in Excel—Method 4</vt:lpstr>
      <vt:lpstr>4a).  Default ODS &amp; PROC REPORT output</vt:lpstr>
      <vt:lpstr>Report example—4a</vt:lpstr>
      <vt:lpstr>4b).  Printing the Variable Names </vt:lpstr>
      <vt:lpstr>Report example—4b</vt:lpstr>
      <vt:lpstr>4c).  Changing the Worksheet Name</vt:lpstr>
      <vt:lpstr>Report example—4c</vt:lpstr>
      <vt:lpstr>A More Dynamic Report</vt:lpstr>
      <vt:lpstr>Business Problem: “I need a report!”</vt:lpstr>
      <vt:lpstr>Fancier Reports in Excel—Method 1</vt:lpstr>
      <vt:lpstr>A Simple Solution—Use a BY Statement</vt:lpstr>
      <vt:lpstr>Report example—5a</vt:lpstr>
      <vt:lpstr>Business Problem: “I need a report!”</vt:lpstr>
      <vt:lpstr>Fancier Reports in Excel—Method 2</vt:lpstr>
      <vt:lpstr>A Simple Solution—Use #BYVALn Option</vt:lpstr>
      <vt:lpstr>Report example—5b</vt:lpstr>
      <vt:lpstr>Business Problem: “I need a report!”</vt:lpstr>
      <vt:lpstr>Fancier Reports in Excel—Method 3</vt:lpstr>
      <vt:lpstr>Starting Small—A Report for One Make Only</vt:lpstr>
      <vt:lpstr>Report example—5c</vt:lpstr>
      <vt:lpstr>Growing Your Program Without Copying</vt:lpstr>
      <vt:lpstr>Needing a Macro?  Some Clues</vt:lpstr>
      <vt:lpstr>Creating a Macro Variable List</vt:lpstr>
      <vt:lpstr>Creating a Macro Variable List</vt:lpstr>
      <vt:lpstr>Creating a Macro Counter Variable</vt:lpstr>
      <vt:lpstr>Macro Variable List &amp; Macro Counter Variable</vt:lpstr>
      <vt:lpstr>A Dynamic Report with Macros—Version 1</vt:lpstr>
      <vt:lpstr>Report example—5d</vt:lpstr>
      <vt:lpstr>Business Problem: “I need a report!”</vt:lpstr>
      <vt:lpstr>Fancier Reports in Excel—Method 4</vt:lpstr>
      <vt:lpstr>A Dynamic Report with Macros—Version 2</vt:lpstr>
      <vt:lpstr>Report example—5e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Bates, Justin</cp:lastModifiedBy>
  <cp:revision>58</cp:revision>
  <dcterms:created xsi:type="dcterms:W3CDTF">2016-06-30T12:45:50Z</dcterms:created>
  <dcterms:modified xsi:type="dcterms:W3CDTF">2025-10-03T16:45:45Z</dcterms:modified>
</cp:coreProperties>
</file>