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4" r:id="rId1"/>
  </p:sldMasterIdLst>
  <p:notesMasterIdLst>
    <p:notesMasterId r:id="rId3"/>
  </p:notes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4325E1-A703-4F56-9253-D0519C3DB314}" type="datetimeFigureOut">
              <a:rPr lang="en-US" smtClean="0"/>
              <a:t>10/1/2025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B15CF2-917F-4924-B34C-CA6528DDCFD3}" type="slidenum">
              <a:rPr lang="en-US" smtClean="0"/>
              <a:t>‹#›</a:t>
            </a:fld>
            <a:endParaRPr lang="en-US"/>
          </a:p>
        </p:txBody>
      </p:sp>
    </p:spTree>
    <p:extLst>
      <p:ext uri="{BB962C8B-B14F-4D97-AF65-F5344CB8AC3E}">
        <p14:creationId xmlns:p14="http://schemas.microsoft.com/office/powerpoint/2010/main" val="8141518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FB15CF2-917F-4924-B34C-CA6528DDCFD3}" type="slidenum">
              <a:rPr lang="en-US" smtClean="0"/>
              <a:t>1</a:t>
            </a:fld>
            <a:endParaRPr lang="en-US"/>
          </a:p>
        </p:txBody>
      </p:sp>
    </p:spTree>
    <p:extLst>
      <p:ext uri="{BB962C8B-B14F-4D97-AF65-F5344CB8AC3E}">
        <p14:creationId xmlns:p14="http://schemas.microsoft.com/office/powerpoint/2010/main" val="2223443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5E4019D7-A0F8-4E5B-9478-3609F2448027}" type="datetimeFigureOut">
              <a:rPr lang="en-US" smtClean="0"/>
              <a:t>10/1/2025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6A9736-BE7D-4BB9-A97D-907512162BE1}" type="slidenum">
              <a:rPr lang="en-US" smtClean="0"/>
              <a:t>‹#›</a:t>
            </a:fld>
            <a:endParaRPr lang="en-US"/>
          </a:p>
        </p:txBody>
      </p:sp>
    </p:spTree>
    <p:extLst>
      <p:ext uri="{BB962C8B-B14F-4D97-AF65-F5344CB8AC3E}">
        <p14:creationId xmlns:p14="http://schemas.microsoft.com/office/powerpoint/2010/main" val="2349366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E4019D7-A0F8-4E5B-9478-3609F2448027}" type="datetimeFigureOut">
              <a:rPr lang="en-US" smtClean="0"/>
              <a:t>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6A9736-BE7D-4BB9-A97D-907512162BE1}" type="slidenum">
              <a:rPr lang="en-US" smtClean="0"/>
              <a:t>‹#›</a:t>
            </a:fld>
            <a:endParaRPr lang="en-US"/>
          </a:p>
        </p:txBody>
      </p:sp>
    </p:spTree>
    <p:extLst>
      <p:ext uri="{BB962C8B-B14F-4D97-AF65-F5344CB8AC3E}">
        <p14:creationId xmlns:p14="http://schemas.microsoft.com/office/powerpoint/2010/main" val="1291737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E4019D7-A0F8-4E5B-9478-3609F2448027}" type="datetimeFigureOut">
              <a:rPr lang="en-US" smtClean="0"/>
              <a:t>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6A9736-BE7D-4BB9-A97D-907512162BE1}" type="slidenum">
              <a:rPr lang="en-US" smtClean="0"/>
              <a:t>‹#›</a:t>
            </a:fld>
            <a:endParaRPr lang="en-US"/>
          </a:p>
        </p:txBody>
      </p:sp>
    </p:spTree>
    <p:extLst>
      <p:ext uri="{BB962C8B-B14F-4D97-AF65-F5344CB8AC3E}">
        <p14:creationId xmlns:p14="http://schemas.microsoft.com/office/powerpoint/2010/main" val="37219995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E4019D7-A0F8-4E5B-9478-3609F2448027}" type="datetimeFigureOut">
              <a:rPr lang="en-US" smtClean="0"/>
              <a:t>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6A9736-BE7D-4BB9-A97D-907512162BE1}" type="slidenum">
              <a:rPr lang="en-US" smtClean="0"/>
              <a:t>‹#›</a:t>
            </a:fld>
            <a:endParaRPr lang="en-US"/>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2349502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E4019D7-A0F8-4E5B-9478-3609F2448027}" type="datetimeFigureOut">
              <a:rPr lang="en-US" smtClean="0"/>
              <a:t>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6A9736-BE7D-4BB9-A97D-907512162BE1}" type="slidenum">
              <a:rPr lang="en-US" smtClean="0"/>
              <a:t>‹#›</a:t>
            </a:fld>
            <a:endParaRPr lang="en-US"/>
          </a:p>
        </p:txBody>
      </p:sp>
    </p:spTree>
    <p:extLst>
      <p:ext uri="{BB962C8B-B14F-4D97-AF65-F5344CB8AC3E}">
        <p14:creationId xmlns:p14="http://schemas.microsoft.com/office/powerpoint/2010/main" val="15045326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5E4019D7-A0F8-4E5B-9478-3609F2448027}" type="datetimeFigureOut">
              <a:rPr lang="en-US" smtClean="0"/>
              <a:t>10/1/2025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6A9736-BE7D-4BB9-A97D-907512162BE1}" type="slidenum">
              <a:rPr lang="en-US" smtClean="0"/>
              <a:t>‹#›</a:t>
            </a:fld>
            <a:endParaRPr lang="en-US"/>
          </a:p>
        </p:txBody>
      </p:sp>
    </p:spTree>
    <p:extLst>
      <p:ext uri="{BB962C8B-B14F-4D97-AF65-F5344CB8AC3E}">
        <p14:creationId xmlns:p14="http://schemas.microsoft.com/office/powerpoint/2010/main" val="9905637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5E4019D7-A0F8-4E5B-9478-3609F2448027}" type="datetimeFigureOut">
              <a:rPr lang="en-US" smtClean="0"/>
              <a:t>10/1/2025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6A9736-BE7D-4BB9-A97D-907512162BE1}" type="slidenum">
              <a:rPr lang="en-US" smtClean="0"/>
              <a:t>‹#›</a:t>
            </a:fld>
            <a:endParaRPr lang="en-US"/>
          </a:p>
        </p:txBody>
      </p:sp>
    </p:spTree>
    <p:extLst>
      <p:ext uri="{BB962C8B-B14F-4D97-AF65-F5344CB8AC3E}">
        <p14:creationId xmlns:p14="http://schemas.microsoft.com/office/powerpoint/2010/main" val="1634715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4019D7-A0F8-4E5B-9478-3609F2448027}" type="datetimeFigureOut">
              <a:rPr lang="en-US" smtClean="0"/>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6A9736-BE7D-4BB9-A97D-907512162BE1}" type="slidenum">
              <a:rPr lang="en-US" smtClean="0"/>
              <a:t>‹#›</a:t>
            </a:fld>
            <a:endParaRPr lang="en-US"/>
          </a:p>
        </p:txBody>
      </p:sp>
    </p:spTree>
    <p:extLst>
      <p:ext uri="{BB962C8B-B14F-4D97-AF65-F5344CB8AC3E}">
        <p14:creationId xmlns:p14="http://schemas.microsoft.com/office/powerpoint/2010/main" val="36087495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4019D7-A0F8-4E5B-9478-3609F2448027}" type="datetimeFigureOut">
              <a:rPr lang="en-US" smtClean="0"/>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6A9736-BE7D-4BB9-A97D-907512162BE1}" type="slidenum">
              <a:rPr lang="en-US" smtClean="0"/>
              <a:t>‹#›</a:t>
            </a:fld>
            <a:endParaRPr lang="en-US"/>
          </a:p>
        </p:txBody>
      </p:sp>
    </p:spTree>
    <p:extLst>
      <p:ext uri="{BB962C8B-B14F-4D97-AF65-F5344CB8AC3E}">
        <p14:creationId xmlns:p14="http://schemas.microsoft.com/office/powerpoint/2010/main" val="2927156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4019D7-A0F8-4E5B-9478-3609F2448027}" type="datetimeFigureOut">
              <a:rPr lang="en-US" smtClean="0"/>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6A9736-BE7D-4BB9-A97D-907512162BE1}" type="slidenum">
              <a:rPr lang="en-US" smtClean="0"/>
              <a:t>‹#›</a:t>
            </a:fld>
            <a:endParaRPr lang="en-US"/>
          </a:p>
        </p:txBody>
      </p:sp>
    </p:spTree>
    <p:extLst>
      <p:ext uri="{BB962C8B-B14F-4D97-AF65-F5344CB8AC3E}">
        <p14:creationId xmlns:p14="http://schemas.microsoft.com/office/powerpoint/2010/main" val="2460652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E4019D7-A0F8-4E5B-9478-3609F2448027}" type="datetimeFigureOut">
              <a:rPr lang="en-US" smtClean="0"/>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6A9736-BE7D-4BB9-A97D-907512162BE1}" type="slidenum">
              <a:rPr lang="en-US" smtClean="0"/>
              <a:t>‹#›</a:t>
            </a:fld>
            <a:endParaRPr lang="en-US"/>
          </a:p>
        </p:txBody>
      </p:sp>
    </p:spTree>
    <p:extLst>
      <p:ext uri="{BB962C8B-B14F-4D97-AF65-F5344CB8AC3E}">
        <p14:creationId xmlns:p14="http://schemas.microsoft.com/office/powerpoint/2010/main" val="3674604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E4019D7-A0F8-4E5B-9478-3609F2448027}" type="datetimeFigureOut">
              <a:rPr lang="en-US" smtClean="0"/>
              <a:t>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6A9736-BE7D-4BB9-A97D-907512162BE1}" type="slidenum">
              <a:rPr lang="en-US" smtClean="0"/>
              <a:t>‹#›</a:t>
            </a:fld>
            <a:endParaRPr lang="en-US"/>
          </a:p>
        </p:txBody>
      </p:sp>
    </p:spTree>
    <p:extLst>
      <p:ext uri="{BB962C8B-B14F-4D97-AF65-F5344CB8AC3E}">
        <p14:creationId xmlns:p14="http://schemas.microsoft.com/office/powerpoint/2010/main" val="99796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E4019D7-A0F8-4E5B-9478-3609F2448027}" type="datetimeFigureOut">
              <a:rPr lang="en-US" smtClean="0"/>
              <a:t>10/1/2025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6A9736-BE7D-4BB9-A97D-907512162BE1}" type="slidenum">
              <a:rPr lang="en-US" smtClean="0"/>
              <a:t>‹#›</a:t>
            </a:fld>
            <a:endParaRPr lang="en-US"/>
          </a:p>
        </p:txBody>
      </p:sp>
    </p:spTree>
    <p:extLst>
      <p:ext uri="{BB962C8B-B14F-4D97-AF65-F5344CB8AC3E}">
        <p14:creationId xmlns:p14="http://schemas.microsoft.com/office/powerpoint/2010/main" val="485991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E4019D7-A0F8-4E5B-9478-3609F2448027}" type="datetimeFigureOut">
              <a:rPr lang="en-US" smtClean="0"/>
              <a:t>10/1/2025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6A9736-BE7D-4BB9-A97D-907512162BE1}" type="slidenum">
              <a:rPr lang="en-US" smtClean="0"/>
              <a:t>‹#›</a:t>
            </a:fld>
            <a:endParaRPr lang="en-US"/>
          </a:p>
        </p:txBody>
      </p:sp>
    </p:spTree>
    <p:extLst>
      <p:ext uri="{BB962C8B-B14F-4D97-AF65-F5344CB8AC3E}">
        <p14:creationId xmlns:p14="http://schemas.microsoft.com/office/powerpoint/2010/main" val="1884903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4019D7-A0F8-4E5B-9478-3609F2448027}" type="datetimeFigureOut">
              <a:rPr lang="en-US" smtClean="0"/>
              <a:t>10/1/2025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6A9736-BE7D-4BB9-A97D-907512162BE1}" type="slidenum">
              <a:rPr lang="en-US" smtClean="0"/>
              <a:t>‹#›</a:t>
            </a:fld>
            <a:endParaRPr lang="en-US"/>
          </a:p>
        </p:txBody>
      </p:sp>
    </p:spTree>
    <p:extLst>
      <p:ext uri="{BB962C8B-B14F-4D97-AF65-F5344CB8AC3E}">
        <p14:creationId xmlns:p14="http://schemas.microsoft.com/office/powerpoint/2010/main" val="1640210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E4019D7-A0F8-4E5B-9478-3609F2448027}" type="datetimeFigureOut">
              <a:rPr lang="en-US" smtClean="0"/>
              <a:t>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6A9736-BE7D-4BB9-A97D-907512162BE1}" type="slidenum">
              <a:rPr lang="en-US" smtClean="0"/>
              <a:t>‹#›</a:t>
            </a:fld>
            <a:endParaRPr lang="en-US"/>
          </a:p>
        </p:txBody>
      </p:sp>
    </p:spTree>
    <p:extLst>
      <p:ext uri="{BB962C8B-B14F-4D97-AF65-F5344CB8AC3E}">
        <p14:creationId xmlns:p14="http://schemas.microsoft.com/office/powerpoint/2010/main" val="3281227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E4019D7-A0F8-4E5B-9478-3609F2448027}" type="datetimeFigureOut">
              <a:rPr lang="en-US" smtClean="0"/>
              <a:t>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6A9736-BE7D-4BB9-A97D-907512162BE1}" type="slidenum">
              <a:rPr lang="en-US" smtClean="0"/>
              <a:t>‹#›</a:t>
            </a:fld>
            <a:endParaRPr lang="en-US"/>
          </a:p>
        </p:txBody>
      </p:sp>
    </p:spTree>
    <p:extLst>
      <p:ext uri="{BB962C8B-B14F-4D97-AF65-F5344CB8AC3E}">
        <p14:creationId xmlns:p14="http://schemas.microsoft.com/office/powerpoint/2010/main" val="2596892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E4019D7-A0F8-4E5B-9478-3609F2448027}" type="datetimeFigureOut">
              <a:rPr lang="en-US" smtClean="0"/>
              <a:t>10/1/2025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9E6A9736-BE7D-4BB9-A97D-907512162BE1}" type="slidenum">
              <a:rPr lang="en-US" smtClean="0"/>
              <a:t>‹#›</a:t>
            </a:fld>
            <a:endParaRPr lang="en-US"/>
          </a:p>
        </p:txBody>
      </p:sp>
    </p:spTree>
    <p:extLst>
      <p:ext uri="{BB962C8B-B14F-4D97-AF65-F5344CB8AC3E}">
        <p14:creationId xmlns:p14="http://schemas.microsoft.com/office/powerpoint/2010/main" val="3743922495"/>
      </p:ext>
    </p:extLst>
  </p:cSld>
  <p:clrMap bg1="lt1" tx1="dk1" bg2="lt2" tx2="dk2" accent1="accent1" accent2="accent2" accent3="accent3" accent4="accent4" accent5="accent5" accent6="accent6" hlink="hlink" folHlink="folHlink"/>
  <p:sldLayoutIdLst>
    <p:sldLayoutId id="2147483905" r:id="rId1"/>
    <p:sldLayoutId id="2147483906" r:id="rId2"/>
    <p:sldLayoutId id="2147483907" r:id="rId3"/>
    <p:sldLayoutId id="2147483908" r:id="rId4"/>
    <p:sldLayoutId id="2147483909" r:id="rId5"/>
    <p:sldLayoutId id="2147483910" r:id="rId6"/>
    <p:sldLayoutId id="2147483911" r:id="rId7"/>
    <p:sldLayoutId id="2147483912" r:id="rId8"/>
    <p:sldLayoutId id="2147483913" r:id="rId9"/>
    <p:sldLayoutId id="2147483914" r:id="rId10"/>
    <p:sldLayoutId id="2147483915" r:id="rId11"/>
    <p:sldLayoutId id="2147483916" r:id="rId12"/>
    <p:sldLayoutId id="2147483917" r:id="rId13"/>
    <p:sldLayoutId id="2147483918" r:id="rId14"/>
    <p:sldLayoutId id="2147483919" r:id="rId15"/>
    <p:sldLayoutId id="2147483920" r:id="rId16"/>
    <p:sldLayoutId id="2147483921" r:id="rId17"/>
  </p:sldLayoutIdLst>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urple and yellow logo&#10;&#10;AI-generated content may be incorrect.">
            <a:extLst>
              <a:ext uri="{FF2B5EF4-FFF2-40B4-BE49-F238E27FC236}">
                <a16:creationId xmlns:a16="http://schemas.microsoft.com/office/drawing/2014/main" id="{80987D78-AAA1-A5E0-90CF-5D9922E8F0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4132" y="0"/>
            <a:ext cx="1290792" cy="627794"/>
          </a:xfrm>
          <a:prstGeom prst="rect">
            <a:avLst/>
          </a:prstGeom>
        </p:spPr>
      </p:pic>
      <p:pic>
        <p:nvPicPr>
          <p:cNvPr id="1026" name="Picture 2">
            <a:extLst>
              <a:ext uri="{FF2B5EF4-FFF2-40B4-BE49-F238E27FC236}">
                <a16:creationId xmlns:a16="http://schemas.microsoft.com/office/drawing/2014/main" id="{93F9696C-7934-23AE-7F05-2BB65235B26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39414" y="0"/>
            <a:ext cx="1165860" cy="1865376"/>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35CBD616-E3AD-4360-B255-31E3AFF3CC07}"/>
              </a:ext>
            </a:extLst>
          </p:cNvPr>
          <p:cNvSpPr txBox="1"/>
          <p:nvPr/>
        </p:nvSpPr>
        <p:spPr>
          <a:xfrm>
            <a:off x="1584924" y="166129"/>
            <a:ext cx="9272016" cy="461665"/>
          </a:xfrm>
          <a:prstGeom prst="rect">
            <a:avLst/>
          </a:prstGeom>
          <a:noFill/>
        </p:spPr>
        <p:txBody>
          <a:bodyPr wrap="square" rtlCol="0">
            <a:spAutoFit/>
          </a:bodyPr>
          <a:lstStyle/>
          <a:p>
            <a:pPr algn="ctr"/>
            <a:r>
              <a:rPr lang="en-US" sz="2400" b="1" dirty="0"/>
              <a:t>SAS Viya Voyage – Onboarding, Learning, &amp; Thriving in the Cloud</a:t>
            </a:r>
          </a:p>
        </p:txBody>
      </p:sp>
      <p:sp>
        <p:nvSpPr>
          <p:cNvPr id="6" name="TextBox 5">
            <a:extLst>
              <a:ext uri="{FF2B5EF4-FFF2-40B4-BE49-F238E27FC236}">
                <a16:creationId xmlns:a16="http://schemas.microsoft.com/office/drawing/2014/main" id="{6E8D7E97-22B2-2EB1-D4C6-B8A1FDFD1C1E}"/>
              </a:ext>
            </a:extLst>
          </p:cNvPr>
          <p:cNvSpPr txBox="1"/>
          <p:nvPr/>
        </p:nvSpPr>
        <p:spPr>
          <a:xfrm>
            <a:off x="0" y="822293"/>
            <a:ext cx="10839414" cy="1446550"/>
          </a:xfrm>
          <a:prstGeom prst="rect">
            <a:avLst/>
          </a:prstGeom>
          <a:noFill/>
        </p:spPr>
        <p:txBody>
          <a:bodyPr wrap="square" rtlCol="0">
            <a:spAutoFit/>
          </a:bodyPr>
          <a:lstStyle/>
          <a:p>
            <a:r>
              <a:rPr lang="en-US" b="1" dirty="0"/>
              <a:t>Objective</a:t>
            </a:r>
          </a:p>
          <a:p>
            <a:r>
              <a:rPr lang="en-US" sz="1400" dirty="0">
                <a:cs typeface="Arial" panose="020B0604020202020204" pitchFamily="34" charset="0"/>
              </a:rPr>
              <a:t>The goal of this project was to create a structured yet flexible onboarding framework for organizations undergoing SAS Viya adoption. The challenge is that each customer is unique and requires a tailored approach regarding what support resources they might need. By organizing the guide into distinct sections (Explore, Build, Accelerate) and utilizing the many complimentary resources provided to SAS customers, we have developed a guide that effectively communicates the customer journey. This guide empowers SAS CSMs and customers to align users, promote collaboration and community, and drive long-term success.</a:t>
            </a:r>
            <a:endParaRPr lang="en-US" altLang="en-US" sz="1400" dirty="0">
              <a:cs typeface="Arial" panose="020B0604020202020204" pitchFamily="34" charset="0"/>
            </a:endParaRPr>
          </a:p>
        </p:txBody>
      </p:sp>
      <p:sp>
        <p:nvSpPr>
          <p:cNvPr id="7" name="TextBox 6">
            <a:extLst>
              <a:ext uri="{FF2B5EF4-FFF2-40B4-BE49-F238E27FC236}">
                <a16:creationId xmlns:a16="http://schemas.microsoft.com/office/drawing/2014/main" id="{4004A8E5-9BA1-A3D6-9550-05D5080CEBCD}"/>
              </a:ext>
            </a:extLst>
          </p:cNvPr>
          <p:cNvSpPr txBox="1"/>
          <p:nvPr/>
        </p:nvSpPr>
        <p:spPr>
          <a:xfrm>
            <a:off x="1978116" y="583204"/>
            <a:ext cx="8485632" cy="523220"/>
          </a:xfrm>
          <a:prstGeom prst="rect">
            <a:avLst/>
          </a:prstGeom>
          <a:noFill/>
        </p:spPr>
        <p:txBody>
          <a:bodyPr wrap="square" rtlCol="0">
            <a:spAutoFit/>
          </a:bodyPr>
          <a:lstStyle/>
          <a:p>
            <a:pPr algn="ctr"/>
            <a:r>
              <a:rPr lang="en-US" sz="1400" dirty="0"/>
              <a:t>Connor Ayscue, SAS Customer Success Graduate Intern, Life Sciences</a:t>
            </a:r>
          </a:p>
          <a:p>
            <a:pPr algn="ctr"/>
            <a:r>
              <a:rPr lang="en-US" sz="1400" dirty="0"/>
              <a:t>East Carolina University - College of Business, Business Analytics</a:t>
            </a:r>
          </a:p>
        </p:txBody>
      </p:sp>
      <p:sp>
        <p:nvSpPr>
          <p:cNvPr id="8" name="TextBox 7">
            <a:extLst>
              <a:ext uri="{FF2B5EF4-FFF2-40B4-BE49-F238E27FC236}">
                <a16:creationId xmlns:a16="http://schemas.microsoft.com/office/drawing/2014/main" id="{AB1BA040-A344-AB57-1910-974096976A8A}"/>
              </a:ext>
            </a:extLst>
          </p:cNvPr>
          <p:cNvSpPr txBox="1"/>
          <p:nvPr/>
        </p:nvSpPr>
        <p:spPr>
          <a:xfrm>
            <a:off x="3144012" y="2699144"/>
            <a:ext cx="2951988" cy="3877985"/>
          </a:xfrm>
          <a:prstGeom prst="rect">
            <a:avLst/>
          </a:prstGeom>
          <a:noFill/>
        </p:spPr>
        <p:txBody>
          <a:bodyPr wrap="square" rtlCol="0">
            <a:spAutoFit/>
          </a:bodyPr>
          <a:lstStyle/>
          <a:p>
            <a:pPr>
              <a:defRPr/>
            </a:pPr>
            <a:r>
              <a:rPr lang="en-US" altLang="en-US" b="1" dirty="0">
                <a:cs typeface="Arial" panose="020B0604020202020204" pitchFamily="34" charset="0"/>
              </a:rPr>
              <a:t>Structure</a:t>
            </a:r>
          </a:p>
          <a:p>
            <a:pPr marL="457200" indent="-457200">
              <a:buFont typeface="Wingdings" panose="05000000000000000000" pitchFamily="2" charset="2"/>
              <a:buChar char="§"/>
              <a:defRPr/>
            </a:pPr>
            <a:r>
              <a:rPr lang="en-US" altLang="en-US" sz="1400" b="1" dirty="0">
                <a:cs typeface="Arial" panose="020B0604020202020204" pitchFamily="34" charset="0"/>
              </a:rPr>
              <a:t>Explore</a:t>
            </a:r>
            <a:r>
              <a:rPr lang="en-US" altLang="en-US" sz="1400" dirty="0">
                <a:cs typeface="Arial" panose="020B0604020202020204" pitchFamily="34" charset="0"/>
              </a:rPr>
              <a:t> – Cement Viya awareness, meet users, establish recurring communication</a:t>
            </a:r>
          </a:p>
          <a:p>
            <a:pPr marL="457200" indent="-457200">
              <a:buFont typeface="Wingdings" panose="05000000000000000000" pitchFamily="2" charset="2"/>
              <a:buChar char="§"/>
              <a:defRPr/>
            </a:pPr>
            <a:r>
              <a:rPr lang="en-US" altLang="en-US" sz="1400" b="1" dirty="0">
                <a:cs typeface="Arial" panose="020B0604020202020204" pitchFamily="34" charset="0"/>
              </a:rPr>
              <a:t>Build</a:t>
            </a:r>
            <a:r>
              <a:rPr lang="en-US" altLang="en-US" sz="1400" dirty="0">
                <a:cs typeface="Arial" panose="020B0604020202020204" pitchFamily="34" charset="0"/>
              </a:rPr>
              <a:t> – Expanding Viya knowledge (through Knowledge Transfers, webinars, etc.), cater sessions based on user questions/use cases</a:t>
            </a:r>
          </a:p>
          <a:p>
            <a:pPr marL="457200" indent="-457200">
              <a:buFont typeface="Wingdings" panose="05000000000000000000" pitchFamily="2" charset="2"/>
              <a:buChar char="§"/>
              <a:defRPr/>
            </a:pPr>
            <a:r>
              <a:rPr lang="en-US" altLang="en-US" sz="1400" b="1" dirty="0">
                <a:cs typeface="Arial" panose="020B0604020202020204" pitchFamily="34" charset="0"/>
              </a:rPr>
              <a:t>Accelerate</a:t>
            </a:r>
            <a:r>
              <a:rPr lang="en-US" altLang="en-US" sz="1400" dirty="0">
                <a:cs typeface="Arial" panose="020B0604020202020204" pitchFamily="34" charset="0"/>
              </a:rPr>
              <a:t> – Emphasis on self-paced learning, formal education, and the Utilize &amp; Optimize Your Software website</a:t>
            </a:r>
          </a:p>
          <a:p>
            <a:endParaRPr lang="en-US" dirty="0"/>
          </a:p>
        </p:txBody>
      </p:sp>
      <p:sp>
        <p:nvSpPr>
          <p:cNvPr id="10" name="TextBox 9">
            <a:extLst>
              <a:ext uri="{FF2B5EF4-FFF2-40B4-BE49-F238E27FC236}">
                <a16:creationId xmlns:a16="http://schemas.microsoft.com/office/drawing/2014/main" id="{8BEE538D-43CB-C4E9-BFA4-809D89DE3261}"/>
              </a:ext>
            </a:extLst>
          </p:cNvPr>
          <p:cNvSpPr txBox="1"/>
          <p:nvPr/>
        </p:nvSpPr>
        <p:spPr>
          <a:xfrm>
            <a:off x="6694062" y="2699144"/>
            <a:ext cx="4824984" cy="1446550"/>
          </a:xfrm>
          <a:prstGeom prst="rect">
            <a:avLst/>
          </a:prstGeom>
          <a:noFill/>
        </p:spPr>
        <p:txBody>
          <a:bodyPr wrap="square">
            <a:spAutoFit/>
          </a:bodyPr>
          <a:lstStyle/>
          <a:p>
            <a:pPr eaLnBrk="1" hangingPunct="1">
              <a:defRPr/>
            </a:pPr>
            <a:r>
              <a:rPr lang="en-US" altLang="en-US" b="1" dirty="0">
                <a:cs typeface="Arial" panose="020B0604020202020204" pitchFamily="34" charset="0"/>
              </a:rPr>
              <a:t>Implications / Applications</a:t>
            </a:r>
          </a:p>
          <a:p>
            <a:pPr eaLnBrk="1" hangingPunct="1">
              <a:defRPr/>
            </a:pPr>
            <a:r>
              <a:rPr lang="en-US" altLang="en-US" sz="1400" dirty="0">
                <a:cs typeface="Arial" panose="020B0604020202020204" pitchFamily="34" charset="0"/>
              </a:rPr>
              <a:t>Customer Success Managers (CSMs) have requested a customer facing resource that visualizes the Viya Adoption journey to assist in guiding customers through the adoption process and spreading awareness of the different resources available at SAS. </a:t>
            </a:r>
          </a:p>
        </p:txBody>
      </p:sp>
      <p:sp>
        <p:nvSpPr>
          <p:cNvPr id="13" name="TextBox 12">
            <a:extLst>
              <a:ext uri="{FF2B5EF4-FFF2-40B4-BE49-F238E27FC236}">
                <a16:creationId xmlns:a16="http://schemas.microsoft.com/office/drawing/2014/main" id="{B0962EE6-082E-95CD-9558-2EB40F6051D3}"/>
              </a:ext>
            </a:extLst>
          </p:cNvPr>
          <p:cNvSpPr txBox="1"/>
          <p:nvPr/>
        </p:nvSpPr>
        <p:spPr>
          <a:xfrm>
            <a:off x="6694062" y="4828246"/>
            <a:ext cx="5016282" cy="1446550"/>
          </a:xfrm>
          <a:prstGeom prst="rect">
            <a:avLst/>
          </a:prstGeom>
          <a:noFill/>
        </p:spPr>
        <p:txBody>
          <a:bodyPr wrap="square">
            <a:spAutoFit/>
          </a:bodyPr>
          <a:lstStyle/>
          <a:p>
            <a:pPr eaLnBrk="1" hangingPunct="1">
              <a:defRPr/>
            </a:pPr>
            <a:r>
              <a:rPr lang="en-US" altLang="en-US" b="1" dirty="0">
                <a:cs typeface="Arial" panose="020B0604020202020204" pitchFamily="34" charset="0"/>
              </a:rPr>
              <a:t>Results</a:t>
            </a:r>
          </a:p>
          <a:p>
            <a:pPr eaLnBrk="1" hangingPunct="1">
              <a:defRPr/>
            </a:pPr>
            <a:r>
              <a:rPr lang="en-US" altLang="en-US" sz="1400" dirty="0">
                <a:cs typeface="Arial" panose="020B0604020202020204" pitchFamily="34" charset="0"/>
              </a:rPr>
              <a:t>Many Customer Success Managers (CSMs) have requested this resource and have integrated it into their customer’s Viya adoption with positive feedback and results. Customers that have used this resource range from SMB to Platinum accounts across multiple business units. </a:t>
            </a:r>
          </a:p>
        </p:txBody>
      </p:sp>
      <p:sp>
        <p:nvSpPr>
          <p:cNvPr id="14" name="TextBox 13">
            <a:extLst>
              <a:ext uri="{FF2B5EF4-FFF2-40B4-BE49-F238E27FC236}">
                <a16:creationId xmlns:a16="http://schemas.microsoft.com/office/drawing/2014/main" id="{C351E4EF-8849-C07D-2B6D-A4B88692413E}"/>
              </a:ext>
            </a:extLst>
          </p:cNvPr>
          <p:cNvSpPr txBox="1"/>
          <p:nvPr/>
        </p:nvSpPr>
        <p:spPr>
          <a:xfrm>
            <a:off x="253002" y="2721172"/>
            <a:ext cx="2249424" cy="3231654"/>
          </a:xfrm>
          <a:prstGeom prst="rect">
            <a:avLst/>
          </a:prstGeom>
          <a:noFill/>
        </p:spPr>
        <p:txBody>
          <a:bodyPr wrap="square" rtlCol="0">
            <a:spAutoFit/>
          </a:bodyPr>
          <a:lstStyle/>
          <a:p>
            <a:pPr defTabSz="2702228">
              <a:defRPr/>
            </a:pPr>
            <a:r>
              <a:rPr lang="en-US" b="1" dirty="0">
                <a:cs typeface="Arial" panose="020B0604020202020204" pitchFamily="34" charset="0"/>
              </a:rPr>
              <a:t>Overview</a:t>
            </a:r>
          </a:p>
          <a:p>
            <a:pPr marL="178908" indent="-178908" defTabSz="2702228">
              <a:buFont typeface="Wingdings" panose="05000000000000000000" pitchFamily="2" charset="2"/>
              <a:buChar char="§"/>
              <a:defRPr/>
            </a:pPr>
            <a:r>
              <a:rPr lang="en-US" sz="1400" dirty="0">
                <a:cs typeface="Arial" panose="020B0604020202020204" pitchFamily="34" charset="0"/>
              </a:rPr>
              <a:t>Visualization of the Customer Journey</a:t>
            </a:r>
          </a:p>
          <a:p>
            <a:pPr marL="178908" indent="-178908" defTabSz="2702228">
              <a:buFont typeface="Wingdings" panose="05000000000000000000" pitchFamily="2" charset="2"/>
              <a:buChar char="§"/>
              <a:defRPr/>
            </a:pPr>
            <a:r>
              <a:rPr lang="en-US" sz="1400" dirty="0">
                <a:cs typeface="Arial" panose="020B0604020202020204" pitchFamily="34" charset="0"/>
              </a:rPr>
              <a:t>Emphasis on Viya Awareness</a:t>
            </a:r>
          </a:p>
          <a:p>
            <a:pPr marL="178908" indent="-178908" defTabSz="2702228">
              <a:buFont typeface="Wingdings" panose="05000000000000000000" pitchFamily="2" charset="2"/>
              <a:buChar char="§"/>
              <a:defRPr/>
            </a:pPr>
            <a:r>
              <a:rPr lang="en-US" sz="1400" dirty="0">
                <a:cs typeface="Arial" panose="020B0604020202020204" pitchFamily="34" charset="0"/>
              </a:rPr>
              <a:t>3 Distinct sections (Explore, Build, Accelerate)</a:t>
            </a:r>
          </a:p>
          <a:p>
            <a:pPr marL="178908" indent="-178908" defTabSz="2702228">
              <a:buFont typeface="Wingdings" panose="05000000000000000000" pitchFamily="2" charset="2"/>
              <a:buChar char="§"/>
              <a:defRPr/>
            </a:pPr>
            <a:r>
              <a:rPr lang="en-US" sz="1400" dirty="0">
                <a:cs typeface="Arial" panose="020B0604020202020204" pitchFamily="34" charset="0"/>
              </a:rPr>
              <a:t>Room for customizability for each customer</a:t>
            </a:r>
          </a:p>
          <a:p>
            <a:pPr marL="178908" indent="-178908" defTabSz="2702228">
              <a:buFont typeface="Wingdings" panose="05000000000000000000" pitchFamily="2" charset="2"/>
              <a:buChar char="§"/>
              <a:defRPr/>
            </a:pPr>
            <a:r>
              <a:rPr lang="en-US" sz="1400" dirty="0">
                <a:cs typeface="Arial" panose="020B0604020202020204" pitchFamily="34" charset="0"/>
              </a:rPr>
              <a:t>Encouragement of continuous engagement with SAS and SAS users.</a:t>
            </a:r>
          </a:p>
          <a:p>
            <a:endParaRPr lang="en-US" dirty="0"/>
          </a:p>
        </p:txBody>
      </p:sp>
    </p:spTree>
    <p:extLst>
      <p:ext uri="{BB962C8B-B14F-4D97-AF65-F5344CB8AC3E}">
        <p14:creationId xmlns:p14="http://schemas.microsoft.com/office/powerpoint/2010/main" val="547462477"/>
      </p:ext>
    </p:extLst>
  </p:cSld>
  <p:clrMapOvr>
    <a:masterClrMapping/>
  </p:clrMapOvr>
</p:sld>
</file>

<file path=ppt/theme/theme1.xml><?xml version="1.0" encoding="utf-8"?>
<a:theme xmlns:a="http://schemas.openxmlformats.org/drawingml/2006/main" name="Depth">
  <a:themeElements>
    <a:clrScheme name="Yellow Orang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TM04033923[[fn=Depth]]</Template>
  <TotalTime>68</TotalTime>
  <Words>311</Words>
  <Application>Microsoft Office PowerPoint</Application>
  <PresentationFormat>Widescreen</PresentationFormat>
  <Paragraphs>20</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Corbel</vt:lpstr>
      <vt:lpstr>Wingdings</vt:lpstr>
      <vt:lpstr>Depth</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Connor Ayscue</dc:creator>
  <cp:lastModifiedBy>Connor Ayscue</cp:lastModifiedBy>
  <cp:revision>1</cp:revision>
  <dcterms:created xsi:type="dcterms:W3CDTF">2025-10-01T13:40:38Z</dcterms:created>
  <dcterms:modified xsi:type="dcterms:W3CDTF">2025-10-01T14:49:13Z</dcterms:modified>
</cp:coreProperties>
</file>