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5"/>
  </p:sldMasterIdLst>
  <p:notesMasterIdLst>
    <p:notesMasterId r:id="rId25"/>
  </p:notesMasterIdLst>
  <p:sldIdLst>
    <p:sldId id="416" r:id="rId6"/>
    <p:sldId id="425" r:id="rId7"/>
    <p:sldId id="426" r:id="rId8"/>
    <p:sldId id="405" r:id="rId9"/>
    <p:sldId id="427" r:id="rId10"/>
    <p:sldId id="417" r:id="rId11"/>
    <p:sldId id="418" r:id="rId12"/>
    <p:sldId id="419" r:id="rId13"/>
    <p:sldId id="420" r:id="rId14"/>
    <p:sldId id="421" r:id="rId15"/>
    <p:sldId id="422" r:id="rId16"/>
    <p:sldId id="423" r:id="rId17"/>
    <p:sldId id="424" r:id="rId18"/>
    <p:sldId id="326" r:id="rId19"/>
    <p:sldId id="406" r:id="rId20"/>
    <p:sldId id="407" r:id="rId21"/>
    <p:sldId id="408" r:id="rId22"/>
    <p:sldId id="325" r:id="rId23"/>
    <p:sldId id="409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8551"/>
    <a:srgbClr val="FFFF66"/>
    <a:srgbClr val="012516"/>
    <a:srgbClr val="03492D"/>
    <a:srgbClr val="024A0B"/>
    <a:srgbClr val="0D4903"/>
    <a:srgbClr val="137004"/>
    <a:srgbClr val="0042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>
      <p:cViewPr varScale="1">
        <p:scale>
          <a:sx n="131" d="100"/>
          <a:sy n="131" d="100"/>
        </p:scale>
        <p:origin x="100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AA38DA2-497D-4696-AB3E-89233B5073CB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EDBCF8E-1F65-4F6E-A031-C4400D849C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4070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FCF59-95E0-4072-9B08-D972B81E86B9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989A8-8A1A-4ED9-83FA-87018085B7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437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3A09E-16D6-4BD1-B48B-5554C5DF1922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2DCD1-3D7B-4B52-A2BD-4CB808E87F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3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2833E-3562-4ECA-BB69-C152CF6427E0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25B14-5F0D-44F3-B573-7E510AA204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9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E66C6-63EB-4C83-84B1-DEF11AB60FD6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5EC18-1F4C-4B5C-B0AA-ABBF82625A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116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73994-9679-4210-B995-8F778153DE5F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DBF91-ACA7-4DB4-BB66-A765A71A8F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940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F476F-01D5-4BD2-9BCA-E016713DA8C3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3B83E-35F4-4435-B0CF-FF3C5D6075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385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3D0F7-F80A-4044-ABA2-394277DFE596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93C13-D309-4345-A303-BD52BEB0D1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702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4690-2AD0-4A29-A3EF-B5A155875D73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56B7F-DCA9-46C0-AFE0-4D82DEE2A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520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3FEE-2ED8-42F5-B7F8-4BCDAA3E9D39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0442E-2138-4F81-BB13-E275C26545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375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057DF-B9C5-415C-A221-037D8A95F262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F77F9-EA9D-41B5-A1E3-00E2D24A55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508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DC4C5-E7E3-422D-9684-B76BFBEFE524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562F1-15BE-4877-B0B1-6056EFFDDF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90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E16B38-644A-4672-9943-7A26B46D27BA}" type="datetimeFigureOut">
              <a:rPr lang="en-US"/>
              <a:pPr>
                <a:defRPr/>
              </a:pPr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B24C72-A650-4B18-A251-1F07C22CE2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davidjcorliss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Rot="1" noChangeArrowheads="1"/>
          </p:cNvSpPr>
          <p:nvPr/>
        </p:nvSpPr>
        <p:spPr bwMode="auto">
          <a:xfrm>
            <a:off x="304800" y="609600"/>
            <a:ext cx="85344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Cutting Edge Regression Methods: RIDGE, LASSO, LOESS, and GAM </a:t>
            </a:r>
            <a:endParaRPr 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David J Corliss, PhD</a:t>
            </a:r>
          </a:p>
          <a:p>
            <a:pPr algn="ctr"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Midwest SAS User Group</a:t>
            </a:r>
            <a:b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October 7, 2025</a:t>
            </a:r>
          </a:p>
          <a:p>
            <a:pPr algn="ctr"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1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Copyright: Grafham Analytics 2025</a:t>
            </a:r>
            <a:br>
              <a:rPr lang="en-US" sz="1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206669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Rot="1" noChangeArrowheads="1"/>
          </p:cNvSpPr>
          <p:nvPr/>
        </p:nvSpPr>
        <p:spPr bwMode="auto">
          <a:xfrm>
            <a:off x="228600" y="228600"/>
            <a:ext cx="8763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Non-Parametric Models: Localized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Local Regression</a:t>
            </a:r>
            <a:endParaRPr lang="en-US" sz="20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Regression Type: linear, non-parametric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Develops a model using non-parametric regression to segments of data and calculates confidence limits for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outcome; computationally intensive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Supports multiple dependent variables, multidimensional predictors and interpolation using kd trees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SAS =  LOESS, R = locfit</a:t>
            </a:r>
          </a:p>
        </p:txBody>
      </p:sp>
    </p:spTree>
    <p:extLst>
      <p:ext uri="{BB962C8B-B14F-4D97-AF65-F5344CB8AC3E}">
        <p14:creationId xmlns:p14="http://schemas.microsoft.com/office/powerpoint/2010/main" val="2021128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Non-Parametric Models: Local Regression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Source Code and Options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CB42AE-322A-46FE-8649-BE2F5DD12D8D}"/>
              </a:ext>
            </a:extLst>
          </p:cNvPr>
          <p:cNvSpPr/>
          <p:nvPr/>
        </p:nvSpPr>
        <p:spPr>
          <a:xfrm>
            <a:off x="152400" y="1143000"/>
            <a:ext cx="5257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ods graphics on;</a:t>
            </a:r>
            <a:endParaRPr lang="en-US" b="1" dirty="0">
              <a:solidFill>
                <a:srgbClr val="000080"/>
              </a:solidFill>
              <a:latin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loess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=rm.sem_eduction;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ods output </a:t>
            </a:r>
            <a:r>
              <a:rPr lang="en-US" dirty="0">
                <a:latin typeface="Courier New" panose="02070309020205020404" pitchFamily="49" charset="0"/>
              </a:rPr>
              <a:t>OutputStatistics=GasFit </a:t>
            </a:r>
          </a:p>
          <a:p>
            <a:r>
              <a:rPr lang="en-US" dirty="0">
                <a:latin typeface="Courier New" panose="02070309020205020404" pitchFamily="49" charset="0"/>
              </a:rPr>
              <a:t>              FitSummary=Summary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model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MEAP8_Read = PCI_2000; 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ods graphics off;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7E5558-7947-437B-8BF6-42E43C7C2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1241673"/>
            <a:ext cx="2585155" cy="2376620"/>
          </a:xfrm>
          <a:prstGeom prst="rect">
            <a:avLst/>
          </a:prstGeom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ABFCA454-BFB6-4201-935A-81D9206A987C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228600" y="3278326"/>
            <a:ext cx="8839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Statement Options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degree – degree of the local polynomials (either 1 or 2)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select= – specifies a smoothing method: AICC, AICC1,  </a:t>
            </a:r>
          </a:p>
          <a:p>
            <a:pPr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GCV, DF1, DF2, or DF3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– requires direct fitting at every point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std – outputs the standard of the mean predicted values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SCORE Statement Options 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clm – output confidence limits with the score</a:t>
            </a:r>
          </a:p>
        </p:txBody>
      </p:sp>
    </p:spTree>
    <p:extLst>
      <p:ext uri="{BB962C8B-B14F-4D97-AF65-F5344CB8AC3E}">
        <p14:creationId xmlns:p14="http://schemas.microsoft.com/office/powerpoint/2010/main" val="781296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Non-Parametric Models: Local Regression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Output and Plots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ECC5734-CC64-4015-9DE1-9D13D15D344E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228600" y="5867400"/>
            <a:ext cx="876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Local Regression is an option for complex functional forms – 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 it fits the same data as one example for PROC NLIN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9CBBE3-7A72-4879-9C65-DB01416259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129" y="3657600"/>
            <a:ext cx="3048000" cy="224386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E208381-8E9C-4035-857C-33E98ECDD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2674" y="1752600"/>
            <a:ext cx="4329915" cy="3733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0CFA42E-5604-4517-AA24-A81D696A68A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6082"/>
          <a:stretch/>
        </p:blipFill>
        <p:spPr>
          <a:xfrm>
            <a:off x="304800" y="1143000"/>
            <a:ext cx="2019859" cy="2514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92046F1-6735-449D-AF76-A65BDDA4C2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8654" y="2292097"/>
            <a:ext cx="2352674" cy="125694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66994E4-93C2-4F30-A996-5CFB5077503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79759"/>
          <a:stretch/>
        </p:blipFill>
        <p:spPr>
          <a:xfrm>
            <a:off x="2314780" y="1539093"/>
            <a:ext cx="2352675" cy="80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735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Local Regression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Example 2: Smoothing Data with PROC LOESS</a:t>
            </a:r>
          </a:p>
        </p:txBody>
      </p:sp>
      <p:sp>
        <p:nvSpPr>
          <p:cNvPr id="15" name="Rectangle 3"/>
          <p:cNvSpPr>
            <a:spLocks noRot="1" noChangeArrowheads="1"/>
          </p:cNvSpPr>
          <p:nvPr/>
        </p:nvSpPr>
        <p:spPr bwMode="auto">
          <a:xfrm>
            <a:off x="228600" y="5867400"/>
            <a:ext cx="876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Local Regression is used with a smoothing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 to model a complex form without overfitting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EBCE69-BD2F-471E-B776-570A12384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322" y="2133600"/>
            <a:ext cx="7584478" cy="354806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FEBBAA8-C2A5-4D35-AC38-59965BB29760}"/>
              </a:ext>
            </a:extLst>
          </p:cNvPr>
          <p:cNvSpPr/>
          <p:nvPr/>
        </p:nvSpPr>
        <p:spPr>
          <a:xfrm>
            <a:off x="1143000" y="5562600"/>
            <a:ext cx="50292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>
                <a:solidFill>
                  <a:srgbClr val="000000"/>
                </a:solidFill>
                <a:latin typeface="arial" panose="020B0604020202020204" pitchFamily="34" charset="0"/>
              </a:rPr>
              <a:t>SAS Figure 50.13 Loess Fit of Melanoma Data with 90% Confidence Limits</a:t>
            </a:r>
            <a:endParaRPr lang="en-US" sz="9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AFC6E5-9CB5-47B6-B6D4-37B114D3BAA8}"/>
              </a:ext>
            </a:extLst>
          </p:cNvPr>
          <p:cNvSpPr/>
          <p:nvPr/>
        </p:nvSpPr>
        <p:spPr>
          <a:xfrm>
            <a:off x="1806222" y="1295400"/>
            <a:ext cx="5562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loess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=Melanoma;   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model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Incidences=Year/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clm alpha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Courier New" panose="02070309020205020404" pitchFamily="49" charset="0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052620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Rot="1" noChangeArrowheads="1"/>
          </p:cNvSpPr>
          <p:nvPr/>
        </p:nvSpPr>
        <p:spPr bwMode="auto">
          <a:xfrm>
            <a:off x="228600" y="228600"/>
            <a:ext cx="8763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Non-Parametric Models: Additive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Generalized Additive Models</a:t>
            </a:r>
            <a:endParaRPr lang="en-US" sz="20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Regression Type: linear, non-parametric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Generalized Additive Models, with multiple independent non-parametric predictors; univariate smoothing provides finer details than is possible with the piece-wise LOESS procedure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Supports non-parametric and semi-parametric models, multidimensional predictors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SAS =  GAM, R = gam</a:t>
            </a:r>
          </a:p>
        </p:txBody>
      </p:sp>
    </p:spTree>
    <p:extLst>
      <p:ext uri="{BB962C8B-B14F-4D97-AF65-F5344CB8AC3E}">
        <p14:creationId xmlns:p14="http://schemas.microsoft.com/office/powerpoint/2010/main" val="1643550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Non-Parametric Models: Generalized Additive Models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Source Code and Options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BFCA454-BFB6-4201-935A-81D9206A987C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228600" y="2895600"/>
            <a:ext cx="8839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 Statement Options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descending – reverses the sort order of the class variable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plot= – plotting options: all, unpack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Statement Options 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anodev – smoothing options: refit, norefit, none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maxiter – maximum number of estimation iterations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method=gcv – smoothing parameter uses the generalized cross </a:t>
            </a:r>
          </a:p>
          <a:p>
            <a:pPr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validation method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2B37FD-8BC5-47CF-A7C3-FE8BD13C703F}"/>
              </a:ext>
            </a:extLst>
          </p:cNvPr>
          <p:cNvSpPr/>
          <p:nvPr/>
        </p:nvSpPr>
        <p:spPr>
          <a:xfrm>
            <a:off x="228600" y="1295400"/>
            <a:ext cx="8686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gam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=rm.baseball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plots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(unpack)=all;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model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term_2017 = spline(RateApril) spline(RateMay)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spline(RateJune /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=gcv;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out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=PredGAM p=Gam_p_;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031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Non-Parametric Models: Generalized Additive Models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Output and Plots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DB6CE04-7E06-49F0-B794-BDA399EB2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224087"/>
            <a:ext cx="4314825" cy="28003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5A87F09-B0C4-4EF8-BE05-175428119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9213" y="1600200"/>
            <a:ext cx="3276600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3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Non-Parametric Models: Generalized Additive Models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Output and Plots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AA5C93-D487-45A1-A1A0-056BA6569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95400"/>
            <a:ext cx="7966768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3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Additive Model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Example 2: Segmented Response Surface</a:t>
            </a:r>
          </a:p>
        </p:txBody>
      </p:sp>
      <p:sp>
        <p:nvSpPr>
          <p:cNvPr id="15" name="Rectangle 3"/>
          <p:cNvSpPr>
            <a:spLocks noRot="1" noChangeArrowheads="1"/>
          </p:cNvSpPr>
          <p:nvPr/>
        </p:nvSpPr>
        <p:spPr bwMode="auto">
          <a:xfrm>
            <a:off x="228600" y="5867400"/>
            <a:ext cx="876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Additive Model used to fit a complex response surface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without loss of detail to due piece-wise fitting in local regression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AE4C15-6052-438B-93A7-D2F3D4B929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352"/>
          <a:stretch/>
        </p:blipFill>
        <p:spPr>
          <a:xfrm>
            <a:off x="1371600" y="3124200"/>
            <a:ext cx="6048375" cy="27432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" y="1295400"/>
            <a:ext cx="8686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graphics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on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gam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=rm.bankruptcy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plots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(unpack)=all;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model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term_2017 = loess(file_2017) loess(pending_2017) /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=gcv;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out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=PredGAM p=Gam_p_;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graphics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off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281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C9558F7-B200-4E7C-86D3-E936357E8653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304800" y="228600"/>
            <a:ext cx="8534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Cutting Edge Regression Methods:</a:t>
            </a:r>
          </a:p>
          <a:p>
            <a:pPr algn="ctr">
              <a:defRPr/>
            </a:pP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LASSO, RIDGE, LOESS, GAM</a:t>
            </a:r>
          </a:p>
          <a:p>
            <a:pPr algn="ctr">
              <a:defRPr/>
            </a:pPr>
            <a:endParaRPr 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David J Corliss, PhD</a:t>
            </a:r>
          </a:p>
          <a:p>
            <a:pPr algn="ctr"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Grafham Analytics</a:t>
            </a:r>
          </a:p>
          <a:p>
            <a:pPr algn="ctr"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davidjcorliss@gmail.com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937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Rot="1" noChangeArrowheads="1"/>
          </p:cNvSpPr>
          <p:nvPr/>
        </p:nvSpPr>
        <p:spPr bwMode="auto">
          <a:xfrm>
            <a:off x="228600" y="228600"/>
            <a:ext cx="8763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Penalized Regression: Ridge Regression</a:t>
            </a:r>
            <a:endParaRPr lang="en-US" sz="20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Regression Type: linear, penalized regression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Contributions from predictor variables reduced by the square of the magnitude of the coefficients, favoring models with many strong contributors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Supports measurement and analysis of the amount of collinearity and parameterization of the ridge factor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SAS =  REG with RIDGE option, R =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glmnet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394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Special Model Types: Ridge Regression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Source Code and Options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BFCA454-BFB6-4201-935A-81D9206A987C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228600" y="3278326"/>
            <a:ext cx="8839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 Statement Options 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ridge – ridge parameter limits and step size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outvif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output variance inflation factor =&gt; severity of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multicol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outseb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output standard errors and parameter estimates</a:t>
            </a:r>
          </a:p>
          <a:p>
            <a:pPr>
              <a:defRPr/>
            </a:pPr>
            <a:endParaRPr lang="en-US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PLOT Statement Options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– lots of plots but many are seldom used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ridge – shrinking by ridge parameter as the model converges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5CAEEF-3791-452D-F40F-73E49BE825AF}"/>
              </a:ext>
            </a:extLst>
          </p:cNvPr>
          <p:cNvSpPr/>
          <p:nvPr/>
        </p:nvSpPr>
        <p:spPr>
          <a:xfrm>
            <a:off x="76200" y="1295400"/>
            <a:ext cx="8991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reg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rm.homelessstudents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ridge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b="1" dirty="0">
                <a:solidFill>
                  <a:srgbClr val="058551"/>
                </a:solidFill>
                <a:latin typeface="Courier New" panose="020703090202050204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to</a:t>
            </a:r>
            <a:r>
              <a:rPr lang="en-US" b="1" dirty="0">
                <a:solidFill>
                  <a:srgbClr val="058551"/>
                </a:solidFill>
                <a:latin typeface="Courier New" panose="02070309020205020404" pitchFamily="49" charset="0"/>
              </a:rPr>
              <a:t> .04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by </a:t>
            </a:r>
            <a:r>
              <a:rPr lang="en-US" b="1" dirty="0">
                <a:solidFill>
                  <a:srgbClr val="058551"/>
                </a:solidFill>
                <a:latin typeface="Courier New" panose="02070309020205020404" pitchFamily="49" charset="0"/>
              </a:rPr>
              <a:t>.005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Courier New" panose="02070309020205020404" pitchFamily="49" charset="0"/>
              </a:rPr>
              <a:t>outvif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urier New" panose="02070309020205020404" pitchFamily="49" charset="0"/>
              </a:rPr>
              <a:t>outest</a:t>
            </a:r>
            <a:r>
              <a:rPr lang="en-US" dirty="0">
                <a:latin typeface="Courier New" panose="02070309020205020404" pitchFamily="49" charset="0"/>
              </a:rPr>
              <a:t>=</a:t>
            </a:r>
            <a:r>
              <a:rPr lang="en-US" dirty="0" err="1">
                <a:latin typeface="Courier New" panose="02070309020205020404" pitchFamily="49" charset="0"/>
              </a:rPr>
              <a:t>ridgests</a:t>
            </a:r>
            <a:r>
              <a:rPr lang="en-US" dirty="0"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plots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(only)=ridge(unpack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VIFaxis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=log)</a:t>
            </a:r>
            <a:r>
              <a:rPr lang="en-US" dirty="0">
                <a:latin typeface="Courier New" panose="020703090202050204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   model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hs_pct_10 = GINI_10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GINI_pct_change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Pov_Change_09_11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aa_pct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hisp_latino_pct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indian_alaskan_pct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high_school_grad_pct_10  mhi_09 mfi_acs_10;                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94080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Special Model Types: Ridge Regression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Output and Plots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9E16CB-7377-0F66-82F8-5C4E4E665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1524000"/>
            <a:ext cx="4611129" cy="4724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611FB52-C234-B33F-8529-BBCD0D2130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905" r="6165"/>
          <a:stretch/>
        </p:blipFill>
        <p:spPr>
          <a:xfrm>
            <a:off x="76200" y="1524000"/>
            <a:ext cx="4114800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577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Special Model Types: Ridge Regression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Example 2: OUTSEB for model parameters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5CAEEF-3791-452D-F40F-73E49BE825AF}"/>
              </a:ext>
            </a:extLst>
          </p:cNvPr>
          <p:cNvSpPr/>
          <p:nvPr/>
        </p:nvSpPr>
        <p:spPr>
          <a:xfrm>
            <a:off x="76200" y="1295400"/>
            <a:ext cx="8991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reg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rm.homelessstudents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ridge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b="1" dirty="0">
                <a:solidFill>
                  <a:srgbClr val="058551"/>
                </a:solidFill>
                <a:latin typeface="Courier New" panose="020703090202050204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to</a:t>
            </a:r>
            <a:r>
              <a:rPr lang="en-US" b="1" dirty="0">
                <a:solidFill>
                  <a:srgbClr val="058551"/>
                </a:solidFill>
                <a:latin typeface="Courier New" panose="02070309020205020404" pitchFamily="49" charset="0"/>
              </a:rPr>
              <a:t> .04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by </a:t>
            </a:r>
            <a:r>
              <a:rPr lang="en-US" b="1" dirty="0">
                <a:solidFill>
                  <a:srgbClr val="058551"/>
                </a:solidFill>
                <a:latin typeface="Courier New" panose="02070309020205020404" pitchFamily="49" charset="0"/>
              </a:rPr>
              <a:t>.005 </a:t>
            </a:r>
            <a:r>
              <a:rPr lang="en-US" dirty="0" err="1">
                <a:solidFill>
                  <a:srgbClr val="0000FF"/>
                </a:solidFill>
                <a:latin typeface="Courier New" panose="02070309020205020404" pitchFamily="49" charset="0"/>
              </a:rPr>
              <a:t>outseb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Courier New" panose="02070309020205020404" pitchFamily="49" charset="0"/>
              </a:rPr>
              <a:t>outvif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urier New" panose="02070309020205020404" pitchFamily="49" charset="0"/>
              </a:rPr>
              <a:t>outest</a:t>
            </a:r>
            <a:r>
              <a:rPr lang="en-US" dirty="0">
                <a:latin typeface="Courier New" panose="02070309020205020404" pitchFamily="49" charset="0"/>
              </a:rPr>
              <a:t>=</a:t>
            </a:r>
            <a:r>
              <a:rPr lang="en-US" dirty="0" err="1">
                <a:latin typeface="Courier New" panose="02070309020205020404" pitchFamily="49" charset="0"/>
              </a:rPr>
              <a:t>ridgests</a:t>
            </a:r>
            <a:r>
              <a:rPr lang="en-US" dirty="0"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plots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(only)=ridge(unpack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VIFaxis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=log)</a:t>
            </a:r>
            <a:r>
              <a:rPr lang="en-US" dirty="0">
                <a:latin typeface="Courier New" panose="020703090202050204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   model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hs_pct_10 =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GINI_pct_change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african_american_pct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high_school_grad_pct_10  mhi_09 mfi_acs_10;  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26F131F-2995-988A-9279-F695DA78C7CD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228600" y="5867400"/>
            <a:ext cx="876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example, a final run with the strongest variables from earlier runs performs well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1167EF-4F5D-A5E1-95FC-32FCB34DA6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" y="2590800"/>
            <a:ext cx="7658100" cy="3204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959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Rot="1" noChangeArrowheads="1"/>
          </p:cNvSpPr>
          <p:nvPr/>
        </p:nvSpPr>
        <p:spPr bwMode="auto">
          <a:xfrm>
            <a:off x="152400" y="228600"/>
            <a:ext cx="89154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Special Model Types: LASSO Regression</a:t>
            </a:r>
          </a:p>
          <a:p>
            <a:pPr>
              <a:defRPr/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Regression Type: linear, penalized regression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Contributions from predictors reduced by the sum of the absolute values of the magnitude of the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coeffi-cients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favoring models with a few strong contributors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Supports multiple cross validation, a variety of methods for choosing variables for the model with the CHOOSE statement, and Bayesian analysis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SAS = GLMSELECT with LASSO option, R =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glmnet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405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Special Model Types: LASSO Regression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Source Code and Options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CB42AE-322A-46FE-8649-BE2F5DD12D8D}"/>
              </a:ext>
            </a:extLst>
          </p:cNvPr>
          <p:cNvSpPr/>
          <p:nvPr/>
        </p:nvSpPr>
        <p:spPr>
          <a:xfrm>
            <a:off x="152400" y="1143000"/>
            <a:ext cx="8839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glmselect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rm.sas_baseball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plots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=all;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partition fraction</a:t>
            </a:r>
            <a:r>
              <a:rPr lang="en-US" dirty="0"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validate=</a:t>
            </a:r>
            <a:r>
              <a:rPr lang="en-US" b="1" dirty="0">
                <a:solidFill>
                  <a:srgbClr val="058551"/>
                </a:solidFill>
                <a:latin typeface="Courier New" panose="02070309020205020404" pitchFamily="49" charset="0"/>
              </a:rPr>
              <a:t>.3</a:t>
            </a:r>
            <a:r>
              <a:rPr lang="en-US" dirty="0">
                <a:latin typeface="Courier New" panose="02070309020205020404" pitchFamily="49" charset="0"/>
              </a:rPr>
              <a:t>);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   model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logSalary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nAtBat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nHits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nHome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nRuns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nRBI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nBB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yrMajor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crAtBat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crHits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crHome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crRuns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crRbi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crBB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nOuts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nAssts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nError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     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      /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selection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=lasso(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stop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=none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choose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=validate); 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BFCA454-BFB6-4201-935A-81D9206A987C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228600" y="3352800"/>
            <a:ext cx="8839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Statement Options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selection – must = lasso to use this method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 – sets the criteria for when to stop variable selection, stop=none examines all variables in the MODEL statement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choose – sets criteria for choosing the model; default is AICC,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sbc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Schwarz Bayesian information criterion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PARTITION Statement Options 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validate – states the fraction for the validation sample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840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Special Model Types: LASSO Regression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Output and Plots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525738F-12B6-B1A4-FFC7-6D97DD1E36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4162412"/>
            <a:ext cx="8286750" cy="258127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3A17028-ED4D-D752-133B-F0D82CD2B4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1143000"/>
            <a:ext cx="4743450" cy="297835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0EC47B4-C620-9180-45B7-23EC5C62A7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143000"/>
            <a:ext cx="2675578" cy="2978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128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Rot="1" noChangeArrowheads="1"/>
          </p:cNvSpPr>
          <p:nvPr/>
        </p:nvSpPr>
        <p:spPr bwMode="auto">
          <a:xfrm>
            <a:off x="228600" y="1524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Special Model Types: LASSO Regression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Example 2: Adaptive LASSO w/ Bayesian</a:t>
            </a:r>
          </a:p>
        </p:txBody>
      </p:sp>
      <p:sp>
        <p:nvSpPr>
          <p:cNvPr id="15" name="Rectangle 3"/>
          <p:cNvSpPr>
            <a:spLocks noRot="1" noChangeArrowheads="1"/>
          </p:cNvSpPr>
          <p:nvPr/>
        </p:nvSpPr>
        <p:spPr bwMode="auto">
          <a:xfrm>
            <a:off x="228600" y="6019800"/>
            <a:ext cx="876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Adaptive LASSO improves the ability to select just the strongest predictors and Bayesian analysis is specified using choose=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sbc</a:t>
            </a:r>
            <a:endParaRPr lang="en-US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B731B2-50A5-04E1-758C-EAE15B96637B}"/>
              </a:ext>
            </a:extLst>
          </p:cNvPr>
          <p:cNvSpPr/>
          <p:nvPr/>
        </p:nvSpPr>
        <p:spPr>
          <a:xfrm>
            <a:off x="152400" y="1295400"/>
            <a:ext cx="8839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glmselect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rm.sas_baseball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plots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=all;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partition fraction</a:t>
            </a:r>
            <a:r>
              <a:rPr lang="en-US" dirty="0"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validate=</a:t>
            </a:r>
            <a:r>
              <a:rPr lang="en-US" b="1" dirty="0">
                <a:solidFill>
                  <a:srgbClr val="058551"/>
                </a:solidFill>
                <a:latin typeface="Courier New" panose="02070309020205020404" pitchFamily="49" charset="0"/>
              </a:rPr>
              <a:t>.3</a:t>
            </a:r>
            <a:r>
              <a:rPr lang="en-US" dirty="0">
                <a:latin typeface="Courier New" panose="02070309020205020404" pitchFamily="49" charset="0"/>
              </a:rPr>
              <a:t>);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   model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logSalary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nAtBat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nHits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nHome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nRuns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nRBI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nBB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yrMajor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crAtBat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crHits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crHome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crRuns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crRbi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crBB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nOuts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nAssts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nError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/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selection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=lasso(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adaptive stop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=none </a:t>
            </a: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choose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sbc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); 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955DB1B-44AA-C93A-6B53-2E448B32BF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" y="3200400"/>
            <a:ext cx="901065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350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429422FEF4C54D9E8C2108DD21A5A0" ma:contentTypeVersion="1" ma:contentTypeDescription="Create a new document." ma:contentTypeScope="" ma:versionID="1a953d73e077a770e7f1a373a65d8881">
  <xsd:schema xmlns:xsd="http://www.w3.org/2001/XMLSchema" xmlns:xs="http://www.w3.org/2001/XMLSchema" xmlns:p="http://schemas.microsoft.com/office/2006/metadata/properties" xmlns:ns1="http://schemas.microsoft.com/sharepoint/v3" xmlns:ns2="463f5a8d-bae8-490b-a35c-e24ddbf2d80d" targetNamespace="http://schemas.microsoft.com/office/2006/metadata/properties" ma:root="true" ma:fieldsID="e5f3a63a6ba1087d5b0a03c828e675ba" ns1:_="" ns2:_="">
    <xsd:import namespace="http://schemas.microsoft.com/sharepoint/v3"/>
    <xsd:import namespace="463f5a8d-bae8-490b-a35c-e24ddbf2d80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3f5a8d-bae8-490b-a35c-e24ddbf2d8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63f5a8d-bae8-490b-a35c-e24ddbf2d80d">QRVXSV3SFSVK-4691-5</_dlc_DocId>
    <_dlc_DocIdUrl xmlns="463f5a8d-bae8-490b-a35c-e24ddbf2d80d">
      <Url>https://www.cmich.edu/colleges/CHP/ihbi/_layouts/15/DocIdRedir.aspx?ID=QRVXSV3SFSVK-4691-5</Url>
      <Description>QRVXSV3SFSVK-4691-5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FCB8FE-8881-4DFB-987D-A59D05C34B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63f5a8d-bae8-490b-a35c-e24ddbf2d8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15EBF8-CA2F-4FE0-9878-CAF5003481E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050E97E-AE12-4877-A37B-DCAB1961FC69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sharepoint/v3"/>
    <ds:schemaRef ds:uri="http://purl.org/dc/terms/"/>
    <ds:schemaRef ds:uri="463f5a8d-bae8-490b-a35c-e24ddbf2d80d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0726827D-7888-4D12-B44A-CF8B23BE292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11665</TotalTime>
  <Words>1213</Words>
  <Application>Microsoft Office PowerPoint</Application>
  <PresentationFormat>On-screen Show (4:3)</PresentationFormat>
  <Paragraphs>169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</vt:lpstr>
      <vt:lpstr>Calibri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Corliss</dc:creator>
  <cp:lastModifiedBy>David Corliss</cp:lastModifiedBy>
  <cp:revision>850</cp:revision>
  <dcterms:created xsi:type="dcterms:W3CDTF">2009-09-25T23:51:45Z</dcterms:created>
  <dcterms:modified xsi:type="dcterms:W3CDTF">2025-10-02T11:06:18Z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0x01010061429422FEF4C54D9E8C2108DD21A5A0</vt:lpwstr>
  </property>
  <property fmtid="{D5CDD505-2E9C-101B-9397-08002B2CF9AE}" pid="3" name="_dlc_DocIdItemGuid">
    <vt:lpwstr>5ba877ce-aa8d-453a-8dc2-3c6aa3f1463b</vt:lpwstr>
  </property>
</Properties>
</file>