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16" r:id="rId4"/>
    <p:sldMasterId id="2147483839" r:id="rId5"/>
  </p:sldMasterIdLst>
  <p:notesMasterIdLst>
    <p:notesMasterId r:id="rId30"/>
  </p:notesMasterIdLst>
  <p:handoutMasterIdLst>
    <p:handoutMasterId r:id="rId31"/>
  </p:handoutMasterIdLst>
  <p:sldIdLst>
    <p:sldId id="2147477592" r:id="rId6"/>
    <p:sldId id="2147477591" r:id="rId7"/>
    <p:sldId id="2147477559" r:id="rId8"/>
    <p:sldId id="2147477560" r:id="rId9"/>
    <p:sldId id="2147477425" r:id="rId10"/>
    <p:sldId id="2147477561" r:id="rId11"/>
    <p:sldId id="2147477488" r:id="rId12"/>
    <p:sldId id="2147477580" r:id="rId13"/>
    <p:sldId id="2147477569" r:id="rId14"/>
    <p:sldId id="2147477581" r:id="rId15"/>
    <p:sldId id="2147477568" r:id="rId16"/>
    <p:sldId id="2147477585" r:id="rId17"/>
    <p:sldId id="2147477570" r:id="rId18"/>
    <p:sldId id="2147477571" r:id="rId19"/>
    <p:sldId id="2147477572" r:id="rId20"/>
    <p:sldId id="2147477574" r:id="rId21"/>
    <p:sldId id="2147477586" r:id="rId22"/>
    <p:sldId id="2147477430" r:id="rId23"/>
    <p:sldId id="2147477429" r:id="rId24"/>
    <p:sldId id="2147477587" r:id="rId25"/>
    <p:sldId id="2147477588" r:id="rId26"/>
    <p:sldId id="2147477590" r:id="rId27"/>
    <p:sldId id="2147477589" r:id="rId28"/>
    <p:sldId id="2147477441" r:id="rId29"/>
  </p:sldIdLst>
  <p:sldSz cx="18288000" cy="10287000"/>
  <p:notesSz cx="6858000" cy="9144000"/>
  <p:embeddedFontLst>
    <p:embeddedFont>
      <p:font typeface="Anova Bold" panose="020B0604020202020204" charset="0"/>
      <p:regular r:id="rId32"/>
      <p:bold r:id="rId33"/>
      <p:italic r:id="rId34"/>
      <p:boldItalic r:id="rId35"/>
    </p:embeddedFont>
    <p:embeddedFont>
      <p:font typeface="Anova Light" panose="020B0604020202020204" charset="0"/>
      <p:regular r:id="rId36"/>
      <p:bold r:id="rId37"/>
      <p:italic r:id="rId38"/>
      <p:boldItalic r:id="rId39"/>
    </p:embeddedFont>
  </p:embeddedFontLst>
  <p:custDataLst>
    <p:tags r:id="rId40"/>
  </p:custDataLst>
  <p:defaultText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C3829F-2C56-4915-AA34-5F93EE359221}">
          <p14:sldIdLst>
            <p14:sldId id="2147477592"/>
            <p14:sldId id="2147477591"/>
            <p14:sldId id="2147477559"/>
            <p14:sldId id="2147477560"/>
            <p14:sldId id="2147477425"/>
            <p14:sldId id="2147477561"/>
            <p14:sldId id="2147477488"/>
            <p14:sldId id="2147477580"/>
            <p14:sldId id="2147477569"/>
            <p14:sldId id="2147477581"/>
            <p14:sldId id="2147477568"/>
            <p14:sldId id="2147477585"/>
            <p14:sldId id="2147477570"/>
            <p14:sldId id="2147477571"/>
            <p14:sldId id="2147477572"/>
            <p14:sldId id="2147477574"/>
            <p14:sldId id="2147477586"/>
            <p14:sldId id="2147477430"/>
            <p14:sldId id="2147477429"/>
            <p14:sldId id="2147477587"/>
            <p14:sldId id="2147477588"/>
            <p14:sldId id="2147477590"/>
            <p14:sldId id="2147477589"/>
            <p14:sldId id="21474774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708D14-BD54-920F-18BB-8395E60AE589}" name="Alice McClure" initials="AM" userId="S::alice.mcclure@sas.com::6210c489-566a-4639-8da1-84bcfd842f43" providerId="AD"/>
  <p188:author id="{6DFEA739-C4EE-3CDE-94E6-A95954A908DE}" name="Tine Haaber" initials="TH" userId="S::Tine.Haaber@SAS.COM::b28dffea-6139-4081-9090-e82e8f8437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217" autoAdjust="0"/>
  </p:normalViewPr>
  <p:slideViewPr>
    <p:cSldViewPr snapToGrid="0">
      <p:cViewPr varScale="1">
        <p:scale>
          <a:sx n="53" d="100"/>
          <a:sy n="53" d="100"/>
        </p:scale>
        <p:origin x="204" y="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6.xml"/><Relationship Id="rId1" Type="http://schemas.openxmlformats.org/officeDocument/2006/relationships/theme" Target="../theme/theme4.xml"/><Relationship Id="rId4" Type="http://schemas.openxmlformats.org/officeDocument/2006/relationships/image" Target="../media/image2.sv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1A56FA-0DF4-15B7-A216-DB01CF5CE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CE34E3-7E5C-436A-9E6D-2FFC8FFCFCBF}" type="datetimeFigureOut">
              <a:rPr lang="en-US" smtClean="0">
                <a:latin typeface="Anova Light" panose="020B0403020203020204" pitchFamily="34" charset="0"/>
              </a:rPr>
              <a:t>9/22/2025</a:t>
            </a:fld>
            <a:endParaRPr lang="en-US" dirty="0">
              <a:latin typeface="Anova Light" panose="020B0403020203020204" pitchFamily="34" charset="0"/>
            </a:endParaRPr>
          </a:p>
        </p:txBody>
      </p:sp>
      <p:sp>
        <p:nvSpPr>
          <p:cNvPr id="5" name="Slide Number Placeholder 4">
            <a:extLst>
              <a:ext uri="{FF2B5EF4-FFF2-40B4-BE49-F238E27FC236}">
                <a16:creationId xmlns:a16="http://schemas.microsoft.com/office/drawing/2014/main" id="{BA52EC1A-046B-DC8F-4AAC-4BB03667CCC0}"/>
              </a:ext>
            </a:extLst>
          </p:cNvPr>
          <p:cNvSpPr>
            <a:spLocks noGrp="1"/>
          </p:cNvSpPr>
          <p:nvPr>
            <p:ph type="sldNum" sz="quarter" idx="3"/>
          </p:nvPr>
        </p:nvSpPr>
        <p:spPr>
          <a:xfrm>
            <a:off x="0" y="0"/>
            <a:ext cx="2971800" cy="458787"/>
          </a:xfrm>
          <a:prstGeom prst="rect">
            <a:avLst/>
          </a:prstGeom>
        </p:spPr>
        <p:txBody>
          <a:bodyPr vert="horz" lIns="91440" tIns="45720" rIns="91440" bIns="45720" rtlCol="0" anchor="b"/>
          <a:lstStyle>
            <a:lvl1pPr algn="r">
              <a:defRPr sz="1200"/>
            </a:lvl1pPr>
          </a:lstStyle>
          <a:p>
            <a:pPr algn="l"/>
            <a:fld id="{C4EF46A2-9381-4C51-8277-3C7F2938E9F9}" type="slidenum">
              <a:rPr lang="en-US" smtClean="0">
                <a:latin typeface="Anova Light" panose="020B0403020203020204" pitchFamily="34" charset="0"/>
              </a:rPr>
              <a:pPr algn="l"/>
              <a:t>‹#›</a:t>
            </a:fld>
            <a:endParaRPr lang="en-US" dirty="0">
              <a:latin typeface="Anova Light" panose="020B0403020203020204" pitchFamily="34" charset="0"/>
            </a:endParaRPr>
          </a:p>
        </p:txBody>
      </p:sp>
      <p:sp>
        <p:nvSpPr>
          <p:cNvPr id="2" name="TextBox 4">
            <a:extLst>
              <a:ext uri="{FF2B5EF4-FFF2-40B4-BE49-F238E27FC236}">
                <a16:creationId xmlns:a16="http://schemas.microsoft.com/office/drawing/2014/main" id="{7A8A3785-BF0E-6C8B-8B7B-0521D7696A29}"/>
              </a:ext>
            </a:extLst>
          </p:cNvPr>
          <p:cNvSpPr txBox="1"/>
          <p:nvPr/>
        </p:nvSpPr>
        <p:spPr>
          <a:xfrm>
            <a:off x="685800" y="8879554"/>
            <a:ext cx="2514600" cy="169277"/>
          </a:xfrm>
          <a:prstGeom prst="rect">
            <a:avLst/>
          </a:prstGeom>
          <a:noFill/>
        </p:spPr>
        <p:txBody>
          <a:bodyPr wrap="square" lIns="0" anchor="b" anchorCtr="0">
            <a:spAutoFit/>
          </a:bodyPr>
          <a:lstStyle/>
          <a:p>
            <a:pPr marL="0" marR="0" lvl="0" indent="0" algn="l"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accent5">
                    <a:lumMod val="60000"/>
                    <a:lumOff val="4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4" name="Picture 6">
            <a:extLst>
              <a:ext uri="{FF2B5EF4-FFF2-40B4-BE49-F238E27FC236}">
                <a16:creationId xmlns:a16="http://schemas.microsoft.com/office/drawing/2014/main" id="{3F6C63C1-B02C-0586-DDA1-7B0EB003F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92336" y="8788172"/>
            <a:ext cx="627951" cy="260659"/>
          </a:xfrm>
          <a:prstGeom prst="rect">
            <a:avLst/>
          </a:prstGeom>
        </p:spPr>
      </p:pic>
      <p:sp>
        <p:nvSpPr>
          <p:cNvPr id="6" name="TextBox 2">
            <a:extLst>
              <a:ext uri="{FF2B5EF4-FFF2-40B4-BE49-F238E27FC236}">
                <a16:creationId xmlns:a16="http://schemas.microsoft.com/office/drawing/2014/main" id="{FDEF6B2A-6211-F846-C47F-DC10CAA8C891}"/>
              </a:ext>
            </a:extLst>
          </p:cNvPr>
          <p:cNvSpPr txBox="1"/>
          <p:nvPr/>
        </p:nvSpPr>
        <p:spPr>
          <a:xfrm>
            <a:off x="2493335" y="8732520"/>
            <a:ext cx="1871330" cy="215444"/>
          </a:xfrm>
          <a:prstGeom prst="rect">
            <a:avLst/>
          </a:prstGeom>
          <a:noFill/>
        </p:spPr>
        <p:txBody>
          <a:bodyPr wrap="square" rtlCol="0" anchor="ctr">
            <a:spAutoFit/>
          </a:bodyPr>
          <a:lstStyle/>
          <a:p>
            <a:pPr algn="ctr" defTabSz="182880"/>
            <a:r>
              <a:rPr lang="en-US" sz="800" dirty="0">
                <a:solidFill>
                  <a:schemeClr val="accent4"/>
                </a:solidFill>
                <a:latin typeface="Anova Light" panose="020B0403020203020204" pitchFamily="34" charset="0"/>
              </a:rPr>
              <a:t>sas.com</a:t>
            </a:r>
          </a:p>
        </p:txBody>
      </p:sp>
    </p:spTree>
    <p:custDataLst>
      <p:tags r:id="rId2"/>
    </p:custDataLst>
    <p:extLst>
      <p:ext uri="{BB962C8B-B14F-4D97-AF65-F5344CB8AC3E}">
        <p14:creationId xmlns:p14="http://schemas.microsoft.com/office/powerpoint/2010/main" val="262689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solidFill>
                  <a:schemeClr val="tx1"/>
                </a:solidFill>
                <a:latin typeface="Anova Light" panose="020B0403020203020204" pitchFamily="34" charset="0"/>
              </a:defRPr>
            </a:lvl1pPr>
          </a:lstStyle>
          <a:p>
            <a:fld id="{D46682E9-A1D3-F04F-A14F-ABAA4D2618F2}"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4">
            <a:extLst>
              <a:ext uri="{FF2B5EF4-FFF2-40B4-BE49-F238E27FC236}">
                <a16:creationId xmlns:a16="http://schemas.microsoft.com/office/drawing/2014/main" id="{CFAEC8D7-15A6-6F9F-E0B7-CB248431A52A}"/>
              </a:ext>
            </a:extLst>
          </p:cNvPr>
          <p:cNvSpPr txBox="1"/>
          <p:nvPr/>
        </p:nvSpPr>
        <p:spPr>
          <a:xfrm>
            <a:off x="685800" y="8879554"/>
            <a:ext cx="2514600" cy="169277"/>
          </a:xfrm>
          <a:prstGeom prst="rect">
            <a:avLst/>
          </a:prstGeom>
          <a:noFill/>
        </p:spPr>
        <p:txBody>
          <a:bodyPr wrap="square" lIns="0" anchor="b" anchorCtr="0">
            <a:spAutoFit/>
          </a:bodyPr>
          <a:lstStyle/>
          <a:p>
            <a:pPr marL="0" marR="0" lvl="0" indent="0" algn="l"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accent5">
                    <a:lumMod val="60000"/>
                    <a:lumOff val="4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
        <p:nvSpPr>
          <p:cNvPr id="10" name="Slide Number Placeholder 4">
            <a:extLst>
              <a:ext uri="{FF2B5EF4-FFF2-40B4-BE49-F238E27FC236}">
                <a16:creationId xmlns:a16="http://schemas.microsoft.com/office/drawing/2014/main" id="{9DE3AD8C-AE96-943C-8DAF-3D5594863A36}"/>
              </a:ext>
            </a:extLst>
          </p:cNvPr>
          <p:cNvSpPr>
            <a:spLocks noGrp="1"/>
          </p:cNvSpPr>
          <p:nvPr>
            <p:ph type="sldNum" sz="quarter" idx="5"/>
          </p:nvPr>
        </p:nvSpPr>
        <p:spPr>
          <a:xfrm>
            <a:off x="0" y="0"/>
            <a:ext cx="2971800" cy="458787"/>
          </a:xfrm>
          <a:prstGeom prst="rect">
            <a:avLst/>
          </a:prstGeom>
        </p:spPr>
        <p:txBody>
          <a:bodyPr vert="horz" lIns="91440" tIns="45720" rIns="91440" bIns="45720" rtlCol="0" anchor="b"/>
          <a:lstStyle>
            <a:lvl1pPr algn="r">
              <a:defRPr sz="1200" b="0" i="0">
                <a:solidFill>
                  <a:schemeClr val="tx1"/>
                </a:solidFill>
                <a:latin typeface="Anova Light" panose="020B0403020203020204" pitchFamily="34" charset="0"/>
              </a:defRPr>
            </a:lvl1pPr>
          </a:lstStyle>
          <a:p>
            <a:pPr algn="l"/>
            <a:fld id="{C4EF46A2-9381-4C51-8277-3C7F2938E9F9}" type="slidenum">
              <a:rPr lang="en-US" smtClean="0"/>
              <a:pPr algn="l"/>
              <a:t>‹#›</a:t>
            </a:fld>
            <a:endParaRPr lang="en-US" dirty="0"/>
          </a:p>
        </p:txBody>
      </p:sp>
      <p:pic>
        <p:nvPicPr>
          <p:cNvPr id="2" name="Picture 6">
            <a:extLst>
              <a:ext uri="{FF2B5EF4-FFF2-40B4-BE49-F238E27FC236}">
                <a16:creationId xmlns:a16="http://schemas.microsoft.com/office/drawing/2014/main" id="{D7A2D390-EEAD-C632-F276-85D15BA57F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92336" y="8788172"/>
            <a:ext cx="627951" cy="260659"/>
          </a:xfrm>
          <a:prstGeom prst="rect">
            <a:avLst/>
          </a:prstGeom>
        </p:spPr>
      </p:pic>
      <p:sp>
        <p:nvSpPr>
          <p:cNvPr id="6" name="TextBox 2">
            <a:extLst>
              <a:ext uri="{FF2B5EF4-FFF2-40B4-BE49-F238E27FC236}">
                <a16:creationId xmlns:a16="http://schemas.microsoft.com/office/drawing/2014/main" id="{F607DE50-086C-7432-5C71-ADF401D86D53}"/>
              </a:ext>
            </a:extLst>
          </p:cNvPr>
          <p:cNvSpPr txBox="1"/>
          <p:nvPr/>
        </p:nvSpPr>
        <p:spPr>
          <a:xfrm>
            <a:off x="2493335" y="8732520"/>
            <a:ext cx="1871330" cy="215444"/>
          </a:xfrm>
          <a:prstGeom prst="rect">
            <a:avLst/>
          </a:prstGeom>
          <a:noFill/>
        </p:spPr>
        <p:txBody>
          <a:bodyPr wrap="square" rtlCol="0" anchor="ctr">
            <a:spAutoFit/>
          </a:bodyPr>
          <a:lstStyle/>
          <a:p>
            <a:pPr algn="ctr" defTabSz="182880"/>
            <a:r>
              <a:rPr lang="en-US" sz="800" dirty="0">
                <a:solidFill>
                  <a:schemeClr val="tx1"/>
                </a:solidFill>
                <a:latin typeface="Anova Light" panose="020B0403020203020204" pitchFamily="34" charset="0"/>
              </a:rPr>
              <a:t>sas.com</a:t>
            </a:r>
          </a:p>
        </p:txBody>
      </p:sp>
    </p:spTree>
    <p:extLst>
      <p:ext uri="{BB962C8B-B14F-4D97-AF65-F5344CB8AC3E}">
        <p14:creationId xmlns:p14="http://schemas.microsoft.com/office/powerpoint/2010/main" val="3625376775"/>
      </p:ext>
    </p:extLst>
  </p:cSld>
  <p:clrMap bg1="lt1" tx1="dk1" bg2="lt2" tx2="dk2" accent1="accent1" accent2="accent2" accent3="accent3" accent4="accent4" accent5="accent5" accent6="accent6" hlink="hlink" folHlink="folHlink"/>
  <p:notesStyle>
    <a:lvl1pPr marL="342900" indent="-342900" algn="l" defTabSz="1828800" rtl="0" eaLnBrk="1" latinLnBrk="0" hangingPunct="1">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1257300" indent="-342900" algn="l" defTabSz="1828800" rtl="0" eaLnBrk="1" latinLnBrk="0" hangingPunct="1">
      <a:buClr>
        <a:schemeClr val="accent5"/>
      </a:buClr>
      <a:buFont typeface="Anova Light" panose="020B0403020203020204" pitchFamily="34" charset="0"/>
      <a:buChar char="–"/>
      <a:defRPr sz="2000" b="0" i="0" kern="1200">
        <a:solidFill>
          <a:schemeClr val="tx1"/>
        </a:solidFill>
        <a:latin typeface="+mn-lt"/>
        <a:ea typeface="+mn-ea"/>
        <a:cs typeface="+mn-cs"/>
      </a:defRPr>
    </a:lvl2pPr>
    <a:lvl3pPr marL="2171700" indent="-342900" algn="l" defTabSz="1828800" rtl="0" eaLnBrk="1" latinLnBrk="0" hangingPunct="1">
      <a:buClr>
        <a:schemeClr val="accent5"/>
      </a:buClr>
      <a:buFont typeface="Anova Light" panose="020B0403020203020204" pitchFamily="34" charset="0"/>
      <a:buChar char="•"/>
      <a:defRPr sz="1800" b="0" i="0" kern="1200">
        <a:solidFill>
          <a:schemeClr val="tx1"/>
        </a:solidFill>
        <a:latin typeface="+mn-lt"/>
        <a:ea typeface="+mn-ea"/>
        <a:cs typeface="+mn-cs"/>
      </a:defRPr>
    </a:lvl3pPr>
    <a:lvl4pPr marL="3086100" indent="-342900" algn="l" defTabSz="1828800" rtl="0" eaLnBrk="1" latinLnBrk="0" hangingPunct="1">
      <a:buClr>
        <a:schemeClr val="accent5"/>
      </a:buClr>
      <a:buFont typeface="Anova Light" panose="020B0403020203020204" pitchFamily="34" charset="0"/>
      <a:buChar char="–"/>
      <a:defRPr sz="1600" b="0" i="0" kern="1200">
        <a:solidFill>
          <a:schemeClr val="tx1"/>
        </a:solidFill>
        <a:latin typeface="+mn-lt"/>
        <a:ea typeface="+mn-ea"/>
        <a:cs typeface="+mn-cs"/>
      </a:defRPr>
    </a:lvl4pPr>
    <a:lvl5pPr marL="4000500" indent="-342900" algn="l" defTabSz="1828800" rtl="0" eaLnBrk="1" latinLnBrk="0" hangingPunct="1">
      <a:buClr>
        <a:schemeClr val="accent5"/>
      </a:buClr>
      <a:buFont typeface="Anova Light" panose="020B0403020203020204" pitchFamily="34" charset="0"/>
      <a:buChar char="•"/>
      <a:defRPr sz="1400" b="0" i="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463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15</a:t>
            </a:fld>
            <a:endParaRPr lang="en-US" dirty="0"/>
          </a:p>
        </p:txBody>
      </p:sp>
    </p:spTree>
    <p:extLst>
      <p:ext uri="{BB962C8B-B14F-4D97-AF65-F5344CB8AC3E}">
        <p14:creationId xmlns:p14="http://schemas.microsoft.com/office/powerpoint/2010/main" val="37323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20_DOSUBL_Functional_macro.sas</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16</a:t>
            </a:fld>
            <a:endParaRPr lang="en-US" dirty="0"/>
          </a:p>
        </p:txBody>
      </p:sp>
    </p:spTree>
    <p:extLst>
      <p:ext uri="{BB962C8B-B14F-4D97-AF65-F5344CB8AC3E}">
        <p14:creationId xmlns:p14="http://schemas.microsoft.com/office/powerpoint/2010/main" val="115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purpose of OUTLIB= is to specify the </a:t>
            </a:r>
            <a:r>
              <a:rPr lang="en-US" b="1" dirty="0"/>
              <a:t>library, dataset, and package</a:t>
            </a:r>
            <a:r>
              <a:rPr lang="en-US" dirty="0"/>
              <a:t> where your PROC FCMP compiled functions and subroutines will be stored. When you run PROC FCMP with this option, SAS doesn't just execute the functions in memory; it compiles them into a special SAS file that can be reused in subsequent SAS sessions or by other programs.</a:t>
            </a:r>
          </a:p>
          <a:p>
            <a:r>
              <a:rPr lang="en-US" dirty="0"/>
              <a:t>Does a calculation and returns a value.</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19</a:t>
            </a:fld>
            <a:endParaRPr lang="en-US" dirty="0"/>
          </a:p>
        </p:txBody>
      </p:sp>
    </p:spTree>
    <p:extLst>
      <p:ext uri="{BB962C8B-B14F-4D97-AF65-F5344CB8AC3E}">
        <p14:creationId xmlns:p14="http://schemas.microsoft.com/office/powerpoint/2010/main" val="243020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for complex logic implementation</a:t>
            </a:r>
          </a:p>
          <a:p>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20</a:t>
            </a:fld>
            <a:endParaRPr lang="en-US" dirty="0"/>
          </a:p>
        </p:txBody>
      </p:sp>
    </p:spTree>
    <p:extLst>
      <p:ext uri="{BB962C8B-B14F-4D97-AF65-F5344CB8AC3E}">
        <p14:creationId xmlns:p14="http://schemas.microsoft.com/office/powerpoint/2010/main" val="36744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6</a:t>
            </a:fld>
            <a:endParaRPr lang="en-US" dirty="0"/>
          </a:p>
        </p:txBody>
      </p:sp>
    </p:spTree>
    <p:extLst>
      <p:ext uri="{BB962C8B-B14F-4D97-AF65-F5344CB8AC3E}">
        <p14:creationId xmlns:p14="http://schemas.microsoft.com/office/powerpoint/2010/main" val="197706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r>
              <a:rPr lang="en-US" dirty="0" err="1"/>
              <a:t>conditionalMacroExample.sas</a:t>
            </a:r>
            <a:r>
              <a:rPr lang="en-US" dirty="0"/>
              <a:t> in EG.</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7</a:t>
            </a:fld>
            <a:endParaRPr lang="en-US" dirty="0"/>
          </a:p>
        </p:txBody>
      </p:sp>
    </p:spTree>
    <p:extLst>
      <p:ext uri="{BB962C8B-B14F-4D97-AF65-F5344CB8AC3E}">
        <p14:creationId xmlns:p14="http://schemas.microsoft.com/office/powerpoint/2010/main" val="404912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today() and time() functions don’t take any inputs but returns a value.</a:t>
            </a:r>
          </a:p>
          <a:p>
            <a:r>
              <a:rPr lang="en-US" dirty="0" err="1"/>
              <a:t>Upcase</a:t>
            </a:r>
            <a:r>
              <a:rPr lang="en-US" dirty="0"/>
              <a:t>() function takes a string as input and returns the string back in upper case.</a:t>
            </a:r>
          </a:p>
          <a:p>
            <a:r>
              <a:rPr lang="en-US" dirty="0"/>
              <a:t>There are hundreds of </a:t>
            </a:r>
            <a:r>
              <a:rPr lang="en-US" dirty="0" err="1"/>
              <a:t>datastep</a:t>
            </a:r>
            <a:r>
              <a:rPr lang="en-US" dirty="0"/>
              <a:t> functions available in SAS.</a:t>
            </a:r>
          </a:p>
          <a:p>
            <a:r>
              <a:rPr lang="en-US" dirty="0"/>
              <a:t>Lot of times your assign the value returned from a function to a variable but functions can also be used INLINE within a statement like the </a:t>
            </a:r>
            <a:r>
              <a:rPr lang="en-US" dirty="0" err="1"/>
              <a:t>upcase</a:t>
            </a:r>
            <a:r>
              <a:rPr lang="en-US" dirty="0"/>
              <a:t>() function shown here.</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9</a:t>
            </a:fld>
            <a:endParaRPr lang="en-US" dirty="0"/>
          </a:p>
        </p:txBody>
      </p:sp>
    </p:spTree>
    <p:extLst>
      <p:ext uri="{BB962C8B-B14F-4D97-AF65-F5344CB8AC3E}">
        <p14:creationId xmlns:p14="http://schemas.microsoft.com/office/powerpoint/2010/main" val="232617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10</a:t>
            </a:fld>
            <a:endParaRPr lang="en-US" dirty="0"/>
          </a:p>
        </p:txBody>
      </p:sp>
    </p:spTree>
    <p:extLst>
      <p:ext uri="{BB962C8B-B14F-4D97-AF65-F5344CB8AC3E}">
        <p14:creationId xmlns:p14="http://schemas.microsoft.com/office/powerpoint/2010/main" val="166881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OPEN (dataset name, dataset access method) </a:t>
            </a:r>
          </a:p>
          <a:p>
            <a:r>
              <a:rPr lang="en-US" dirty="0"/>
              <a:t>Returns a dataset identifier as a numeric value </a:t>
            </a:r>
          </a:p>
          <a:p>
            <a:r>
              <a:rPr lang="en-US" dirty="0"/>
              <a:t>Returns a zero if the dataset cannot be opened (e.g. because another user has an exclusive lock on the dataset)</a:t>
            </a:r>
          </a:p>
          <a:p>
            <a:r>
              <a:rPr lang="en-US" dirty="0"/>
              <a:t>The dataset identifier returned by the function can be used by other SCL functions to reference the OPEN dataset when they perform their actions </a:t>
            </a:r>
          </a:p>
          <a:p>
            <a:r>
              <a:rPr lang="en-US" dirty="0"/>
              <a:t>In most case you will use ‘I’ as the dataset access method as this denotes a read-only access method that can help prevent the locking of a dataset to other users </a:t>
            </a:r>
          </a:p>
          <a:p>
            <a:r>
              <a:rPr lang="en-US" dirty="0"/>
              <a:t>Example syntax: DSID = OPEN(“SASHELP.CLASS”,”I”); </a:t>
            </a:r>
          </a:p>
          <a:p>
            <a:pPr marL="0" indent="0">
              <a:buNone/>
            </a:pPr>
            <a:endParaRPr lang="en-US" dirty="0"/>
          </a:p>
          <a:p>
            <a:pPr marL="0" indent="0">
              <a:buNone/>
            </a:pPr>
            <a:endParaRPr lang="en-US" dirty="0"/>
          </a:p>
          <a:p>
            <a:pPr marL="0" indent="0">
              <a:buNone/>
            </a:pPr>
            <a:r>
              <a:rPr lang="en-US" dirty="0"/>
              <a:t>CLOSE (dataset identifier) </a:t>
            </a:r>
          </a:p>
          <a:p>
            <a:pPr marL="342900" indent="-342900"/>
            <a:r>
              <a:rPr lang="en-US" dirty="0"/>
              <a:t>Closes the dataset referenced by the dataset identifier and releases it for use </a:t>
            </a:r>
          </a:p>
          <a:p>
            <a:pPr marL="342900" indent="-342900"/>
            <a:r>
              <a:rPr lang="en-US" dirty="0"/>
              <a:t>Must be called when you have finished with the dataset otherwise your program will still have a handle (or reference) to the open dataset </a:t>
            </a:r>
          </a:p>
          <a:p>
            <a:pPr marL="342900" indent="-342900"/>
            <a:r>
              <a:rPr lang="en-US" dirty="0"/>
              <a:t>Example syntax: RC=CLOSE(DSID);</a:t>
            </a:r>
          </a:p>
          <a:p>
            <a:pPr marL="342900" indent="-342900"/>
            <a:endParaRPr lang="en-US" dirty="0"/>
          </a:p>
          <a:p>
            <a:pPr marL="342900" indent="-342900"/>
            <a:endParaRPr lang="en-US" dirty="0"/>
          </a:p>
          <a:p>
            <a:pPr marL="0" indent="0">
              <a:buNone/>
            </a:pPr>
            <a:r>
              <a:rPr lang="en-US" dirty="0"/>
              <a:t>ATTRN – returns a number of different numeric metadata items about a dataset including the number of observations and the number of variables. N.B. There are a number of different ways to return the number of observations from this function (different counts may include deleted observations etc.) so make sure you select the right one. </a:t>
            </a:r>
          </a:p>
          <a:p>
            <a:pPr marL="0" indent="0">
              <a:buNone/>
            </a:pPr>
            <a:r>
              <a:rPr lang="en-US" dirty="0"/>
              <a:t>ATTRC – returns character information about a dataset but is generally less useful that ATTRN. </a:t>
            </a:r>
          </a:p>
          <a:p>
            <a:pPr marL="0" indent="0">
              <a:buNone/>
            </a:pPr>
            <a:r>
              <a:rPr lang="en-US" dirty="0"/>
              <a:t>VARNAME – returns the name of a dataset variable based on its index number (position in the dataset). </a:t>
            </a:r>
          </a:p>
          <a:p>
            <a:pPr marL="0" indent="0">
              <a:buNone/>
            </a:pPr>
            <a:r>
              <a:rPr lang="en-US" dirty="0"/>
              <a:t>VARNUM – returns the variable index based on the variable name. Returns a zero if the variable does not exist. </a:t>
            </a:r>
          </a:p>
          <a:p>
            <a:pPr marL="0" indent="0">
              <a:buNone/>
            </a:pPr>
            <a:r>
              <a:rPr lang="en-US" dirty="0"/>
              <a:t>VARTYPE – returns the variable type (character or numeric).</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11</a:t>
            </a:fld>
            <a:endParaRPr lang="en-US" dirty="0"/>
          </a:p>
        </p:txBody>
      </p:sp>
    </p:spTree>
    <p:extLst>
      <p:ext uri="{BB962C8B-B14F-4D97-AF65-F5344CB8AC3E}">
        <p14:creationId xmlns:p14="http://schemas.microsoft.com/office/powerpoint/2010/main" val="386415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OPEN (dataset name, dataset access method) </a:t>
            </a:r>
          </a:p>
          <a:p>
            <a:r>
              <a:rPr lang="en-US" dirty="0"/>
              <a:t>Returns a dataset identifier as a numeric value </a:t>
            </a:r>
          </a:p>
          <a:p>
            <a:r>
              <a:rPr lang="en-US" dirty="0"/>
              <a:t>Returns a zero if the dataset cannot be opened (e.g. because another user has an exclusive lock on the dataset)</a:t>
            </a:r>
          </a:p>
          <a:p>
            <a:r>
              <a:rPr lang="en-US" dirty="0"/>
              <a:t>The dataset identifier returned by the function can be used by other SCL functions to reference the OPEN dataset when they perform their actions </a:t>
            </a:r>
          </a:p>
          <a:p>
            <a:r>
              <a:rPr lang="en-US" dirty="0"/>
              <a:t>In most case you will use ‘I’ as the dataset access method as this denotes a read-only access method that can help prevent the locking of a dataset to other users </a:t>
            </a:r>
          </a:p>
          <a:p>
            <a:r>
              <a:rPr lang="en-US" dirty="0"/>
              <a:t>Example syntax: DSID = OPEN(“SASHELP.CLASS”,”I”); </a:t>
            </a:r>
          </a:p>
          <a:p>
            <a:pPr marL="0" indent="0">
              <a:buNone/>
            </a:pPr>
            <a:endParaRPr lang="en-US" dirty="0"/>
          </a:p>
          <a:p>
            <a:pPr marL="0" indent="0">
              <a:buNone/>
            </a:pPr>
            <a:endParaRPr lang="en-US" dirty="0"/>
          </a:p>
          <a:p>
            <a:pPr marL="0" indent="0">
              <a:buNone/>
            </a:pPr>
            <a:r>
              <a:rPr lang="en-US" dirty="0"/>
              <a:t>CLOSE (dataset identifier) </a:t>
            </a:r>
          </a:p>
          <a:p>
            <a:pPr marL="342900" indent="-342900"/>
            <a:r>
              <a:rPr lang="en-US" dirty="0"/>
              <a:t>Closes the dataset referenced by the dataset identifier and releases it for use </a:t>
            </a:r>
          </a:p>
          <a:p>
            <a:pPr marL="342900" indent="-342900"/>
            <a:r>
              <a:rPr lang="en-US" dirty="0"/>
              <a:t>Must be called when you have finished with the dataset otherwise your program will still have a handle (or reference) to the open dataset </a:t>
            </a:r>
          </a:p>
          <a:p>
            <a:pPr marL="342900" indent="-342900"/>
            <a:r>
              <a:rPr lang="en-US" dirty="0"/>
              <a:t>Example syntax: RC=CLOSE(DSID);</a:t>
            </a:r>
          </a:p>
          <a:p>
            <a:pPr marL="342900" indent="-342900"/>
            <a:endParaRPr lang="en-US" dirty="0"/>
          </a:p>
          <a:p>
            <a:pPr marL="342900" indent="-342900"/>
            <a:endParaRPr lang="en-US" dirty="0"/>
          </a:p>
          <a:p>
            <a:pPr marL="0" indent="0">
              <a:buNone/>
            </a:pPr>
            <a:r>
              <a:rPr lang="en-US" dirty="0"/>
              <a:t>ATTRN – returns a number of different numeric metadata items about a dataset including the number of observations and the number of variables. N.B. There are a number of different ways to return the number of observations from this function (different counts may include deleted observations etc.) so make sure you select the right one. </a:t>
            </a:r>
          </a:p>
          <a:p>
            <a:pPr marL="0" indent="0">
              <a:buNone/>
            </a:pPr>
            <a:r>
              <a:rPr lang="en-US" dirty="0"/>
              <a:t>ATTRC – returns character information about a dataset but is generally less useful that ATTRN. </a:t>
            </a:r>
          </a:p>
          <a:p>
            <a:pPr marL="0" indent="0">
              <a:buNone/>
            </a:pPr>
            <a:r>
              <a:rPr lang="en-US" dirty="0"/>
              <a:t>VARNAME – returns the name of a dataset variable based on its index number (position in the dataset). </a:t>
            </a:r>
          </a:p>
          <a:p>
            <a:pPr marL="0" indent="0">
              <a:buNone/>
            </a:pPr>
            <a:r>
              <a:rPr lang="en-US" dirty="0"/>
              <a:t>VARNUM – returns the variable index based on the variable name. Returns a zero if the variable does not exist. </a:t>
            </a:r>
          </a:p>
          <a:p>
            <a:pPr marL="0" indent="0">
              <a:buNone/>
            </a:pPr>
            <a:r>
              <a:rPr lang="en-US" dirty="0"/>
              <a:t>VARTYPE – returns the variable type (character or numeric).</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12</a:t>
            </a:fld>
            <a:endParaRPr lang="en-US" dirty="0"/>
          </a:p>
        </p:txBody>
      </p:sp>
    </p:spTree>
    <p:extLst>
      <p:ext uri="{BB962C8B-B14F-4D97-AF65-F5344CB8AC3E}">
        <p14:creationId xmlns:p14="http://schemas.microsoft.com/office/powerpoint/2010/main" val="68871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proceed further with using SCL to create macro functions, there is one more topic we need to understand %</a:t>
            </a:r>
            <a:r>
              <a:rPr lang="en-US" dirty="0" err="1"/>
              <a:t>sysfunc</a:t>
            </a:r>
            <a:r>
              <a:rPr lang="en-US" dirty="0"/>
              <a:t>.</a:t>
            </a:r>
          </a:p>
          <a:p>
            <a:r>
              <a:rPr lang="en-US" dirty="0"/>
              <a:t>%</a:t>
            </a:r>
            <a:r>
              <a:rPr lang="en-US" dirty="0" err="1"/>
              <a:t>sysfunc</a:t>
            </a:r>
            <a:r>
              <a:rPr lang="en-US" dirty="0"/>
              <a:t> allows us to use </a:t>
            </a:r>
            <a:r>
              <a:rPr lang="en-US" dirty="0" err="1"/>
              <a:t>datastep</a:t>
            </a:r>
            <a:r>
              <a:rPr lang="en-US" dirty="0"/>
              <a:t> functions and SCL function in the context of SAS Macro language.</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13</a:t>
            </a:fld>
            <a:endParaRPr lang="en-US" dirty="0"/>
          </a:p>
        </p:txBody>
      </p:sp>
    </p:spTree>
    <p:extLst>
      <p:ext uri="{BB962C8B-B14F-4D97-AF65-F5344CB8AC3E}">
        <p14:creationId xmlns:p14="http://schemas.microsoft.com/office/powerpoint/2010/main" val="337568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this code: 19_SCL_Functional_macro_example.sas</a:t>
            </a:r>
          </a:p>
          <a:p>
            <a:r>
              <a:rPr lang="en-US" dirty="0"/>
              <a:t>‘I’ as the dataset access method as this denotes a read-only access method that can help prevent the locking of a dataset to other users </a:t>
            </a:r>
          </a:p>
        </p:txBody>
      </p:sp>
      <p:sp>
        <p:nvSpPr>
          <p:cNvPr id="4" name="Slide Number Placeholder 3"/>
          <p:cNvSpPr>
            <a:spLocks noGrp="1"/>
          </p:cNvSpPr>
          <p:nvPr>
            <p:ph type="sldNum" sz="quarter" idx="5"/>
          </p:nvPr>
        </p:nvSpPr>
        <p:spPr/>
        <p:txBody>
          <a:bodyPr/>
          <a:lstStyle/>
          <a:p>
            <a:pPr algn="l"/>
            <a:fld id="{C4EF46A2-9381-4C51-8277-3C7F2938E9F9}" type="slidenum">
              <a:rPr lang="en-US" smtClean="0"/>
              <a:pPr algn="l"/>
              <a:t>14</a:t>
            </a:fld>
            <a:endParaRPr lang="en-US" dirty="0"/>
          </a:p>
        </p:txBody>
      </p:sp>
    </p:spTree>
    <p:extLst>
      <p:ext uri="{BB962C8B-B14F-4D97-AF65-F5344CB8AC3E}">
        <p14:creationId xmlns:p14="http://schemas.microsoft.com/office/powerpoint/2010/main" val="2107687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1" y="2927508"/>
            <a:ext cx="15778269"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1" y="4220170"/>
            <a:ext cx="15778269" cy="923330"/>
          </a:xfrm>
        </p:spPr>
        <p:txBody>
          <a:bodyPr wrap="square">
            <a:noAutofit/>
          </a:bodyPr>
          <a:lstStyle>
            <a:lvl1pPr marL="0" indent="0">
              <a:lnSpc>
                <a:spcPct val="100000"/>
              </a:lnSpc>
              <a:spcBef>
                <a:spcPts val="600"/>
              </a:spcBef>
              <a:buNone/>
              <a:defRPr sz="4800">
                <a:solidFill>
                  <a:schemeClr val="accent3"/>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Presenter Info</a:t>
            </a:r>
          </a:p>
        </p:txBody>
      </p:sp>
      <p:sp>
        <p:nvSpPr>
          <p:cNvPr id="2" name="TextBox 4">
            <a:extLst>
              <a:ext uri="{FF2B5EF4-FFF2-40B4-BE49-F238E27FC236}">
                <a16:creationId xmlns:a16="http://schemas.microsoft.com/office/drawing/2014/main" id="{7F487846-7C90-09E0-AF50-CA2DB82BFEFD}"/>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32841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8427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 Video Only">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D68E8285-3BE2-9990-FA54-E6AF741CC812}"/>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2" name="Picture 6">
            <a:extLst>
              <a:ext uri="{FF2B5EF4-FFF2-40B4-BE49-F238E27FC236}">
                <a16:creationId xmlns:a16="http://schemas.microsoft.com/office/drawing/2014/main" id="{9DCBE7B6-1449-C2E2-1508-3F2B78AA27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826158" y="9516543"/>
            <a:ext cx="1112812" cy="461922"/>
          </a:xfrm>
          <a:prstGeom prst="rect">
            <a:avLst/>
          </a:prstGeom>
        </p:spPr>
      </p:pic>
    </p:spTree>
    <p:custDataLst>
      <p:tags r:id="rId1"/>
    </p:custDataLst>
    <p:extLst>
      <p:ext uri="{BB962C8B-B14F-4D97-AF65-F5344CB8AC3E}">
        <p14:creationId xmlns:p14="http://schemas.microsoft.com/office/powerpoint/2010/main" val="421662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2927508"/>
            <a:ext cx="15782544"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2" y="4220170"/>
            <a:ext cx="15782544" cy="923330"/>
          </a:xfrm>
        </p:spPr>
        <p:txBody>
          <a:bodyPr wrap="square">
            <a:noAutofit/>
          </a:bodyPr>
          <a:lstStyle>
            <a:lvl1pPr marL="0" indent="0">
              <a:lnSpc>
                <a:spcPct val="100000"/>
              </a:lnSpc>
              <a:spcBef>
                <a:spcPts val="600"/>
              </a:spcBef>
              <a:buNone/>
              <a:defRPr sz="4800">
                <a:solidFill>
                  <a:schemeClr val="accent3"/>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Presenter Info</a:t>
            </a:r>
          </a:p>
        </p:txBody>
      </p:sp>
      <p:sp>
        <p:nvSpPr>
          <p:cNvPr id="2" name="TextBox 4">
            <a:extLst>
              <a:ext uri="{FF2B5EF4-FFF2-40B4-BE49-F238E27FC236}">
                <a16:creationId xmlns:a16="http://schemas.microsoft.com/office/drawing/2014/main" id="{B30C0FC0-2C2C-10CE-0594-84811DEFE33B}"/>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307342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3850838"/>
            <a:ext cx="12123722"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2" y="5342753"/>
            <a:ext cx="12123722" cy="923330"/>
          </a:xfrm>
        </p:spPr>
        <p:txBody>
          <a:bodyPr wrap="square" anchor="t" anchorCtr="0">
            <a:noAutofit/>
          </a:bodyPr>
          <a:lstStyle>
            <a:lvl1pPr marL="0" indent="0">
              <a:lnSpc>
                <a:spcPct val="100000"/>
              </a:lnSpc>
              <a:spcBef>
                <a:spcPts val="600"/>
              </a:spcBef>
              <a:buNone/>
              <a:defRPr sz="4800">
                <a:solidFill>
                  <a:schemeClr val="bg1"/>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Section Subtitle</a:t>
            </a:r>
          </a:p>
        </p:txBody>
      </p:sp>
      <p:sp>
        <p:nvSpPr>
          <p:cNvPr id="2" name="TextBox 4">
            <a:extLst>
              <a:ext uri="{FF2B5EF4-FFF2-40B4-BE49-F238E27FC236}">
                <a16:creationId xmlns:a16="http://schemas.microsoft.com/office/drawing/2014/main" id="{D4FEAADD-6A43-A3AD-C613-62CE351F3456}"/>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lumMod val="20000"/>
                    <a:lumOff val="8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3" name="Picture 6">
            <a:extLst>
              <a:ext uri="{FF2B5EF4-FFF2-40B4-BE49-F238E27FC236}">
                <a16:creationId xmlns:a16="http://schemas.microsoft.com/office/drawing/2014/main" id="{D65EAAE1-A5CA-D245-874C-7FB6F8D56F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826158" y="9516543"/>
            <a:ext cx="1112812" cy="461922"/>
          </a:xfrm>
          <a:prstGeom prst="rect">
            <a:avLst/>
          </a:prstGeom>
        </p:spPr>
      </p:pic>
    </p:spTree>
    <p:custDataLst>
      <p:tags r:id="rId1"/>
    </p:custDataLst>
    <p:extLst>
      <p:ext uri="{BB962C8B-B14F-4D97-AF65-F5344CB8AC3E}">
        <p14:creationId xmlns:p14="http://schemas.microsoft.com/office/powerpoint/2010/main" val="3397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1257300" y="710304"/>
            <a:ext cx="15773400" cy="775596"/>
          </a:xfrm>
          <a:prstGeom prst="rect">
            <a:avLst/>
          </a:prstGeom>
        </p:spPr>
        <p:txBody>
          <a:bodyPr vert="horz"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392088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dirty="0"/>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27351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1257300" y="2400300"/>
            <a:ext cx="15773400" cy="6444273"/>
          </a:xfrm>
          <a:prstGeom prst="rect">
            <a:avLst/>
          </a:prstGeom>
        </p:spPr>
        <p:txBody>
          <a:bodyPr vert="horz" lIns="0" tIns="0" rIns="0" bIns="0" rtlCol="0">
            <a:normAutofit/>
          </a:bodyPr>
          <a:lstStyle>
            <a:lvl1pPr>
              <a:defRPr sz="3600"/>
            </a:lvl1pPr>
            <a:lvl2pPr>
              <a:defRPr sz="2800"/>
            </a:lvl2pPr>
            <a:lvl3pPr>
              <a:defRPr sz="2400">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accent1"/>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421581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1257299" y="2400300"/>
            <a:ext cx="7741846" cy="6444273"/>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9288856" y="2400300"/>
            <a:ext cx="7741848" cy="6444273"/>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257425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1257300" y="4367905"/>
            <a:ext cx="4428276" cy="1551194"/>
          </a:xfrm>
          <a:prstGeom prst="rect">
            <a:avLst/>
          </a:prstGeom>
        </p:spPr>
        <p:txBody>
          <a:bodyPr vert="horz" wrap="square"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30691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1257299" y="5920995"/>
            <a:ext cx="5004350" cy="549382"/>
          </a:xfrm>
          <a:prstGeom prst="rect">
            <a:avLst/>
          </a:prstGeom>
        </p:spPr>
        <p:txBody>
          <a:bodyPr wrap="square" anchor="t">
            <a:no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
        <p:nvSpPr>
          <p:cNvPr id="3" name="Title 2">
            <a:extLst>
              <a:ext uri="{FF2B5EF4-FFF2-40B4-BE49-F238E27FC236}">
                <a16:creationId xmlns:a16="http://schemas.microsoft.com/office/drawing/2014/main" id="{7B26AFD3-845A-9D0A-335D-AE00D0ADA6A0}"/>
              </a:ext>
            </a:extLst>
          </p:cNvPr>
          <p:cNvSpPr>
            <a:spLocks noGrp="1"/>
          </p:cNvSpPr>
          <p:nvPr>
            <p:ph type="title" hasCustomPrompt="1"/>
          </p:nvPr>
        </p:nvSpPr>
        <p:spPr>
          <a:xfrm>
            <a:off x="1252432" y="4150330"/>
            <a:ext cx="5001768" cy="1554480"/>
          </a:xfrm>
        </p:spPr>
        <p:txBody>
          <a:bodyPr vert="horz" wrap="square" lIns="0" tIns="0" rIns="0" bIns="0" rtlCol="0" anchor="b" anchorCtr="0">
            <a:spAutoFit/>
          </a:bodyPr>
          <a:lstStyle>
            <a:lvl1pPr>
              <a:defRPr lang="en-US"/>
            </a:lvl1pPr>
          </a:lstStyle>
          <a:p>
            <a:pPr marL="0" lvl="0">
              <a:lnSpc>
                <a:spcPct val="90000"/>
              </a:lnSpc>
              <a:spcBef>
                <a:spcPct val="0"/>
              </a:spcBef>
              <a:buNone/>
            </a:pPr>
            <a:r>
              <a:rPr lang="en-US" dirty="0"/>
              <a:t>Click to Add Slide Title</a:t>
            </a:r>
          </a:p>
        </p:txBody>
      </p:sp>
    </p:spTree>
    <p:custDataLst>
      <p:tags r:id="rId1"/>
    </p:custDataLst>
    <p:extLst>
      <p:ext uri="{BB962C8B-B14F-4D97-AF65-F5344CB8AC3E}">
        <p14:creationId xmlns:p14="http://schemas.microsoft.com/office/powerpoint/2010/main" val="14548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3850838"/>
            <a:ext cx="12123722" cy="1292662"/>
          </a:xfrm>
          <a:prstGeom prst="rect">
            <a:avLst/>
          </a:prstGeom>
        </p:spPr>
        <p:txBody>
          <a:bodyPr vert="horz" wrap="square" lIns="0" tIns="0" rIns="0" bIns="182880" rtlCol="0" anchor="b" anchorCtr="0">
            <a:spAutoFit/>
          </a:bodyPr>
          <a:lstStyle>
            <a:lvl1pPr>
              <a:lnSpc>
                <a:spcPct val="100000"/>
              </a:lnSpc>
              <a:spcBef>
                <a:spcPts val="600"/>
              </a:spcBef>
              <a:defRPr sz="7200">
                <a:solidFill>
                  <a:schemeClr val="bg1"/>
                </a:solidFill>
              </a:defRPr>
            </a:lvl1pPr>
          </a:lstStyle>
          <a:p>
            <a:r>
              <a:rPr lang="en-US" dirty="0"/>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1252432" y="5342753"/>
            <a:ext cx="12123722" cy="923330"/>
          </a:xfrm>
        </p:spPr>
        <p:txBody>
          <a:bodyPr wrap="square" anchor="t" anchorCtr="0">
            <a:noAutofit/>
          </a:bodyPr>
          <a:lstStyle>
            <a:lvl1pPr marL="0" indent="0">
              <a:lnSpc>
                <a:spcPct val="100000"/>
              </a:lnSpc>
              <a:spcBef>
                <a:spcPts val="600"/>
              </a:spcBef>
              <a:buNone/>
              <a:defRPr sz="4800">
                <a:solidFill>
                  <a:schemeClr val="bg1"/>
                </a:solidFill>
              </a:defRPr>
            </a:lvl1pPr>
            <a:lvl2pPr marL="365760" indent="0">
              <a:buNone/>
              <a:defRPr>
                <a:solidFill>
                  <a:schemeClr val="accent3"/>
                </a:solidFill>
              </a:defRPr>
            </a:lvl2pPr>
            <a:lvl3pPr marL="731520" indent="0">
              <a:buNone/>
              <a:defRPr>
                <a:solidFill>
                  <a:schemeClr val="accent3"/>
                </a:solidFill>
              </a:defRPr>
            </a:lvl3pPr>
            <a:lvl4pPr marL="2057400" indent="0">
              <a:buNone/>
              <a:defRPr>
                <a:solidFill>
                  <a:schemeClr val="accent3"/>
                </a:solidFill>
              </a:defRPr>
            </a:lvl4pPr>
            <a:lvl5pPr marL="2743200" indent="0">
              <a:buNone/>
              <a:defRPr>
                <a:solidFill>
                  <a:schemeClr val="accent3"/>
                </a:solidFill>
              </a:defRPr>
            </a:lvl5pPr>
          </a:lstStyle>
          <a:p>
            <a:pPr lvl="0"/>
            <a:r>
              <a:rPr lang="en-US" dirty="0"/>
              <a:t>Click to Add Section Subtitle</a:t>
            </a:r>
          </a:p>
        </p:txBody>
      </p:sp>
      <p:sp>
        <p:nvSpPr>
          <p:cNvPr id="2" name="TextBox 4">
            <a:extLst>
              <a:ext uri="{FF2B5EF4-FFF2-40B4-BE49-F238E27FC236}">
                <a16:creationId xmlns:a16="http://schemas.microsoft.com/office/drawing/2014/main" id="{BBE5A171-53B6-5D64-1680-262B90DACFE5}"/>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lumMod val="20000"/>
                    <a:lumOff val="8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3" name="Picture 6">
            <a:extLst>
              <a:ext uri="{FF2B5EF4-FFF2-40B4-BE49-F238E27FC236}">
                <a16:creationId xmlns:a16="http://schemas.microsoft.com/office/drawing/2014/main" id="{27780B26-6E86-E2AF-35C7-7B8BF24892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826158" y="9516543"/>
            <a:ext cx="1112812" cy="461922"/>
          </a:xfrm>
          <a:prstGeom prst="rect">
            <a:avLst/>
          </a:prstGeom>
        </p:spPr>
      </p:pic>
    </p:spTree>
    <p:custDataLst>
      <p:tags r:id="rId1"/>
    </p:custDataLst>
    <p:extLst>
      <p:ext uri="{BB962C8B-B14F-4D97-AF65-F5344CB8AC3E}">
        <p14:creationId xmlns:p14="http://schemas.microsoft.com/office/powerpoint/2010/main" val="93521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4497169"/>
            <a:ext cx="13063133" cy="1292662"/>
          </a:xfrm>
          <a:prstGeom prst="rect">
            <a:avLst/>
          </a:prstGeom>
        </p:spPr>
        <p:txBody>
          <a:bodyPr vert="horz" wrap="square" lIns="0" tIns="0" rIns="0" bIns="182880" rtlCol="0" anchor="ctr" anchorCtr="0">
            <a:spAutoFit/>
          </a:bodyPr>
          <a:lstStyle>
            <a:lvl1pPr>
              <a:lnSpc>
                <a:spcPct val="100000"/>
              </a:lnSpc>
              <a:spcBef>
                <a:spcPts val="600"/>
              </a:spcBef>
              <a:defRPr sz="7200">
                <a:solidFill>
                  <a:schemeClr val="bg1"/>
                </a:solidFill>
              </a:defRPr>
            </a:lvl1pPr>
          </a:lstStyle>
          <a:p>
            <a:r>
              <a:rPr lang="en-US" dirty="0"/>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2" name="Text Placeholder 15">
            <a:extLst>
              <a:ext uri="{FF2B5EF4-FFF2-40B4-BE49-F238E27FC236}">
                <a16:creationId xmlns:a16="http://schemas.microsoft.com/office/drawing/2014/main" id="{2F6DB731-09D4-08B5-8614-68F3501B51F7}"/>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a website or email</a:t>
            </a:r>
          </a:p>
        </p:txBody>
      </p:sp>
      <p:sp>
        <p:nvSpPr>
          <p:cNvPr id="3" name="TextBox 4">
            <a:extLst>
              <a:ext uri="{FF2B5EF4-FFF2-40B4-BE49-F238E27FC236}">
                <a16:creationId xmlns:a16="http://schemas.microsoft.com/office/drawing/2014/main" id="{F763AC1A-EE13-FF0B-9CAB-4F6421B970D6}"/>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41213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0909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S - Video Only">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6287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1257300" y="710304"/>
            <a:ext cx="15773400" cy="775596"/>
          </a:xfrm>
          <a:prstGeom prst="rect">
            <a:avLst/>
          </a:prstGeom>
        </p:spPr>
        <p:txBody>
          <a:bodyPr vert="horz"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98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dirty="0"/>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189890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1257300" y="2400300"/>
            <a:ext cx="15773400" cy="6865146"/>
          </a:xfrm>
          <a:prstGeom prst="rect">
            <a:avLst/>
          </a:prstGeom>
        </p:spPr>
        <p:txBody>
          <a:bodyPr vert="horz" lIns="0" tIns="0" rIns="0" bIns="0" rtlCol="0">
            <a:normAutofit/>
          </a:bodyPr>
          <a:lstStyle>
            <a:lvl1pPr>
              <a:defRPr sz="3600"/>
            </a:lvl1pPr>
            <a:lvl2pPr>
              <a:defRPr sz="2800"/>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29023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1257299" y="2400300"/>
            <a:ext cx="7741846" cy="6865145"/>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9288856" y="2400300"/>
            <a:ext cx="7741848" cy="6865145"/>
          </a:xfrm>
          <a:prstGeom prst="rect">
            <a:avLst/>
          </a:prstGeom>
        </p:spPr>
        <p:txBody>
          <a:bodyPr vert="horz" lIns="0" tIns="0" rIns="0" bIns="0" rtlCol="0">
            <a:normAutofit/>
          </a:bodyPr>
          <a:lstStyle>
            <a:lvl1pPr>
              <a:defRPr sz="3600"/>
            </a:lvl1pPr>
            <a:lvl2pPr>
              <a:defRPr sz="2800">
                <a:latin typeface="+mn-lt"/>
              </a:defRPr>
            </a:lvl2pPr>
            <a:lvl3pPr>
              <a:defRPr sz="24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1257300" y="1562100"/>
            <a:ext cx="15773400" cy="549382"/>
          </a:xfrm>
          <a:prstGeom prst="rect">
            <a:avLst/>
          </a:prstGeom>
        </p:spPr>
        <p:txBody>
          <a:bodyPr anchor="t">
            <a:norm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304105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1257300" y="4367905"/>
            <a:ext cx="4428276" cy="1551194"/>
          </a:xfrm>
          <a:prstGeom prst="rect">
            <a:avLst/>
          </a:prstGeom>
        </p:spPr>
        <p:txBody>
          <a:bodyPr vert="horz" wrap="square"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412170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1257299" y="5920995"/>
            <a:ext cx="5004350" cy="549382"/>
          </a:xfrm>
          <a:prstGeom prst="rect">
            <a:avLst/>
          </a:prstGeom>
        </p:spPr>
        <p:txBody>
          <a:bodyPr wrap="square" anchor="t">
            <a:noAutofit/>
          </a:bodyPr>
          <a:lstStyle>
            <a:lvl1pPr marL="0" indent="0" algn="l">
              <a:buNone/>
              <a:defRPr>
                <a:solidFill>
                  <a:schemeClr val="bg2"/>
                </a:solidFill>
              </a:defRPr>
            </a:lvl1pPr>
            <a:lvl2pPr marL="365760" indent="0">
              <a:buNone/>
              <a:defRPr/>
            </a:lvl2pPr>
            <a:lvl3pPr marL="731520" indent="0">
              <a:buNone/>
              <a:defRPr/>
            </a:lvl3pPr>
            <a:lvl4pPr marL="2057400" indent="0">
              <a:buNone/>
              <a:defRPr/>
            </a:lvl4pPr>
            <a:lvl5pPr marL="2743200" indent="0">
              <a:buNone/>
              <a:defRPr/>
            </a:lvl5pPr>
          </a:lstStyle>
          <a:p>
            <a:pPr lvl="0"/>
            <a:r>
              <a:rPr lang="en-US" dirty="0"/>
              <a:t>Click to Add Subtitle</a:t>
            </a:r>
          </a:p>
        </p:txBody>
      </p:sp>
      <p:sp>
        <p:nvSpPr>
          <p:cNvPr id="3" name="Title 2">
            <a:extLst>
              <a:ext uri="{FF2B5EF4-FFF2-40B4-BE49-F238E27FC236}">
                <a16:creationId xmlns:a16="http://schemas.microsoft.com/office/drawing/2014/main" id="{E84AF2B1-1A71-31A3-C679-D3E1148BD910}"/>
              </a:ext>
            </a:extLst>
          </p:cNvPr>
          <p:cNvSpPr>
            <a:spLocks noGrp="1"/>
          </p:cNvSpPr>
          <p:nvPr>
            <p:ph type="title" hasCustomPrompt="1"/>
          </p:nvPr>
        </p:nvSpPr>
        <p:spPr>
          <a:xfrm>
            <a:off x="1252432" y="4150330"/>
            <a:ext cx="5001768" cy="1554480"/>
          </a:xfrm>
        </p:spPr>
        <p:txBody>
          <a:bodyPr vert="horz" wrap="square" lIns="0" tIns="0" rIns="0" bIns="0" rtlCol="0" anchor="b" anchorCtr="0">
            <a:spAutoFit/>
          </a:bodyPr>
          <a:lstStyle>
            <a:lvl1pPr>
              <a:defRPr lang="en-US"/>
            </a:lvl1pPr>
          </a:lstStyle>
          <a:p>
            <a:pPr marL="0" lvl="0">
              <a:lnSpc>
                <a:spcPct val="90000"/>
              </a:lnSpc>
              <a:spcBef>
                <a:spcPct val="0"/>
              </a:spcBef>
              <a:buNone/>
            </a:pPr>
            <a:r>
              <a:rPr lang="en-US" dirty="0"/>
              <a:t>Click to Add Slide Title</a:t>
            </a:r>
          </a:p>
        </p:txBody>
      </p:sp>
    </p:spTree>
    <p:custDataLst>
      <p:tags r:id="rId1"/>
    </p:custDataLst>
    <p:extLst>
      <p:ext uri="{BB962C8B-B14F-4D97-AF65-F5344CB8AC3E}">
        <p14:creationId xmlns:p14="http://schemas.microsoft.com/office/powerpoint/2010/main" val="381217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1252432" y="4497169"/>
            <a:ext cx="13063133" cy="1292662"/>
          </a:xfrm>
          <a:prstGeom prst="rect">
            <a:avLst/>
          </a:prstGeom>
        </p:spPr>
        <p:txBody>
          <a:bodyPr vert="horz" wrap="square" lIns="0" tIns="0" rIns="0" bIns="182880" rtlCol="0" anchor="ctr" anchorCtr="0">
            <a:spAutoFit/>
          </a:bodyPr>
          <a:lstStyle>
            <a:lvl1pPr>
              <a:lnSpc>
                <a:spcPct val="100000"/>
              </a:lnSpc>
              <a:spcBef>
                <a:spcPts val="600"/>
              </a:spcBef>
              <a:defRPr sz="7200">
                <a:solidFill>
                  <a:schemeClr val="bg1"/>
                </a:solidFill>
              </a:defRPr>
            </a:lvl1pPr>
          </a:lstStyle>
          <a:p>
            <a:r>
              <a:rPr lang="en-US" dirty="0"/>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14463799" y="8276976"/>
            <a:ext cx="2566902" cy="1057524"/>
          </a:xfrm>
          <a:prstGeom prst="rect">
            <a:avLst/>
          </a:prstGeom>
        </p:spPr>
      </p:pic>
      <p:sp>
        <p:nvSpPr>
          <p:cNvPr id="2" name="Text Placeholder 15">
            <a:extLst>
              <a:ext uri="{FF2B5EF4-FFF2-40B4-BE49-F238E27FC236}">
                <a16:creationId xmlns:a16="http://schemas.microsoft.com/office/drawing/2014/main" id="{514B8423-CFFD-1921-7480-8BEC78F05FFD}"/>
              </a:ext>
            </a:extLst>
          </p:cNvPr>
          <p:cNvSpPr>
            <a:spLocks noGrp="1"/>
          </p:cNvSpPr>
          <p:nvPr>
            <p:ph type="body" sz="quarter" idx="11" hasCustomPrompt="1"/>
          </p:nvPr>
        </p:nvSpPr>
        <p:spPr>
          <a:xfrm>
            <a:off x="1252432" y="8276977"/>
            <a:ext cx="12123722" cy="1057522"/>
          </a:xfrm>
        </p:spPr>
        <p:txBody>
          <a:bodyPr wrap="square" anchor="ctr" anchorCtr="0">
            <a:noAutofit/>
          </a:bodyPr>
          <a:lstStyle>
            <a:lvl1pPr marL="0" indent="0">
              <a:lnSpc>
                <a:spcPct val="100000"/>
              </a:lnSpc>
              <a:spcBef>
                <a:spcPts val="600"/>
              </a:spcBef>
              <a:buNone/>
              <a:defRPr sz="2800">
                <a:solidFill>
                  <a:schemeClr val="accent3"/>
                </a:solidFill>
              </a:defRPr>
            </a:lvl1pPr>
            <a:lvl2pPr marL="365760" indent="0">
              <a:buNone/>
              <a:defRPr sz="2200">
                <a:solidFill>
                  <a:schemeClr val="accent3"/>
                </a:solidFill>
              </a:defRPr>
            </a:lvl2pPr>
            <a:lvl3pPr marL="731520" indent="0">
              <a:buNone/>
              <a:defRPr sz="2100">
                <a:solidFill>
                  <a:schemeClr val="accent3"/>
                </a:solidFill>
              </a:defRPr>
            </a:lvl3pPr>
            <a:lvl4pPr marL="2057400" indent="0">
              <a:buNone/>
              <a:defRPr sz="2000">
                <a:solidFill>
                  <a:schemeClr val="accent3"/>
                </a:solidFill>
              </a:defRPr>
            </a:lvl4pPr>
            <a:lvl5pPr marL="2743200" indent="0">
              <a:buNone/>
              <a:defRPr sz="2000">
                <a:solidFill>
                  <a:schemeClr val="accent3"/>
                </a:solidFill>
              </a:defRPr>
            </a:lvl5pPr>
          </a:lstStyle>
          <a:p>
            <a:pPr lvl="0"/>
            <a:r>
              <a:rPr lang="en-US" dirty="0"/>
              <a:t>Click to add a website or email</a:t>
            </a:r>
          </a:p>
        </p:txBody>
      </p:sp>
      <p:sp>
        <p:nvSpPr>
          <p:cNvPr id="3" name="TextBox 4">
            <a:extLst>
              <a:ext uri="{FF2B5EF4-FFF2-40B4-BE49-F238E27FC236}">
                <a16:creationId xmlns:a16="http://schemas.microsoft.com/office/drawing/2014/main" id="{50615BBA-3709-50D7-A61C-9CF9B79E7B6F}"/>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33026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7.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1E37FEA7-CA51-4399-92F6-AB705B7FF650}"/>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accent5"/>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
        <p:nvSpPr>
          <p:cNvPr id="3" name="Text Placeholder 2"/>
          <p:cNvSpPr>
            <a:spLocks noGrp="1"/>
          </p:cNvSpPr>
          <p:nvPr>
            <p:ph type="body" idx="1"/>
          </p:nvPr>
        </p:nvSpPr>
        <p:spPr>
          <a:xfrm>
            <a:off x="1252432" y="2400300"/>
            <a:ext cx="15773400" cy="6865146"/>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p:txBody>
      </p:sp>
      <p:sp>
        <p:nvSpPr>
          <p:cNvPr id="2" name="Title Placeholder 1"/>
          <p:cNvSpPr>
            <a:spLocks noGrp="1"/>
          </p:cNvSpPr>
          <p:nvPr>
            <p:ph type="title"/>
          </p:nvPr>
        </p:nvSpPr>
        <p:spPr>
          <a:xfrm>
            <a:off x="1252432" y="710304"/>
            <a:ext cx="15773400" cy="775596"/>
          </a:xfrm>
          <a:prstGeom prst="rect">
            <a:avLst/>
          </a:prstGeom>
        </p:spPr>
        <p:txBody>
          <a:bodyPr vert="horz" lIns="0" tIns="0" rIns="0" bIns="0" rtlCol="0" anchor="ctr">
            <a:normAutofit/>
          </a:bodyPr>
          <a:lstStyle/>
          <a:p>
            <a:r>
              <a:rPr lang="en-US" dirty="0"/>
              <a:t>Click to Add Slide Title</a:t>
            </a:r>
          </a:p>
        </p:txBody>
      </p:sp>
      <p:pic>
        <p:nvPicPr>
          <p:cNvPr id="5" name="Picture 6">
            <a:extLst>
              <a:ext uri="{FF2B5EF4-FFF2-40B4-BE49-F238E27FC236}">
                <a16:creationId xmlns:a16="http://schemas.microsoft.com/office/drawing/2014/main" id="{DCAC5147-3BF8-9198-FA11-9363F87D0F14}"/>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6826158" y="9516543"/>
            <a:ext cx="1112812" cy="461922"/>
          </a:xfrm>
          <a:prstGeom prst="rect">
            <a:avLst/>
          </a:prstGeom>
        </p:spPr>
      </p:pic>
    </p:spTree>
    <p:custDataLst>
      <p:tags r:id="rId13"/>
    </p:custDataLst>
    <p:extLst>
      <p:ext uri="{BB962C8B-B14F-4D97-AF65-F5344CB8AC3E}">
        <p14:creationId xmlns:p14="http://schemas.microsoft.com/office/powerpoint/2010/main" val="519966091"/>
      </p:ext>
    </p:extLst>
  </p:cSld>
  <p:clrMap bg1="lt1" tx1="dk1" bg2="lt2" tx2="dk2" accent1="accent1" accent2="accent2" accent3="accent3" accent4="accent4" accent5="accent5" accent6="accent6" hlink="hlink" folHlink="folHlink"/>
  <p:sldLayoutIdLst>
    <p:sldLayoutId id="2147483836" r:id="rId1"/>
    <p:sldLayoutId id="2147483838" r:id="rId2"/>
    <p:sldLayoutId id="2147483821" r:id="rId3"/>
    <p:sldLayoutId id="2147483820" r:id="rId4"/>
    <p:sldLayoutId id="2147483819" r:id="rId5"/>
    <p:sldLayoutId id="2147483822" r:id="rId6"/>
    <p:sldLayoutId id="2147483824" r:id="rId7"/>
    <p:sldLayoutId id="2147483832" r:id="rId8"/>
    <p:sldLayoutId id="2147483837" r:id="rId9"/>
    <p:sldLayoutId id="2147483828" r:id="rId10"/>
    <p:sldLayoutId id="214748382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txStyles>
    <p:titleStyle>
      <a:lvl1pPr algn="l" defTabSz="1371600" rtl="0" eaLnBrk="1" latinLnBrk="0" hangingPunct="1">
        <a:lnSpc>
          <a:spcPct val="90000"/>
        </a:lnSpc>
        <a:spcBef>
          <a:spcPct val="0"/>
        </a:spcBef>
        <a:buNone/>
        <a:defRPr sz="5600" b="1" i="0" kern="1200">
          <a:solidFill>
            <a:schemeClr val="accent5"/>
          </a:solidFill>
          <a:latin typeface="Anova Bold" panose="020B0503020203020204" pitchFamily="34" charset="0"/>
          <a:ea typeface="+mj-ea"/>
          <a:cs typeface="+mj-cs"/>
        </a:defRPr>
      </a:lvl1pPr>
    </p:titleStyle>
    <p:body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BA1A5-F11E-586C-AE20-3947111EA4AC}"/>
              </a:ext>
            </a:extLst>
          </p:cNvPr>
          <p:cNvSpPr/>
          <p:nvPr userDrawn="1"/>
        </p:nvSpPr>
        <p:spPr>
          <a:xfrm>
            <a:off x="16477128" y="9143999"/>
            <a:ext cx="1810872" cy="1143001"/>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0C7363F-AF69-28E6-1F57-D691A99669FF}"/>
              </a:ext>
            </a:extLst>
          </p:cNvPr>
          <p:cNvPicPr>
            <a:picLocks noChangeAspect="1"/>
          </p:cNvPicPr>
          <p:nvPr userDrawn="1"/>
        </p:nvPicPr>
        <p:blipFill>
          <a:blip r:embed="rId14"/>
          <a:stretch>
            <a:fillRect/>
          </a:stretch>
        </p:blipFill>
        <p:spPr>
          <a:xfrm>
            <a:off x="0" y="9143999"/>
            <a:ext cx="16477128" cy="1143001"/>
          </a:xfrm>
          <a:prstGeom prst="rect">
            <a:avLst/>
          </a:prstGeom>
        </p:spPr>
      </p:pic>
      <p:sp>
        <p:nvSpPr>
          <p:cNvPr id="3" name="Text Placeholder 2"/>
          <p:cNvSpPr>
            <a:spLocks noGrp="1"/>
          </p:cNvSpPr>
          <p:nvPr>
            <p:ph type="body" idx="1"/>
          </p:nvPr>
        </p:nvSpPr>
        <p:spPr>
          <a:xfrm>
            <a:off x="1252432" y="2400300"/>
            <a:ext cx="15773400" cy="6444273"/>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p:txBody>
      </p:sp>
      <p:sp>
        <p:nvSpPr>
          <p:cNvPr id="2" name="Title Placeholder 1"/>
          <p:cNvSpPr>
            <a:spLocks noGrp="1"/>
          </p:cNvSpPr>
          <p:nvPr>
            <p:ph type="title"/>
          </p:nvPr>
        </p:nvSpPr>
        <p:spPr>
          <a:xfrm>
            <a:off x="1252432" y="710304"/>
            <a:ext cx="15773400" cy="775596"/>
          </a:xfrm>
          <a:prstGeom prst="rect">
            <a:avLst/>
          </a:prstGeom>
        </p:spPr>
        <p:txBody>
          <a:bodyPr vert="horz" lIns="0" tIns="0" rIns="0" bIns="0" rtlCol="0" anchor="ctr">
            <a:normAutofit/>
          </a:bodyPr>
          <a:lstStyle/>
          <a:p>
            <a:r>
              <a:rPr lang="en-US" dirty="0"/>
              <a:t>Click to Add Slide Title</a:t>
            </a:r>
          </a:p>
        </p:txBody>
      </p:sp>
      <p:sp>
        <p:nvSpPr>
          <p:cNvPr id="8" name="TextBox 4">
            <a:extLst>
              <a:ext uri="{FF2B5EF4-FFF2-40B4-BE49-F238E27FC236}">
                <a16:creationId xmlns:a16="http://schemas.microsoft.com/office/drawing/2014/main" id="{C16FACEF-10C6-6BB8-EE57-ACF39B01B1D3}"/>
              </a:ext>
            </a:extLst>
          </p:cNvPr>
          <p:cNvSpPr txBox="1"/>
          <p:nvPr userDrawn="1"/>
        </p:nvSpPr>
        <p:spPr>
          <a:xfrm>
            <a:off x="1252432" y="9316082"/>
            <a:ext cx="8588993" cy="584775"/>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3200" b="1" i="0" u="none" strike="noStrike" kern="300" cap="none" spc="100" normalizeH="0" baseline="0" noProof="0" dirty="0">
                <a:ln>
                  <a:noFill/>
                </a:ln>
                <a:solidFill>
                  <a:schemeClr val="bg1"/>
                </a:solidFill>
                <a:effectLst/>
                <a:uLnTx/>
                <a:uFillTx/>
                <a:latin typeface="Anova Bold" panose="020B0503020203020204" pitchFamily="34" charset="0"/>
                <a:ea typeface="Anova Bold" panose="020B0703020203020204" pitchFamily="34" charset="0"/>
                <a:cs typeface="Anova Light" panose="020B0403020203020204" pitchFamily="34" charset="0"/>
              </a:rPr>
              <a:t>CONFIDENTIAL — DO NOT DISCLOSE</a:t>
            </a:r>
          </a:p>
        </p:txBody>
      </p:sp>
      <p:sp>
        <p:nvSpPr>
          <p:cNvPr id="10" name="TextBox 4">
            <a:extLst>
              <a:ext uri="{FF2B5EF4-FFF2-40B4-BE49-F238E27FC236}">
                <a16:creationId xmlns:a16="http://schemas.microsoft.com/office/drawing/2014/main" id="{73378641-98C0-74B8-EDAB-E5E4E2EEB661}"/>
              </a:ext>
            </a:extLst>
          </p:cNvPr>
          <p:cNvSpPr txBox="1"/>
          <p:nvPr userDrawn="1"/>
        </p:nvSpPr>
        <p:spPr>
          <a:xfrm>
            <a:off x="1252432" y="9855354"/>
            <a:ext cx="5029200" cy="246221"/>
          </a:xfrm>
          <a:prstGeom prst="rect">
            <a:avLst/>
          </a:prstGeom>
          <a:noFill/>
        </p:spPr>
        <p:txBody>
          <a:bodyPr wrap="square" lIns="0" anchor="b" anchorCtr="0">
            <a:spAutoFit/>
          </a:bodyPr>
          <a:lstStyle/>
          <a:p>
            <a:pPr marL="0" marR="0" lvl="0" indent="0" algn="l" defTabSz="548626" rtl="0" eaLnBrk="0" fontAlgn="auto" latinLnBrk="0" hangingPunct="0">
              <a:lnSpc>
                <a:spcPct val="100000"/>
              </a:lnSpc>
              <a:spcBef>
                <a:spcPts val="0"/>
              </a:spcBef>
              <a:spcAft>
                <a:spcPts val="0"/>
              </a:spcAft>
              <a:buClrTx/>
              <a:buSzTx/>
              <a:buFontTx/>
              <a:buNone/>
              <a:tabLst/>
              <a:defRPr/>
            </a:pPr>
            <a:r>
              <a:rPr kumimoji="0" lang="en-US" sz="1000" b="0" i="0" u="none" strike="noStrike" kern="300" cap="none" spc="100" normalizeH="0" baseline="0" noProof="0" dirty="0">
                <a:ln>
                  <a:noFill/>
                </a:ln>
                <a:solidFill>
                  <a:schemeClr val="bg1"/>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4" name="Picture 6">
            <a:extLst>
              <a:ext uri="{FF2B5EF4-FFF2-40B4-BE49-F238E27FC236}">
                <a16:creationId xmlns:a16="http://schemas.microsoft.com/office/drawing/2014/main" id="{A68AF4A5-1947-70D5-1EEC-327485090EC3}"/>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6826158" y="9516543"/>
            <a:ext cx="1112812" cy="461922"/>
          </a:xfrm>
          <a:prstGeom prst="rect">
            <a:avLst/>
          </a:prstGeom>
        </p:spPr>
      </p:pic>
    </p:spTree>
    <p:custDataLst>
      <p:tags r:id="rId13"/>
    </p:custDataLst>
    <p:extLst>
      <p:ext uri="{BB962C8B-B14F-4D97-AF65-F5344CB8AC3E}">
        <p14:creationId xmlns:p14="http://schemas.microsoft.com/office/powerpoint/2010/main" val="202342366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txStyles>
    <p:titleStyle>
      <a:lvl1pPr algn="l" defTabSz="1371600" rtl="0" eaLnBrk="1" latinLnBrk="0" hangingPunct="1">
        <a:lnSpc>
          <a:spcPct val="90000"/>
        </a:lnSpc>
        <a:spcBef>
          <a:spcPct val="0"/>
        </a:spcBef>
        <a:buNone/>
        <a:defRPr sz="5600" b="1" i="0" kern="1200">
          <a:solidFill>
            <a:schemeClr val="accent5"/>
          </a:solidFill>
          <a:latin typeface="Anova Bold" panose="020B0503020203020204" pitchFamily="34" charset="0"/>
          <a:ea typeface="+mj-ea"/>
          <a:cs typeface="+mj-cs"/>
        </a:defRPr>
      </a:lvl1pPr>
    </p:titleStyle>
    <p:bodyStyle>
      <a:lvl1pPr marL="365760" indent="-365760" algn="l" defTabSz="1371600" rtl="0" eaLnBrk="1" latinLnBrk="0" hangingPunct="1">
        <a:lnSpc>
          <a:spcPct val="85000"/>
        </a:lnSpc>
        <a:spcBef>
          <a:spcPts val="1600"/>
        </a:spcBef>
        <a:buClr>
          <a:schemeClr val="accent5"/>
        </a:buClr>
        <a:buFont typeface="Anova Light" panose="020B0403020203020204" pitchFamily="34" charset="0"/>
        <a:buChar char="•"/>
        <a:defRPr sz="3600" b="0" i="0" kern="1200">
          <a:solidFill>
            <a:schemeClr val="tx1"/>
          </a:solidFill>
          <a:latin typeface="+mn-lt"/>
          <a:ea typeface="+mn-ea"/>
          <a:cs typeface="+mn-cs"/>
        </a:defRPr>
      </a:lvl1pPr>
      <a:lvl2pPr marL="731520" indent="-365760" algn="l" defTabSz="1371600" rtl="0" eaLnBrk="1" latinLnBrk="0" hangingPunct="1">
        <a:lnSpc>
          <a:spcPct val="85000"/>
        </a:lnSpc>
        <a:spcBef>
          <a:spcPts val="1600"/>
        </a:spcBef>
        <a:buClr>
          <a:schemeClr val="accent5"/>
        </a:buClr>
        <a:buFont typeface="Anova Light" panose="020B0403020203020204" pitchFamily="34" charset="0"/>
        <a:buChar char="–"/>
        <a:defRPr sz="2800" b="0" i="0" kern="1200">
          <a:solidFill>
            <a:schemeClr val="tx1"/>
          </a:solidFill>
          <a:latin typeface="+mn-lt"/>
          <a:ea typeface="+mn-ea"/>
          <a:cs typeface="+mn-cs"/>
        </a:defRPr>
      </a:lvl2pPr>
      <a:lvl3pPr marL="1097280" indent="-365760" algn="l" defTabSz="1371600" rtl="0" eaLnBrk="1" latinLnBrk="0" hangingPunct="1">
        <a:lnSpc>
          <a:spcPct val="85000"/>
        </a:lnSpc>
        <a:spcBef>
          <a:spcPts val="1600"/>
        </a:spcBef>
        <a:buClr>
          <a:schemeClr val="accent5"/>
        </a:buClr>
        <a:buFont typeface="Anova Light" panose="020B0403020203020204" pitchFamily="34" charset="0"/>
        <a:buChar char="•"/>
        <a:defRPr sz="2400" b="0" i="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4pPr>
      <a:lvl5pPr marL="30861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bg2"/>
          </a:solidFill>
          <a:latin typeface="+mj-lt"/>
          <a:ea typeface="+mn-ea"/>
          <a:cs typeface="+mn-cs"/>
        </a:defRPr>
      </a:lvl5pPr>
      <a:lvl6pPr marL="37719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nova Light" panose="020B0403020203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linkedin.com/in/vijay-govindarajan-6474166/"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image" Target="../media/image9.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4ED06-AD2C-D93C-110D-539CAC0B06B6}"/>
              </a:ext>
            </a:extLst>
          </p:cNvPr>
          <p:cNvSpPr>
            <a:spLocks noGrp="1"/>
          </p:cNvSpPr>
          <p:nvPr>
            <p:ph type="title"/>
          </p:nvPr>
        </p:nvSpPr>
        <p:spPr>
          <a:xfrm>
            <a:off x="1252431" y="1926847"/>
            <a:ext cx="15778269" cy="1292662"/>
          </a:xfrm>
        </p:spPr>
        <p:txBody>
          <a:bodyPr/>
          <a:lstStyle/>
          <a:p>
            <a:r>
              <a:rPr lang="en-US" dirty="0"/>
              <a:t>SAS Macros and PROC FCMP</a:t>
            </a:r>
          </a:p>
        </p:txBody>
      </p:sp>
      <p:sp>
        <p:nvSpPr>
          <p:cNvPr id="5" name="Text Placeholder 4">
            <a:extLst>
              <a:ext uri="{FF2B5EF4-FFF2-40B4-BE49-F238E27FC236}">
                <a16:creationId xmlns:a16="http://schemas.microsoft.com/office/drawing/2014/main" id="{DC47E997-8B05-0C7D-0CCB-995182C76E77}"/>
              </a:ext>
            </a:extLst>
          </p:cNvPr>
          <p:cNvSpPr>
            <a:spLocks noGrp="1"/>
          </p:cNvSpPr>
          <p:nvPr>
            <p:ph type="body" sz="quarter" idx="10"/>
          </p:nvPr>
        </p:nvSpPr>
        <p:spPr>
          <a:xfrm>
            <a:off x="1252430" y="3219509"/>
            <a:ext cx="15778269" cy="923330"/>
          </a:xfrm>
        </p:spPr>
        <p:txBody>
          <a:bodyPr/>
          <a:lstStyle/>
          <a:p>
            <a:r>
              <a:rPr lang="en-US" dirty="0"/>
              <a:t>A comparative inquiry</a:t>
            </a:r>
          </a:p>
        </p:txBody>
      </p:sp>
      <p:sp>
        <p:nvSpPr>
          <p:cNvPr id="6" name="Text Placeholder 5">
            <a:extLst>
              <a:ext uri="{FF2B5EF4-FFF2-40B4-BE49-F238E27FC236}">
                <a16:creationId xmlns:a16="http://schemas.microsoft.com/office/drawing/2014/main" id="{AF2BF1EE-1390-2937-A6D4-B8627C092DE1}"/>
              </a:ext>
            </a:extLst>
          </p:cNvPr>
          <p:cNvSpPr>
            <a:spLocks noGrp="1"/>
          </p:cNvSpPr>
          <p:nvPr>
            <p:ph type="body" sz="quarter" idx="11"/>
          </p:nvPr>
        </p:nvSpPr>
        <p:spPr>
          <a:xfrm>
            <a:off x="1252432" y="4831080"/>
            <a:ext cx="12829328" cy="4503419"/>
          </a:xfrm>
        </p:spPr>
        <p:txBody>
          <a:bodyPr/>
          <a:lstStyle/>
          <a:p>
            <a:r>
              <a:rPr lang="en-US" sz="2400" b="1" dirty="0"/>
              <a:t>Vijay Govindarajan</a:t>
            </a:r>
          </a:p>
          <a:p>
            <a:r>
              <a:rPr lang="en-US" sz="2400" b="1" dirty="0"/>
              <a:t>Principal Systems Engineer, Customer Advisory, </a:t>
            </a:r>
          </a:p>
          <a:p>
            <a:r>
              <a:rPr lang="en-US" sz="2400" b="1" dirty="0"/>
              <a:t>SAS Institute Inc</a:t>
            </a:r>
          </a:p>
          <a:p>
            <a:endParaRPr lang="en-US" sz="2400" dirty="0"/>
          </a:p>
          <a:p>
            <a:r>
              <a:rPr lang="en-US" sz="2400" dirty="0"/>
              <a:t>Vijay Govindarajan has spent over 15 years at SAS Institute, serving in a variety of roles including developer in SAS R&amp;D, architect in SAS Services, and Systems Engineer in the Global Technology Practice. He is passionate about SAS programming, data architecture, and analytics. Vijay holds master’s degrees in Biomedical Engineering (Marquette University) and Data Analytics (Georgia Institute of Technology).</a:t>
            </a:r>
          </a:p>
          <a:p>
            <a:endParaRPr lang="en-US" sz="2400" dirty="0"/>
          </a:p>
        </p:txBody>
      </p:sp>
    </p:spTree>
    <p:custDataLst>
      <p:tags r:id="rId1"/>
    </p:custDataLst>
    <p:extLst>
      <p:ext uri="{BB962C8B-B14F-4D97-AF65-F5344CB8AC3E}">
        <p14:creationId xmlns:p14="http://schemas.microsoft.com/office/powerpoint/2010/main" val="30367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9A010-97D6-2BD6-A8C1-EE8A92183472}"/>
              </a:ext>
            </a:extLst>
          </p:cNvPr>
          <p:cNvSpPr>
            <a:spLocks noGrp="1"/>
          </p:cNvSpPr>
          <p:nvPr>
            <p:ph type="title"/>
          </p:nvPr>
        </p:nvSpPr>
        <p:spPr/>
        <p:txBody>
          <a:bodyPr/>
          <a:lstStyle/>
          <a:p>
            <a:r>
              <a:rPr lang="en-US" dirty="0"/>
              <a:t>Functional Style Macros</a:t>
            </a:r>
          </a:p>
        </p:txBody>
      </p:sp>
      <p:sp>
        <p:nvSpPr>
          <p:cNvPr id="5" name="Content Placeholder 4">
            <a:extLst>
              <a:ext uri="{FF2B5EF4-FFF2-40B4-BE49-F238E27FC236}">
                <a16:creationId xmlns:a16="http://schemas.microsoft.com/office/drawing/2014/main" id="{F3FF53FB-B2C0-0990-25FF-0BD1183D02E8}"/>
              </a:ext>
            </a:extLst>
          </p:cNvPr>
          <p:cNvSpPr>
            <a:spLocks noGrp="1"/>
          </p:cNvSpPr>
          <p:nvPr>
            <p:ph idx="1"/>
          </p:nvPr>
        </p:nvSpPr>
        <p:spPr/>
        <p:txBody>
          <a:bodyPr>
            <a:normAutofit/>
          </a:bodyPr>
          <a:lstStyle/>
          <a:p>
            <a:r>
              <a:rPr lang="en-US" dirty="0"/>
              <a:t>Function-style macros are SAS macros that take one or more parameters as input and “returns” a value that is substituted back in the calling statement.</a:t>
            </a:r>
          </a:p>
          <a:p>
            <a:r>
              <a:rPr lang="en-US" dirty="0"/>
              <a:t>The following ways to implement Functional-style macros in SAS will be discussed in the upcoming slides.</a:t>
            </a:r>
          </a:p>
          <a:p>
            <a:pPr marL="880110" lvl="1" indent="-514350">
              <a:buFont typeface="+mj-lt"/>
              <a:buAutoNum type="arabicPeriod"/>
            </a:pPr>
            <a:r>
              <a:rPr lang="en-US" dirty="0"/>
              <a:t>SCL (SAS Component Language)</a:t>
            </a:r>
          </a:p>
          <a:p>
            <a:pPr marL="880110" lvl="1" indent="-514350">
              <a:buFont typeface="+mj-lt"/>
              <a:buAutoNum type="arabicPeriod"/>
            </a:pPr>
            <a:r>
              <a:rPr lang="en-US" dirty="0"/>
              <a:t>DOSUBL()</a:t>
            </a:r>
          </a:p>
          <a:p>
            <a:r>
              <a:rPr lang="en-US" dirty="0"/>
              <a:t>A SCL style functional macro has 3 ingredients.</a:t>
            </a:r>
          </a:p>
          <a:p>
            <a:pPr marL="880110" lvl="1" indent="-514350">
              <a:buFont typeface="+mj-lt"/>
              <a:buAutoNum type="arabicPeriod"/>
            </a:pPr>
            <a:r>
              <a:rPr lang="en-US" dirty="0"/>
              <a:t>Macro </a:t>
            </a:r>
            <a:r>
              <a:rPr lang="en-US" i="1" dirty="0"/>
              <a:t>(duh!)</a:t>
            </a:r>
          </a:p>
          <a:p>
            <a:pPr marL="880110" lvl="1" indent="-514350">
              <a:buFont typeface="+mj-lt"/>
              <a:buAutoNum type="arabicPeriod"/>
            </a:pPr>
            <a:r>
              <a:rPr lang="en-US" dirty="0"/>
              <a:t>SCL function(s)</a:t>
            </a:r>
          </a:p>
          <a:p>
            <a:pPr marL="880110" lvl="1" indent="-514350">
              <a:buFont typeface="+mj-lt"/>
              <a:buAutoNum type="arabicPeriod"/>
            </a:pPr>
            <a:r>
              <a:rPr lang="en-US" dirty="0"/>
              <a:t>%</a:t>
            </a:r>
            <a:r>
              <a:rPr lang="en-US" dirty="0" err="1"/>
              <a:t>sysfunc</a:t>
            </a:r>
            <a:r>
              <a:rPr lang="en-US" dirty="0"/>
              <a:t>()</a:t>
            </a:r>
          </a:p>
        </p:txBody>
      </p:sp>
      <p:sp>
        <p:nvSpPr>
          <p:cNvPr id="6" name="Text Placeholder 5">
            <a:extLst>
              <a:ext uri="{FF2B5EF4-FFF2-40B4-BE49-F238E27FC236}">
                <a16:creationId xmlns:a16="http://schemas.microsoft.com/office/drawing/2014/main" id="{1AFA5F77-513F-84DC-36A8-CD94C2DB704B}"/>
              </a:ext>
            </a:extLst>
          </p:cNvPr>
          <p:cNvSpPr>
            <a:spLocks noGrp="1"/>
          </p:cNvSpPr>
          <p:nvPr>
            <p:ph type="body" sz="quarter" idx="10"/>
          </p:nvPr>
        </p:nvSpPr>
        <p:spPr/>
        <p:txBody>
          <a:bodyPr/>
          <a:lstStyle/>
          <a:p>
            <a:endParaRPr lang="en-US" dirty="0"/>
          </a:p>
        </p:txBody>
      </p:sp>
    </p:spTree>
    <p:custDataLst>
      <p:tags r:id="rId1"/>
    </p:custDataLst>
    <p:extLst>
      <p:ext uri="{BB962C8B-B14F-4D97-AF65-F5344CB8AC3E}">
        <p14:creationId xmlns:p14="http://schemas.microsoft.com/office/powerpoint/2010/main" val="408770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4DEE-58F6-05D2-3DEC-D3B870641C32}"/>
              </a:ext>
            </a:extLst>
          </p:cNvPr>
          <p:cNvSpPr>
            <a:spLocks noGrp="1"/>
          </p:cNvSpPr>
          <p:nvPr>
            <p:ph type="title"/>
          </p:nvPr>
        </p:nvSpPr>
        <p:spPr/>
        <p:txBody>
          <a:bodyPr>
            <a:normAutofit/>
          </a:bodyPr>
          <a:lstStyle/>
          <a:p>
            <a:r>
              <a:rPr lang="en-US" dirty="0"/>
              <a:t>Creating SAS Macro Functions Using SCL</a:t>
            </a:r>
          </a:p>
        </p:txBody>
      </p:sp>
      <p:sp>
        <p:nvSpPr>
          <p:cNvPr id="3" name="Content Placeholder 2">
            <a:extLst>
              <a:ext uri="{FF2B5EF4-FFF2-40B4-BE49-F238E27FC236}">
                <a16:creationId xmlns:a16="http://schemas.microsoft.com/office/drawing/2014/main" id="{7618267C-E6CD-CE8E-5038-669040969382}"/>
              </a:ext>
            </a:extLst>
          </p:cNvPr>
          <p:cNvSpPr>
            <a:spLocks noGrp="1"/>
          </p:cNvSpPr>
          <p:nvPr>
            <p:ph idx="1"/>
          </p:nvPr>
        </p:nvSpPr>
        <p:spPr/>
        <p:txBody>
          <a:bodyPr>
            <a:normAutofit/>
          </a:bodyPr>
          <a:lstStyle/>
          <a:p>
            <a:r>
              <a:rPr lang="en-US" dirty="0"/>
              <a:t>SCL or SAS Component Language has a few useful functions.</a:t>
            </a:r>
          </a:p>
          <a:p>
            <a:r>
              <a:rPr lang="en-US" dirty="0"/>
              <a:t>SCL functions allows access to dataset metadata and to manipulate SAS datasets.</a:t>
            </a:r>
          </a:p>
          <a:p>
            <a:r>
              <a:rPr lang="en-US" dirty="0"/>
              <a:t>Using these function in SAS macros, we can create functional style macros.</a:t>
            </a:r>
          </a:p>
        </p:txBody>
      </p:sp>
      <p:sp>
        <p:nvSpPr>
          <p:cNvPr id="4" name="Text Placeholder 3">
            <a:extLst>
              <a:ext uri="{FF2B5EF4-FFF2-40B4-BE49-F238E27FC236}">
                <a16:creationId xmlns:a16="http://schemas.microsoft.com/office/drawing/2014/main" id="{9D6E9816-12DD-D632-DF22-06A0D12EA7B8}"/>
              </a:ext>
            </a:extLst>
          </p:cNvPr>
          <p:cNvSpPr>
            <a:spLocks noGrp="1"/>
          </p:cNvSpPr>
          <p:nvPr>
            <p:ph type="body" sz="quarter" idx="10"/>
          </p:nvPr>
        </p:nvSpPr>
        <p:spPr/>
        <p:txBody>
          <a:bodyPr/>
          <a:lstStyle/>
          <a:p>
            <a:r>
              <a:rPr lang="en-US" dirty="0"/>
              <a:t>About SCL – Ingredient 2</a:t>
            </a:r>
          </a:p>
        </p:txBody>
      </p:sp>
    </p:spTree>
    <p:extLst>
      <p:ext uri="{BB962C8B-B14F-4D97-AF65-F5344CB8AC3E}">
        <p14:creationId xmlns:p14="http://schemas.microsoft.com/office/powerpoint/2010/main" val="308317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4DEE-58F6-05D2-3DEC-D3B870641C32}"/>
              </a:ext>
            </a:extLst>
          </p:cNvPr>
          <p:cNvSpPr>
            <a:spLocks noGrp="1"/>
          </p:cNvSpPr>
          <p:nvPr>
            <p:ph type="title"/>
          </p:nvPr>
        </p:nvSpPr>
        <p:spPr/>
        <p:txBody>
          <a:bodyPr>
            <a:normAutofit/>
          </a:bodyPr>
          <a:lstStyle/>
          <a:p>
            <a:r>
              <a:rPr lang="en-US" dirty="0"/>
              <a:t>Creating SAS Macro Functions Using SCL</a:t>
            </a:r>
          </a:p>
        </p:txBody>
      </p:sp>
      <p:sp>
        <p:nvSpPr>
          <p:cNvPr id="4" name="Text Placeholder 3">
            <a:extLst>
              <a:ext uri="{FF2B5EF4-FFF2-40B4-BE49-F238E27FC236}">
                <a16:creationId xmlns:a16="http://schemas.microsoft.com/office/drawing/2014/main" id="{9D6E9816-12DD-D632-DF22-06A0D12EA7B8}"/>
              </a:ext>
            </a:extLst>
          </p:cNvPr>
          <p:cNvSpPr>
            <a:spLocks noGrp="1"/>
          </p:cNvSpPr>
          <p:nvPr>
            <p:ph type="body" sz="quarter" idx="10"/>
          </p:nvPr>
        </p:nvSpPr>
        <p:spPr/>
        <p:txBody>
          <a:bodyPr/>
          <a:lstStyle/>
          <a:p>
            <a:r>
              <a:rPr lang="en-US" dirty="0"/>
              <a:t>Commonly used SCL functions (there are over 50)</a:t>
            </a:r>
          </a:p>
        </p:txBody>
      </p:sp>
      <p:graphicFrame>
        <p:nvGraphicFramePr>
          <p:cNvPr id="5" name="Table 4">
            <a:extLst>
              <a:ext uri="{FF2B5EF4-FFF2-40B4-BE49-F238E27FC236}">
                <a16:creationId xmlns:a16="http://schemas.microsoft.com/office/drawing/2014/main" id="{CE4C9772-AB94-D0DB-DAAA-9808DC12DCD3}"/>
              </a:ext>
            </a:extLst>
          </p:cNvPr>
          <p:cNvGraphicFramePr>
            <a:graphicFrameLocks noGrp="1"/>
          </p:cNvGraphicFramePr>
          <p:nvPr/>
        </p:nvGraphicFramePr>
        <p:xfrm>
          <a:off x="1104900" y="2187682"/>
          <a:ext cx="15646400" cy="7619104"/>
        </p:xfrm>
        <a:graphic>
          <a:graphicData uri="http://schemas.openxmlformats.org/drawingml/2006/table">
            <a:tbl>
              <a:tblPr firstRow="1" bandRow="1">
                <a:tableStyleId>{5C22544A-7EE6-4342-B048-85BDC9FD1C3A}</a:tableStyleId>
              </a:tblPr>
              <a:tblGrid>
                <a:gridCol w="4711700">
                  <a:extLst>
                    <a:ext uri="{9D8B030D-6E8A-4147-A177-3AD203B41FA5}">
                      <a16:colId xmlns:a16="http://schemas.microsoft.com/office/drawing/2014/main" val="1374784637"/>
                    </a:ext>
                  </a:extLst>
                </a:gridCol>
                <a:gridCol w="10934700">
                  <a:extLst>
                    <a:ext uri="{9D8B030D-6E8A-4147-A177-3AD203B41FA5}">
                      <a16:colId xmlns:a16="http://schemas.microsoft.com/office/drawing/2014/main" val="1832388669"/>
                    </a:ext>
                  </a:extLst>
                </a:gridCol>
              </a:tblGrid>
              <a:tr h="523813">
                <a:tc>
                  <a:txBody>
                    <a:bodyPr/>
                    <a:lstStyle/>
                    <a:p>
                      <a:r>
                        <a:rPr lang="en-US" dirty="0"/>
                        <a:t>Function</a:t>
                      </a:r>
                    </a:p>
                  </a:txBody>
                  <a:tcPr/>
                </a:tc>
                <a:tc>
                  <a:txBody>
                    <a:bodyPr/>
                    <a:lstStyle/>
                    <a:p>
                      <a:r>
                        <a:rPr lang="en-US" dirty="0"/>
                        <a:t>Purpose</a:t>
                      </a:r>
                    </a:p>
                  </a:txBody>
                  <a:tcPr/>
                </a:tc>
                <a:extLst>
                  <a:ext uri="{0D108BD9-81ED-4DB2-BD59-A6C34878D82A}">
                    <a16:rowId xmlns:a16="http://schemas.microsoft.com/office/drawing/2014/main" val="58570544"/>
                  </a:ext>
                </a:extLst>
              </a:tr>
              <a:tr h="1380963">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DSID=OPEN (dataset name, dataset access method) </a:t>
                      </a:r>
                    </a:p>
                    <a:p>
                      <a:endParaRPr lang="en-US" dirty="0"/>
                    </a:p>
                  </a:txBody>
                  <a:tcPr/>
                </a:tc>
                <a:tc>
                  <a:txBody>
                    <a:bodyPr/>
                    <a:lstStyle/>
                    <a:p>
                      <a:r>
                        <a:rPr lang="en-US" dirty="0"/>
                        <a:t>opens dataset and returns a dataset identifier as a numeric value.</a:t>
                      </a:r>
                    </a:p>
                  </a:txBody>
                  <a:tcPr/>
                </a:tc>
                <a:extLst>
                  <a:ext uri="{0D108BD9-81ED-4DB2-BD59-A6C34878D82A}">
                    <a16:rowId xmlns:a16="http://schemas.microsoft.com/office/drawing/2014/main" val="1954424058"/>
                  </a:ext>
                </a:extLst>
              </a:tr>
              <a:tr h="952388">
                <a:tc>
                  <a:txBody>
                    <a:bodyPr/>
                    <a:lstStyle/>
                    <a:p>
                      <a:r>
                        <a:rPr lang="en-US" dirty="0"/>
                        <a:t>CLOSE (DSID) </a:t>
                      </a:r>
                    </a:p>
                  </a:txBody>
                  <a:tcPr/>
                </a:tc>
                <a:tc>
                  <a:txBody>
                    <a:bodyPr/>
                    <a:lstStyle/>
                    <a:p>
                      <a:r>
                        <a:rPr lang="en-US" dirty="0"/>
                        <a:t>Closes the dataset referenced by the dataset identifier</a:t>
                      </a:r>
                    </a:p>
                  </a:txBody>
                  <a:tcPr/>
                </a:tc>
                <a:extLst>
                  <a:ext uri="{0D108BD9-81ED-4DB2-BD59-A6C34878D82A}">
                    <a16:rowId xmlns:a16="http://schemas.microsoft.com/office/drawing/2014/main" val="3425700784"/>
                  </a:ext>
                </a:extLst>
              </a:tr>
              <a:tr h="952388">
                <a:tc>
                  <a:txBody>
                    <a:bodyPr/>
                    <a:lstStyle/>
                    <a:p>
                      <a:r>
                        <a:rPr lang="en-US" dirty="0"/>
                        <a:t>ATTRN()</a:t>
                      </a:r>
                    </a:p>
                  </a:txBody>
                  <a:tcPr/>
                </a:tc>
                <a:tc>
                  <a:txBody>
                    <a:bodyPr/>
                    <a:lstStyle/>
                    <a:p>
                      <a:r>
                        <a:rPr lang="en-US" dirty="0"/>
                        <a:t>returns a number of different numeric metadata items about a dataset</a:t>
                      </a:r>
                    </a:p>
                  </a:txBody>
                  <a:tcPr/>
                </a:tc>
                <a:extLst>
                  <a:ext uri="{0D108BD9-81ED-4DB2-BD59-A6C34878D82A}">
                    <a16:rowId xmlns:a16="http://schemas.microsoft.com/office/drawing/2014/main" val="1604537330"/>
                  </a:ext>
                </a:extLst>
              </a:tr>
              <a:tr h="952388">
                <a:tc>
                  <a:txBody>
                    <a:bodyPr/>
                    <a:lstStyle/>
                    <a:p>
                      <a:r>
                        <a:rPr lang="en-US" dirty="0"/>
                        <a:t>ATTRC()</a:t>
                      </a:r>
                    </a:p>
                  </a:txBody>
                  <a:tcPr/>
                </a:tc>
                <a:tc>
                  <a:txBody>
                    <a:bodyPr/>
                    <a:lstStyle/>
                    <a:p>
                      <a:r>
                        <a:rPr lang="en-US" dirty="0"/>
                        <a:t>returns character information about a dataset</a:t>
                      </a:r>
                    </a:p>
                  </a:txBody>
                  <a:tcPr/>
                </a:tc>
                <a:extLst>
                  <a:ext uri="{0D108BD9-81ED-4DB2-BD59-A6C34878D82A}">
                    <a16:rowId xmlns:a16="http://schemas.microsoft.com/office/drawing/2014/main" val="4237196119"/>
                  </a:ext>
                </a:extLst>
              </a:tr>
              <a:tr h="952388">
                <a:tc>
                  <a:txBody>
                    <a:bodyPr/>
                    <a:lstStyle/>
                    <a:p>
                      <a:r>
                        <a:rPr lang="en-US" dirty="0"/>
                        <a:t>VARNAME()</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returns the name of a dataset variable based on its index number</a:t>
                      </a:r>
                    </a:p>
                  </a:txBody>
                  <a:tcPr/>
                </a:tc>
                <a:extLst>
                  <a:ext uri="{0D108BD9-81ED-4DB2-BD59-A6C34878D82A}">
                    <a16:rowId xmlns:a16="http://schemas.microsoft.com/office/drawing/2014/main" val="3961268668"/>
                  </a:ext>
                </a:extLst>
              </a:tr>
              <a:tr h="952388">
                <a:tc>
                  <a:txBody>
                    <a:bodyPr/>
                    <a:lstStyle/>
                    <a:p>
                      <a:r>
                        <a:rPr lang="en-US" dirty="0"/>
                        <a:t>VARNUM()</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returns the variable index based on the variable name</a:t>
                      </a:r>
                    </a:p>
                  </a:txBody>
                  <a:tcPr/>
                </a:tc>
                <a:extLst>
                  <a:ext uri="{0D108BD9-81ED-4DB2-BD59-A6C34878D82A}">
                    <a16:rowId xmlns:a16="http://schemas.microsoft.com/office/drawing/2014/main" val="3972545460"/>
                  </a:ext>
                </a:extLst>
              </a:tr>
              <a:tr h="952388">
                <a:tc>
                  <a:txBody>
                    <a:bodyPr/>
                    <a:lstStyle/>
                    <a:p>
                      <a:r>
                        <a:rPr lang="en-US" dirty="0"/>
                        <a:t>VARTYPE() </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returns the variable type (character or numeric)</a:t>
                      </a:r>
                    </a:p>
                  </a:txBody>
                  <a:tcPr/>
                </a:tc>
                <a:extLst>
                  <a:ext uri="{0D108BD9-81ED-4DB2-BD59-A6C34878D82A}">
                    <a16:rowId xmlns:a16="http://schemas.microsoft.com/office/drawing/2014/main" val="793015940"/>
                  </a:ext>
                </a:extLst>
              </a:tr>
            </a:tbl>
          </a:graphicData>
        </a:graphic>
      </p:graphicFrame>
    </p:spTree>
    <p:extLst>
      <p:ext uri="{BB962C8B-B14F-4D97-AF65-F5344CB8AC3E}">
        <p14:creationId xmlns:p14="http://schemas.microsoft.com/office/powerpoint/2010/main" val="182373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1AC6-867A-5C23-F57D-E75E9E3DA974}"/>
              </a:ext>
            </a:extLst>
          </p:cNvPr>
          <p:cNvSpPr>
            <a:spLocks noGrp="1"/>
          </p:cNvSpPr>
          <p:nvPr>
            <p:ph type="title"/>
          </p:nvPr>
        </p:nvSpPr>
        <p:spPr/>
        <p:txBody>
          <a:bodyPr/>
          <a:lstStyle/>
          <a:p>
            <a:r>
              <a:rPr lang="en-US" dirty="0"/>
              <a:t>Creating SAS Macro Functions Using SCL</a:t>
            </a:r>
          </a:p>
        </p:txBody>
      </p:sp>
      <p:sp>
        <p:nvSpPr>
          <p:cNvPr id="3" name="Content Placeholder 2">
            <a:extLst>
              <a:ext uri="{FF2B5EF4-FFF2-40B4-BE49-F238E27FC236}">
                <a16:creationId xmlns:a16="http://schemas.microsoft.com/office/drawing/2014/main" id="{5A2F0B46-312C-CAC0-1A7B-F3EFD1E20466}"/>
              </a:ext>
            </a:extLst>
          </p:cNvPr>
          <p:cNvSpPr>
            <a:spLocks noGrp="1"/>
          </p:cNvSpPr>
          <p:nvPr>
            <p:ph idx="1"/>
          </p:nvPr>
        </p:nvSpPr>
        <p:spPr/>
        <p:txBody>
          <a:bodyPr>
            <a:normAutofit fontScale="85000" lnSpcReduction="20000"/>
          </a:bodyPr>
          <a:lstStyle/>
          <a:p>
            <a:pPr marL="0" indent="0">
              <a:buNone/>
            </a:pPr>
            <a:r>
              <a:rPr lang="en-US" dirty="0"/>
              <a:t>%</a:t>
            </a:r>
            <a:r>
              <a:rPr lang="en-US" dirty="0" err="1"/>
              <a:t>sysfunc</a:t>
            </a:r>
            <a:r>
              <a:rPr lang="en-US" dirty="0"/>
              <a:t>() is a SAS Macro Function that allows us to use </a:t>
            </a:r>
            <a:r>
              <a:rPr lang="en-US" dirty="0" err="1"/>
              <a:t>datastep</a:t>
            </a:r>
            <a:r>
              <a:rPr lang="en-US" dirty="0"/>
              <a:t> and SCL functions in the context of SAS Macro language.</a:t>
            </a:r>
          </a:p>
          <a:p>
            <a:endParaRPr lang="en-US" dirty="0"/>
          </a:p>
          <a:p>
            <a:pPr marL="0" indent="0">
              <a:buNone/>
            </a:pPr>
            <a:r>
              <a:rPr lang="en-US" dirty="0"/>
              <a:t>Example</a:t>
            </a:r>
          </a:p>
          <a:p>
            <a:pPr marL="0" indent="0">
              <a:buNone/>
            </a:pPr>
            <a:endParaRPr lang="en-US" dirty="0"/>
          </a:p>
          <a:p>
            <a:pPr marL="0" indent="0">
              <a:buFont typeface="Anova Light" panose="020B0403020203020204" pitchFamily="34" charset="0"/>
              <a:buNone/>
            </a:pPr>
            <a:r>
              <a:rPr lang="en-US" b="1" dirty="0">
                <a:solidFill>
                  <a:srgbClr val="E2AC00"/>
                </a:solidFill>
                <a:latin typeface="Courier New" pitchFamily="49" charset="0"/>
                <a:cs typeface="Courier New" pitchFamily="49" charset="0"/>
              </a:rPr>
              <a:t>%macro </a:t>
            </a:r>
            <a:r>
              <a:rPr lang="en-US" dirty="0">
                <a:latin typeface="Courier New" pitchFamily="49" charset="0"/>
                <a:cs typeface="Courier New" pitchFamily="49" charset="0"/>
              </a:rPr>
              <a:t>sysfunc1;</a:t>
            </a:r>
          </a:p>
          <a:p>
            <a:pPr marL="365760" lvl="1" indent="0">
              <a:buFont typeface="Anova Light" panose="020B0403020203020204" pitchFamily="34" charset="0"/>
              <a:buNone/>
            </a:pPr>
            <a:r>
              <a:rPr lang="en-US" sz="3200" b="1" dirty="0">
                <a:solidFill>
                  <a:srgbClr val="E2AC00"/>
                </a:solidFill>
                <a:latin typeface="Courier New" pitchFamily="49" charset="0"/>
                <a:cs typeface="Courier New" pitchFamily="49" charset="0"/>
              </a:rPr>
              <a:t>%let </a:t>
            </a:r>
            <a:r>
              <a:rPr lang="en-US" sz="3200" dirty="0">
                <a:latin typeface="Courier New" pitchFamily="49" charset="0"/>
                <a:cs typeface="Courier New" pitchFamily="49" charset="0"/>
              </a:rPr>
              <a:t>aa1=10;</a:t>
            </a:r>
          </a:p>
          <a:p>
            <a:pPr marL="365760" lvl="1" indent="0">
              <a:buFont typeface="Anova Light" panose="020B0403020203020204" pitchFamily="34" charset="0"/>
              <a:buNone/>
            </a:pPr>
            <a:r>
              <a:rPr lang="en-US" sz="3200" b="1" dirty="0">
                <a:solidFill>
                  <a:srgbClr val="E2AC00"/>
                </a:solidFill>
                <a:latin typeface="Courier New" pitchFamily="49" charset="0"/>
                <a:cs typeface="Courier New" pitchFamily="49" charset="0"/>
              </a:rPr>
              <a:t>%let </a:t>
            </a:r>
            <a:r>
              <a:rPr lang="en-US" sz="3200" dirty="0">
                <a:latin typeface="Courier New" pitchFamily="49" charset="0"/>
                <a:cs typeface="Courier New" pitchFamily="49" charset="0"/>
              </a:rPr>
              <a:t>bb1=20;</a:t>
            </a:r>
          </a:p>
          <a:p>
            <a:pPr marL="365760" lvl="1" indent="0">
              <a:buFont typeface="Anova Light" panose="020B0403020203020204" pitchFamily="34" charset="0"/>
              <a:buNone/>
            </a:pPr>
            <a:r>
              <a:rPr lang="en-US" sz="3200" b="1" dirty="0">
                <a:solidFill>
                  <a:srgbClr val="E2AC00"/>
                </a:solidFill>
                <a:latin typeface="Courier New" pitchFamily="49" charset="0"/>
                <a:cs typeface="Courier New" pitchFamily="49" charset="0"/>
              </a:rPr>
              <a:t>%let </a:t>
            </a:r>
            <a:r>
              <a:rPr lang="en-US" sz="3200" dirty="0">
                <a:latin typeface="Courier New" pitchFamily="49" charset="0"/>
                <a:cs typeface="Courier New" pitchFamily="49" charset="0"/>
              </a:rPr>
              <a:t>meanab1=</a:t>
            </a:r>
            <a:r>
              <a:rPr lang="en-US" sz="3200" b="1" dirty="0">
                <a:solidFill>
                  <a:srgbClr val="E2AC00"/>
                </a:solidFill>
                <a:latin typeface="Courier New" pitchFamily="49" charset="0"/>
                <a:cs typeface="Courier New" pitchFamily="49" charset="0"/>
              </a:rPr>
              <a:t>%</a:t>
            </a:r>
            <a:r>
              <a:rPr lang="en-US" sz="3200" b="1" dirty="0" err="1">
                <a:solidFill>
                  <a:srgbClr val="E2AC00"/>
                </a:solidFill>
                <a:latin typeface="Courier New" pitchFamily="49" charset="0"/>
                <a:cs typeface="Courier New" pitchFamily="49" charset="0"/>
              </a:rPr>
              <a:t>sysfunc</a:t>
            </a:r>
            <a:r>
              <a:rPr lang="en-US" sz="3200" dirty="0">
                <a:latin typeface="Courier New" pitchFamily="49" charset="0"/>
                <a:cs typeface="Courier New" pitchFamily="49" charset="0"/>
              </a:rPr>
              <a:t>(mean(&amp;aa1,&amp;bb1));</a:t>
            </a:r>
          </a:p>
          <a:p>
            <a:pPr marL="365760" lvl="1" indent="0">
              <a:buFont typeface="Anova Light" panose="020B0403020203020204" pitchFamily="34" charset="0"/>
              <a:buNone/>
            </a:pPr>
            <a:r>
              <a:rPr lang="en-US" sz="3200" dirty="0">
                <a:latin typeface="Courier New" pitchFamily="49" charset="0"/>
                <a:cs typeface="Courier New" pitchFamily="49" charset="0"/>
              </a:rPr>
              <a:t>%put Mean of aa1 and bb1 = &amp;meanab1;</a:t>
            </a:r>
          </a:p>
          <a:p>
            <a:pPr marL="0" indent="0">
              <a:buFont typeface="Anova Light" panose="020B0403020203020204" pitchFamily="34" charset="0"/>
              <a:buNone/>
            </a:pPr>
            <a:r>
              <a:rPr lang="en-US" b="1" dirty="0">
                <a:solidFill>
                  <a:srgbClr val="E2AC00"/>
                </a:solidFill>
                <a:latin typeface="Courier New" pitchFamily="49" charset="0"/>
                <a:cs typeface="Courier New" pitchFamily="49" charset="0"/>
              </a:rPr>
              <a:t>%mend </a:t>
            </a:r>
            <a:r>
              <a:rPr lang="en-US" dirty="0">
                <a:latin typeface="Courier New" pitchFamily="49" charset="0"/>
                <a:cs typeface="Courier New" pitchFamily="49" charset="0"/>
              </a:rPr>
              <a:t>sysfunc1;</a:t>
            </a:r>
          </a:p>
          <a:p>
            <a:pPr marL="0" indent="0">
              <a:buFont typeface="Anova Light" panose="020B0403020203020204" pitchFamily="34" charset="0"/>
              <a:buNone/>
            </a:pPr>
            <a:r>
              <a:rPr lang="en-US" dirty="0">
                <a:latin typeface="Courier New" pitchFamily="49" charset="0"/>
                <a:cs typeface="Courier New" pitchFamily="49" charset="0"/>
              </a:rPr>
              <a:t>%sysfunc1</a:t>
            </a:r>
          </a:p>
          <a:p>
            <a:pPr marL="0" indent="0">
              <a:buFont typeface="Anova Light" panose="020B0403020203020204" pitchFamily="34" charset="0"/>
              <a:buNone/>
            </a:pPr>
            <a:endParaRPr lang="en-US" dirty="0">
              <a:latin typeface="Courier New" pitchFamily="49" charset="0"/>
              <a:cs typeface="Courier New" pitchFamily="49" charset="0"/>
            </a:endParaRPr>
          </a:p>
          <a:p>
            <a:pPr marL="0" indent="0">
              <a:buFont typeface="Anova Light" panose="020B0403020203020204" pitchFamily="34" charset="0"/>
              <a:buNone/>
            </a:pPr>
            <a:r>
              <a:rPr lang="en-US" b="1" dirty="0">
                <a:solidFill>
                  <a:srgbClr val="E2AC00"/>
                </a:solidFill>
                <a:latin typeface="Courier New" pitchFamily="49" charset="0"/>
                <a:cs typeface="Courier New" pitchFamily="49" charset="0"/>
              </a:rPr>
              <a:t>&amp;meanab1 </a:t>
            </a:r>
            <a:r>
              <a:rPr lang="en-US" dirty="0">
                <a:latin typeface="Courier New" pitchFamily="49" charset="0"/>
                <a:cs typeface="Courier New" pitchFamily="49" charset="0"/>
              </a:rPr>
              <a:t>resolves to the value </a:t>
            </a:r>
            <a:r>
              <a:rPr lang="en-US" b="1" dirty="0">
                <a:latin typeface="Courier New" pitchFamily="49" charset="0"/>
                <a:cs typeface="Courier New" pitchFamily="49" charset="0"/>
              </a:rPr>
              <a:t>15</a:t>
            </a:r>
            <a:r>
              <a:rPr lang="en-US" dirty="0">
                <a:latin typeface="Courier New" pitchFamily="49" charset="0"/>
                <a:cs typeface="Courier New" pitchFamily="49" charset="0"/>
              </a:rPr>
              <a:t>. </a:t>
            </a:r>
          </a:p>
        </p:txBody>
      </p:sp>
      <p:sp>
        <p:nvSpPr>
          <p:cNvPr id="4" name="Text Placeholder 3">
            <a:extLst>
              <a:ext uri="{FF2B5EF4-FFF2-40B4-BE49-F238E27FC236}">
                <a16:creationId xmlns:a16="http://schemas.microsoft.com/office/drawing/2014/main" id="{8DE4FF0C-0893-6E07-A97C-56AC9B3BA98A}"/>
              </a:ext>
            </a:extLst>
          </p:cNvPr>
          <p:cNvSpPr>
            <a:spLocks noGrp="1"/>
          </p:cNvSpPr>
          <p:nvPr>
            <p:ph type="body" sz="quarter" idx="10"/>
          </p:nvPr>
        </p:nvSpPr>
        <p:spPr/>
        <p:txBody>
          <a:bodyPr/>
          <a:lstStyle/>
          <a:p>
            <a:r>
              <a:rPr lang="en-US" dirty="0"/>
              <a:t>About %SYSFUNC – Ingredient 3</a:t>
            </a:r>
          </a:p>
        </p:txBody>
      </p:sp>
    </p:spTree>
    <p:extLst>
      <p:ext uri="{BB962C8B-B14F-4D97-AF65-F5344CB8AC3E}">
        <p14:creationId xmlns:p14="http://schemas.microsoft.com/office/powerpoint/2010/main" val="33532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1C0E-C073-0F7D-85BA-86FCC962A845}"/>
              </a:ext>
            </a:extLst>
          </p:cNvPr>
          <p:cNvSpPr>
            <a:spLocks noGrp="1"/>
          </p:cNvSpPr>
          <p:nvPr>
            <p:ph type="title"/>
          </p:nvPr>
        </p:nvSpPr>
        <p:spPr>
          <a:xfrm>
            <a:off x="1252432" y="710304"/>
            <a:ext cx="15773400" cy="775596"/>
          </a:xfrm>
        </p:spPr>
        <p:txBody>
          <a:bodyPr anchor="ctr">
            <a:normAutofit/>
          </a:bodyPr>
          <a:lstStyle/>
          <a:p>
            <a:r>
              <a:rPr lang="en-US" dirty="0"/>
              <a:t>Creating SAS Macro Functions Using SCL</a:t>
            </a:r>
          </a:p>
        </p:txBody>
      </p:sp>
      <p:pic>
        <p:nvPicPr>
          <p:cNvPr id="12" name="Picture 11">
            <a:extLst>
              <a:ext uri="{FF2B5EF4-FFF2-40B4-BE49-F238E27FC236}">
                <a16:creationId xmlns:a16="http://schemas.microsoft.com/office/drawing/2014/main" id="{139FBA8E-CF5C-A248-D7EE-2C4931668440}"/>
              </a:ext>
            </a:extLst>
          </p:cNvPr>
          <p:cNvPicPr>
            <a:picLocks noChangeAspect="1"/>
          </p:cNvPicPr>
          <p:nvPr/>
        </p:nvPicPr>
        <p:blipFill>
          <a:blip r:embed="rId3"/>
          <a:stretch>
            <a:fillRect/>
          </a:stretch>
        </p:blipFill>
        <p:spPr>
          <a:xfrm>
            <a:off x="731204" y="2114374"/>
            <a:ext cx="8029637" cy="5480226"/>
          </a:xfrm>
          <a:prstGeom prst="rect">
            <a:avLst/>
          </a:prstGeom>
          <a:noFill/>
        </p:spPr>
      </p:pic>
      <p:sp>
        <p:nvSpPr>
          <p:cNvPr id="4" name="Text Placeholder 3">
            <a:extLst>
              <a:ext uri="{FF2B5EF4-FFF2-40B4-BE49-F238E27FC236}">
                <a16:creationId xmlns:a16="http://schemas.microsoft.com/office/drawing/2014/main" id="{B059AD30-E500-BB92-4E3B-B6877BA7E7CE}"/>
              </a:ext>
            </a:extLst>
          </p:cNvPr>
          <p:cNvSpPr>
            <a:spLocks noGrp="1"/>
          </p:cNvSpPr>
          <p:nvPr>
            <p:ph type="body" sz="quarter" idx="10"/>
          </p:nvPr>
        </p:nvSpPr>
        <p:spPr>
          <a:xfrm>
            <a:off x="1257300" y="1562100"/>
            <a:ext cx="15773400" cy="549382"/>
          </a:xfrm>
        </p:spPr>
        <p:txBody>
          <a:bodyPr anchor="t">
            <a:normAutofit/>
          </a:bodyPr>
          <a:lstStyle/>
          <a:p>
            <a:r>
              <a:rPr lang="en-US" dirty="0"/>
              <a:t>SCL recipe - Putting it together!</a:t>
            </a:r>
          </a:p>
        </p:txBody>
      </p:sp>
      <p:pic>
        <p:nvPicPr>
          <p:cNvPr id="19" name="Picture 18">
            <a:extLst>
              <a:ext uri="{FF2B5EF4-FFF2-40B4-BE49-F238E27FC236}">
                <a16:creationId xmlns:a16="http://schemas.microsoft.com/office/drawing/2014/main" id="{4724A93C-DEAB-FBE0-A5A0-517BD1A9FC63}"/>
              </a:ext>
            </a:extLst>
          </p:cNvPr>
          <p:cNvPicPr>
            <a:picLocks noChangeAspect="1"/>
          </p:cNvPicPr>
          <p:nvPr/>
        </p:nvPicPr>
        <p:blipFill>
          <a:blip r:embed="rId4"/>
          <a:stretch>
            <a:fillRect/>
          </a:stretch>
        </p:blipFill>
        <p:spPr>
          <a:xfrm>
            <a:off x="731204" y="8026025"/>
            <a:ext cx="4958396" cy="1458352"/>
          </a:xfrm>
          <a:prstGeom prst="rect">
            <a:avLst/>
          </a:prstGeom>
        </p:spPr>
      </p:pic>
      <p:pic>
        <p:nvPicPr>
          <p:cNvPr id="25" name="Picture 24">
            <a:extLst>
              <a:ext uri="{FF2B5EF4-FFF2-40B4-BE49-F238E27FC236}">
                <a16:creationId xmlns:a16="http://schemas.microsoft.com/office/drawing/2014/main" id="{57B8E842-C06B-0579-2B6F-F93858147ACC}"/>
              </a:ext>
            </a:extLst>
          </p:cNvPr>
          <p:cNvPicPr>
            <a:picLocks noChangeAspect="1"/>
          </p:cNvPicPr>
          <p:nvPr/>
        </p:nvPicPr>
        <p:blipFill>
          <a:blip r:embed="rId5"/>
          <a:stretch>
            <a:fillRect/>
          </a:stretch>
        </p:blipFill>
        <p:spPr>
          <a:xfrm>
            <a:off x="9689993" y="7626881"/>
            <a:ext cx="8036660" cy="1646655"/>
          </a:xfrm>
          <a:prstGeom prst="rect">
            <a:avLst/>
          </a:prstGeom>
        </p:spPr>
      </p:pic>
      <p:pic>
        <p:nvPicPr>
          <p:cNvPr id="8" name="Content Placeholder 7">
            <a:extLst>
              <a:ext uri="{FF2B5EF4-FFF2-40B4-BE49-F238E27FC236}">
                <a16:creationId xmlns:a16="http://schemas.microsoft.com/office/drawing/2014/main" id="{07EE6A9D-C598-7553-1E62-CAD726EC8D6C}"/>
              </a:ext>
            </a:extLst>
          </p:cNvPr>
          <p:cNvPicPr>
            <a:picLocks noGrp="1" noChangeAspect="1"/>
          </p:cNvPicPr>
          <p:nvPr>
            <p:ph idx="11"/>
          </p:nvPr>
        </p:nvPicPr>
        <p:blipFill>
          <a:blip r:embed="rId6"/>
          <a:stretch>
            <a:fillRect/>
          </a:stretch>
        </p:blipFill>
        <p:spPr>
          <a:xfrm>
            <a:off x="9689993" y="2187682"/>
            <a:ext cx="7268589" cy="3581900"/>
          </a:xfrm>
          <a:prstGeom prst="rect">
            <a:avLst/>
          </a:prstGeom>
        </p:spPr>
      </p:pic>
      <p:pic>
        <p:nvPicPr>
          <p:cNvPr id="10" name="Picture 9">
            <a:extLst>
              <a:ext uri="{FF2B5EF4-FFF2-40B4-BE49-F238E27FC236}">
                <a16:creationId xmlns:a16="http://schemas.microsoft.com/office/drawing/2014/main" id="{F63A5EC5-D0D8-4CF4-1907-B64706FEE6A3}"/>
              </a:ext>
            </a:extLst>
          </p:cNvPr>
          <p:cNvPicPr>
            <a:picLocks noChangeAspect="1"/>
          </p:cNvPicPr>
          <p:nvPr/>
        </p:nvPicPr>
        <p:blipFill>
          <a:blip r:embed="rId7"/>
          <a:stretch>
            <a:fillRect/>
          </a:stretch>
        </p:blipFill>
        <p:spPr>
          <a:xfrm>
            <a:off x="9689993" y="6174283"/>
            <a:ext cx="3515216" cy="1047896"/>
          </a:xfrm>
          <a:prstGeom prst="rect">
            <a:avLst/>
          </a:prstGeom>
        </p:spPr>
      </p:pic>
    </p:spTree>
    <p:extLst>
      <p:ext uri="{BB962C8B-B14F-4D97-AF65-F5344CB8AC3E}">
        <p14:creationId xmlns:p14="http://schemas.microsoft.com/office/powerpoint/2010/main" val="252963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E064-8025-0A9B-9F9E-814D871901FF}"/>
              </a:ext>
            </a:extLst>
          </p:cNvPr>
          <p:cNvSpPr>
            <a:spLocks noGrp="1"/>
          </p:cNvSpPr>
          <p:nvPr>
            <p:ph type="title"/>
          </p:nvPr>
        </p:nvSpPr>
        <p:spPr/>
        <p:txBody>
          <a:bodyPr/>
          <a:lstStyle/>
          <a:p>
            <a:r>
              <a:rPr lang="en-US" dirty="0"/>
              <a:t>Creating SAS Macro Functions Using DOSUBL()</a:t>
            </a:r>
          </a:p>
        </p:txBody>
      </p:sp>
      <p:sp>
        <p:nvSpPr>
          <p:cNvPr id="3" name="Content Placeholder 2">
            <a:extLst>
              <a:ext uri="{FF2B5EF4-FFF2-40B4-BE49-F238E27FC236}">
                <a16:creationId xmlns:a16="http://schemas.microsoft.com/office/drawing/2014/main" id="{12B663D9-0281-F9A5-E294-9CCE03F83802}"/>
              </a:ext>
            </a:extLst>
          </p:cNvPr>
          <p:cNvSpPr>
            <a:spLocks noGrp="1"/>
          </p:cNvSpPr>
          <p:nvPr>
            <p:ph idx="1"/>
          </p:nvPr>
        </p:nvSpPr>
        <p:spPr/>
        <p:txBody>
          <a:bodyPr/>
          <a:lstStyle/>
          <a:p>
            <a:r>
              <a:rPr lang="en-US" dirty="0"/>
              <a:t>The DOSUBL function enables the immediate execution of SAS code after a text string is passed. </a:t>
            </a:r>
          </a:p>
          <a:p>
            <a:r>
              <a:rPr lang="en-US" dirty="0"/>
              <a:t>The function imports macro variables from the calling environment, and macro variables that are created or updated during the execution of the submitted code are exported back to the calling environment.</a:t>
            </a:r>
          </a:p>
          <a:p>
            <a:r>
              <a:rPr lang="en-US" dirty="0"/>
              <a:t>DOSUBL should be used in a DATA step. The function can also be used with %SYSFUNC outside a step boundary.</a:t>
            </a:r>
          </a:p>
          <a:p>
            <a:r>
              <a:rPr lang="en-US" dirty="0"/>
              <a:t>DOSUBL executes code in a different SAS executive (known as a side session). </a:t>
            </a:r>
          </a:p>
        </p:txBody>
      </p:sp>
      <p:sp>
        <p:nvSpPr>
          <p:cNvPr id="4" name="Text Placeholder 3">
            <a:extLst>
              <a:ext uri="{FF2B5EF4-FFF2-40B4-BE49-F238E27FC236}">
                <a16:creationId xmlns:a16="http://schemas.microsoft.com/office/drawing/2014/main" id="{455460A9-72F7-007B-FB58-AF77A3697E0E}"/>
              </a:ext>
            </a:extLst>
          </p:cNvPr>
          <p:cNvSpPr>
            <a:spLocks noGrp="1"/>
          </p:cNvSpPr>
          <p:nvPr>
            <p:ph type="body" sz="quarter" idx="10"/>
          </p:nvPr>
        </p:nvSpPr>
        <p:spPr/>
        <p:txBody>
          <a:bodyPr/>
          <a:lstStyle/>
          <a:p>
            <a:r>
              <a:rPr lang="en-US" dirty="0" err="1"/>
              <a:t>Dosubl</a:t>
            </a:r>
            <a:r>
              <a:rPr lang="en-US" dirty="0"/>
              <a:t>() basics</a:t>
            </a:r>
          </a:p>
        </p:txBody>
      </p:sp>
    </p:spTree>
    <p:extLst>
      <p:ext uri="{BB962C8B-B14F-4D97-AF65-F5344CB8AC3E}">
        <p14:creationId xmlns:p14="http://schemas.microsoft.com/office/powerpoint/2010/main" val="282464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E064-8025-0A9B-9F9E-814D871901FF}"/>
              </a:ext>
            </a:extLst>
          </p:cNvPr>
          <p:cNvSpPr>
            <a:spLocks noGrp="1"/>
          </p:cNvSpPr>
          <p:nvPr>
            <p:ph type="title"/>
          </p:nvPr>
        </p:nvSpPr>
        <p:spPr/>
        <p:txBody>
          <a:bodyPr/>
          <a:lstStyle/>
          <a:p>
            <a:r>
              <a:rPr lang="en-US" dirty="0"/>
              <a:t>Creating SAS Macro Functions Using DOSUBL()</a:t>
            </a:r>
          </a:p>
        </p:txBody>
      </p:sp>
      <p:sp>
        <p:nvSpPr>
          <p:cNvPr id="4" name="Text Placeholder 3">
            <a:extLst>
              <a:ext uri="{FF2B5EF4-FFF2-40B4-BE49-F238E27FC236}">
                <a16:creationId xmlns:a16="http://schemas.microsoft.com/office/drawing/2014/main" id="{455460A9-72F7-007B-FB58-AF77A3697E0E}"/>
              </a:ext>
            </a:extLst>
          </p:cNvPr>
          <p:cNvSpPr>
            <a:spLocks noGrp="1"/>
          </p:cNvSpPr>
          <p:nvPr>
            <p:ph type="body" sz="quarter" idx="10"/>
          </p:nvPr>
        </p:nvSpPr>
        <p:spPr/>
        <p:txBody>
          <a:bodyPr/>
          <a:lstStyle/>
          <a:p>
            <a:r>
              <a:rPr lang="en-US" dirty="0" err="1"/>
              <a:t>Dosubl</a:t>
            </a:r>
            <a:r>
              <a:rPr lang="en-US" dirty="0"/>
              <a:t>() usage</a:t>
            </a:r>
          </a:p>
        </p:txBody>
      </p:sp>
      <p:pic>
        <p:nvPicPr>
          <p:cNvPr id="11" name="Content Placeholder 10">
            <a:extLst>
              <a:ext uri="{FF2B5EF4-FFF2-40B4-BE49-F238E27FC236}">
                <a16:creationId xmlns:a16="http://schemas.microsoft.com/office/drawing/2014/main" id="{BF4144E1-0A29-72E1-A154-1D3FD11EB7E2}"/>
              </a:ext>
            </a:extLst>
          </p:cNvPr>
          <p:cNvPicPr>
            <a:picLocks noGrp="1" noChangeAspect="1"/>
          </p:cNvPicPr>
          <p:nvPr>
            <p:ph idx="1"/>
          </p:nvPr>
        </p:nvPicPr>
        <p:blipFill>
          <a:blip r:embed="rId3"/>
          <a:stretch>
            <a:fillRect/>
          </a:stretch>
        </p:blipFill>
        <p:spPr>
          <a:xfrm>
            <a:off x="846280" y="2187682"/>
            <a:ext cx="6951520" cy="4292076"/>
          </a:xfrm>
          <a:prstGeom prst="rect">
            <a:avLst/>
          </a:prstGeom>
        </p:spPr>
      </p:pic>
      <p:pic>
        <p:nvPicPr>
          <p:cNvPr id="13" name="Picture 12">
            <a:extLst>
              <a:ext uri="{FF2B5EF4-FFF2-40B4-BE49-F238E27FC236}">
                <a16:creationId xmlns:a16="http://schemas.microsoft.com/office/drawing/2014/main" id="{B6157CE7-177D-BC49-4172-F65828E96900}"/>
              </a:ext>
            </a:extLst>
          </p:cNvPr>
          <p:cNvPicPr>
            <a:picLocks noChangeAspect="1"/>
          </p:cNvPicPr>
          <p:nvPr/>
        </p:nvPicPr>
        <p:blipFill>
          <a:blip r:embed="rId4"/>
          <a:stretch>
            <a:fillRect/>
          </a:stretch>
        </p:blipFill>
        <p:spPr>
          <a:xfrm>
            <a:off x="846280" y="6814776"/>
            <a:ext cx="7278116" cy="733527"/>
          </a:xfrm>
          <a:prstGeom prst="rect">
            <a:avLst/>
          </a:prstGeom>
        </p:spPr>
      </p:pic>
      <p:pic>
        <p:nvPicPr>
          <p:cNvPr id="17" name="Picture 16">
            <a:extLst>
              <a:ext uri="{FF2B5EF4-FFF2-40B4-BE49-F238E27FC236}">
                <a16:creationId xmlns:a16="http://schemas.microsoft.com/office/drawing/2014/main" id="{F498BEFB-FC96-68CD-749D-0B49F03EE129}"/>
              </a:ext>
            </a:extLst>
          </p:cNvPr>
          <p:cNvPicPr>
            <a:picLocks noChangeAspect="1"/>
          </p:cNvPicPr>
          <p:nvPr/>
        </p:nvPicPr>
        <p:blipFill>
          <a:blip r:embed="rId5"/>
          <a:stretch>
            <a:fillRect/>
          </a:stretch>
        </p:blipFill>
        <p:spPr>
          <a:xfrm>
            <a:off x="9338083" y="2184728"/>
            <a:ext cx="8151099" cy="3504871"/>
          </a:xfrm>
          <a:prstGeom prst="rect">
            <a:avLst/>
          </a:prstGeom>
        </p:spPr>
      </p:pic>
      <p:pic>
        <p:nvPicPr>
          <p:cNvPr id="19" name="Picture 18">
            <a:extLst>
              <a:ext uri="{FF2B5EF4-FFF2-40B4-BE49-F238E27FC236}">
                <a16:creationId xmlns:a16="http://schemas.microsoft.com/office/drawing/2014/main" id="{CE32F39C-EF4B-8036-D8E6-7019F78AFF99}"/>
              </a:ext>
            </a:extLst>
          </p:cNvPr>
          <p:cNvPicPr>
            <a:picLocks noChangeAspect="1"/>
          </p:cNvPicPr>
          <p:nvPr/>
        </p:nvPicPr>
        <p:blipFill>
          <a:blip r:embed="rId6"/>
          <a:stretch>
            <a:fillRect/>
          </a:stretch>
        </p:blipFill>
        <p:spPr>
          <a:xfrm>
            <a:off x="955450" y="8112423"/>
            <a:ext cx="3219899" cy="419158"/>
          </a:xfrm>
          <a:prstGeom prst="rect">
            <a:avLst/>
          </a:prstGeom>
        </p:spPr>
      </p:pic>
      <p:pic>
        <p:nvPicPr>
          <p:cNvPr id="23" name="Picture 22">
            <a:extLst>
              <a:ext uri="{FF2B5EF4-FFF2-40B4-BE49-F238E27FC236}">
                <a16:creationId xmlns:a16="http://schemas.microsoft.com/office/drawing/2014/main" id="{1948394C-57AE-99E0-3CEB-DD4CBD7481C2}"/>
              </a:ext>
            </a:extLst>
          </p:cNvPr>
          <p:cNvPicPr>
            <a:picLocks noChangeAspect="1"/>
          </p:cNvPicPr>
          <p:nvPr/>
        </p:nvPicPr>
        <p:blipFill>
          <a:blip r:embed="rId7"/>
          <a:stretch>
            <a:fillRect/>
          </a:stretch>
        </p:blipFill>
        <p:spPr>
          <a:xfrm>
            <a:off x="9338083" y="6424478"/>
            <a:ext cx="2429214" cy="752580"/>
          </a:xfrm>
          <a:prstGeom prst="rect">
            <a:avLst/>
          </a:prstGeom>
        </p:spPr>
      </p:pic>
      <p:pic>
        <p:nvPicPr>
          <p:cNvPr id="25" name="Picture 24">
            <a:extLst>
              <a:ext uri="{FF2B5EF4-FFF2-40B4-BE49-F238E27FC236}">
                <a16:creationId xmlns:a16="http://schemas.microsoft.com/office/drawing/2014/main" id="{6955A78E-A052-9AA0-71DF-1E4CD5BE81AC}"/>
              </a:ext>
            </a:extLst>
          </p:cNvPr>
          <p:cNvPicPr>
            <a:picLocks noChangeAspect="1"/>
          </p:cNvPicPr>
          <p:nvPr/>
        </p:nvPicPr>
        <p:blipFill>
          <a:blip r:embed="rId8"/>
          <a:stretch>
            <a:fillRect/>
          </a:stretch>
        </p:blipFill>
        <p:spPr>
          <a:xfrm>
            <a:off x="9338083" y="7119618"/>
            <a:ext cx="2562583" cy="428685"/>
          </a:xfrm>
          <a:prstGeom prst="rect">
            <a:avLst/>
          </a:prstGeom>
        </p:spPr>
      </p:pic>
    </p:spTree>
    <p:extLst>
      <p:ext uri="{BB962C8B-B14F-4D97-AF65-F5344CB8AC3E}">
        <p14:creationId xmlns:p14="http://schemas.microsoft.com/office/powerpoint/2010/main" val="292848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5D8613-14BF-4089-6720-805F2DA02A4A}"/>
              </a:ext>
            </a:extLst>
          </p:cNvPr>
          <p:cNvSpPr>
            <a:spLocks noGrp="1"/>
          </p:cNvSpPr>
          <p:nvPr>
            <p:ph type="title"/>
          </p:nvPr>
        </p:nvSpPr>
        <p:spPr/>
        <p:txBody>
          <a:bodyPr/>
          <a:lstStyle/>
          <a:p>
            <a:r>
              <a:rPr lang="en-US" dirty="0"/>
              <a:t>PROC FCMP</a:t>
            </a:r>
          </a:p>
        </p:txBody>
      </p:sp>
      <p:sp>
        <p:nvSpPr>
          <p:cNvPr id="7" name="Text Placeholder 6">
            <a:extLst>
              <a:ext uri="{FF2B5EF4-FFF2-40B4-BE49-F238E27FC236}">
                <a16:creationId xmlns:a16="http://schemas.microsoft.com/office/drawing/2014/main" id="{BBE88FFA-7C44-81B4-E3D0-23093079A417}"/>
              </a:ext>
            </a:extLst>
          </p:cNvPr>
          <p:cNvSpPr>
            <a:spLocks noGrp="1"/>
          </p:cNvSpPr>
          <p:nvPr>
            <p:ph type="body" sz="quarter" idx="10"/>
          </p:nvPr>
        </p:nvSpPr>
        <p:spPr/>
        <p:txBody>
          <a:bodyPr/>
          <a:lstStyle/>
          <a:p>
            <a:r>
              <a:rPr lang="en-US" dirty="0"/>
              <a:t>Function and </a:t>
            </a:r>
            <a:r>
              <a:rPr lang="en-US" dirty="0" err="1"/>
              <a:t>SubRoutines</a:t>
            </a:r>
            <a:endParaRPr lang="en-US" dirty="0"/>
          </a:p>
        </p:txBody>
      </p:sp>
    </p:spTree>
    <p:extLst>
      <p:ext uri="{BB962C8B-B14F-4D97-AF65-F5344CB8AC3E}">
        <p14:creationId xmlns:p14="http://schemas.microsoft.com/office/powerpoint/2010/main" val="41419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429D5C-8CBA-B6EC-E909-EDCE180094F3}"/>
              </a:ext>
            </a:extLst>
          </p:cNvPr>
          <p:cNvSpPr>
            <a:spLocks noGrp="1"/>
          </p:cNvSpPr>
          <p:nvPr>
            <p:ph type="title"/>
          </p:nvPr>
        </p:nvSpPr>
        <p:spPr/>
        <p:txBody>
          <a:bodyPr/>
          <a:lstStyle/>
          <a:p>
            <a:r>
              <a:rPr lang="en-US" dirty="0"/>
              <a:t>PROC FCMP</a:t>
            </a:r>
          </a:p>
        </p:txBody>
      </p:sp>
      <p:sp>
        <p:nvSpPr>
          <p:cNvPr id="4" name="Content Placeholder 3">
            <a:extLst>
              <a:ext uri="{FF2B5EF4-FFF2-40B4-BE49-F238E27FC236}">
                <a16:creationId xmlns:a16="http://schemas.microsoft.com/office/drawing/2014/main" id="{F15F5E3E-39EA-24EE-477A-D1E06E668AA0}"/>
              </a:ext>
            </a:extLst>
          </p:cNvPr>
          <p:cNvSpPr>
            <a:spLocks noGrp="1"/>
          </p:cNvSpPr>
          <p:nvPr>
            <p:ph idx="1"/>
          </p:nvPr>
        </p:nvSpPr>
        <p:spPr/>
        <p:txBody>
          <a:bodyPr>
            <a:normAutofit/>
          </a:bodyPr>
          <a:lstStyle/>
          <a:p>
            <a:r>
              <a:rPr lang="en-US" dirty="0"/>
              <a:t>What is PROC FCMP?</a:t>
            </a:r>
          </a:p>
          <a:p>
            <a:pPr lvl="1"/>
            <a:r>
              <a:rPr lang="en-US" dirty="0"/>
              <a:t>FCMP stands for Function Compiler</a:t>
            </a:r>
          </a:p>
          <a:p>
            <a:pPr lvl="1"/>
            <a:r>
              <a:rPr lang="en-US" dirty="0"/>
              <a:t>Enables you to write custom functions and subroutines in SAS</a:t>
            </a:r>
          </a:p>
          <a:p>
            <a:pPr lvl="1"/>
            <a:r>
              <a:rPr lang="en-US" dirty="0"/>
              <a:t>Like how functions work in other languages like Python or R</a:t>
            </a:r>
          </a:p>
          <a:p>
            <a:pPr marL="365760" lvl="1" indent="0">
              <a:buNone/>
            </a:pPr>
            <a:endParaRPr lang="en-US" dirty="0"/>
          </a:p>
          <a:p>
            <a:r>
              <a:rPr lang="en-US" dirty="0"/>
              <a:t>Why should you use it?</a:t>
            </a:r>
          </a:p>
          <a:p>
            <a:pPr lvl="1"/>
            <a:r>
              <a:rPr lang="en-US" dirty="0"/>
              <a:t>Reusable logic — define once, use across multiple steps or programs</a:t>
            </a:r>
          </a:p>
          <a:p>
            <a:pPr lvl="1"/>
            <a:r>
              <a:rPr lang="en-US" dirty="0"/>
              <a:t>Encapsulated and local — no risk of global macro variable conflicts</a:t>
            </a:r>
          </a:p>
          <a:p>
            <a:pPr lvl="1"/>
            <a:r>
              <a:rPr lang="en-US" dirty="0"/>
              <a:t>Type-aware — enforces numeric/character types, reducing errors</a:t>
            </a:r>
          </a:p>
          <a:p>
            <a:pPr lvl="1"/>
            <a:r>
              <a:rPr lang="en-US" dirty="0"/>
              <a:t>Integrates natively — callable from DATA steps, PROC SQL, IML, DS2, and more</a:t>
            </a:r>
          </a:p>
          <a:p>
            <a:pPr lvl="1"/>
            <a:r>
              <a:rPr lang="en-US" dirty="0"/>
              <a:t>Built for computation — supports arrays, loops, and math functions natively</a:t>
            </a:r>
          </a:p>
          <a:p>
            <a:pPr lvl="1"/>
            <a:r>
              <a:rPr lang="en-US" dirty="0"/>
              <a:t>Clean code — easier to test, debug, and maintain</a:t>
            </a:r>
          </a:p>
        </p:txBody>
      </p:sp>
      <p:sp>
        <p:nvSpPr>
          <p:cNvPr id="5" name="Text Placeholder 4">
            <a:extLst>
              <a:ext uri="{FF2B5EF4-FFF2-40B4-BE49-F238E27FC236}">
                <a16:creationId xmlns:a16="http://schemas.microsoft.com/office/drawing/2014/main" id="{4A19995A-B9BB-1E91-D445-0129BAE7A7AD}"/>
              </a:ext>
            </a:extLst>
          </p:cNvPr>
          <p:cNvSpPr>
            <a:spLocks noGrp="1"/>
          </p:cNvSpPr>
          <p:nvPr>
            <p:ph type="body" sz="quarter" idx="10"/>
          </p:nvPr>
        </p:nvSpPr>
        <p:spPr/>
        <p:txBody>
          <a:bodyPr/>
          <a:lstStyle/>
          <a:p>
            <a:r>
              <a:rPr lang="en-US" dirty="0"/>
              <a:t>What and Why</a:t>
            </a:r>
          </a:p>
        </p:txBody>
      </p:sp>
    </p:spTree>
    <p:custDataLst>
      <p:tags r:id="rId1"/>
    </p:custDataLst>
    <p:extLst>
      <p:ext uri="{BB962C8B-B14F-4D97-AF65-F5344CB8AC3E}">
        <p14:creationId xmlns:p14="http://schemas.microsoft.com/office/powerpoint/2010/main" val="33382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FA2D28-9F4E-7965-5C8C-4C4C45C30C24}"/>
              </a:ext>
            </a:extLst>
          </p:cNvPr>
          <p:cNvSpPr>
            <a:spLocks noGrp="1"/>
          </p:cNvSpPr>
          <p:nvPr>
            <p:ph type="title"/>
          </p:nvPr>
        </p:nvSpPr>
        <p:spPr/>
        <p:txBody>
          <a:bodyPr/>
          <a:lstStyle/>
          <a:p>
            <a:r>
              <a:rPr lang="en-US" dirty="0"/>
              <a:t>PROC FCMP</a:t>
            </a:r>
          </a:p>
        </p:txBody>
      </p:sp>
      <p:sp>
        <p:nvSpPr>
          <p:cNvPr id="5" name="Content Placeholder 4">
            <a:extLst>
              <a:ext uri="{FF2B5EF4-FFF2-40B4-BE49-F238E27FC236}">
                <a16:creationId xmlns:a16="http://schemas.microsoft.com/office/drawing/2014/main" id="{3702DCAD-B6B1-A4A4-8A4E-F3E46D372AE3}"/>
              </a:ext>
            </a:extLst>
          </p:cNvPr>
          <p:cNvSpPr>
            <a:spLocks noGrp="1"/>
          </p:cNvSpPr>
          <p:nvPr>
            <p:ph idx="1"/>
          </p:nvPr>
        </p:nvSpPr>
        <p:spPr/>
        <p:txBody>
          <a:bodyPr>
            <a:normAutofit fontScale="77500" lnSpcReduction="20000"/>
          </a:bodyPr>
          <a:lstStyle/>
          <a:p>
            <a:pPr marL="0" indent="0">
              <a:buNone/>
            </a:pPr>
            <a:r>
              <a:rPr lang="en-US" sz="3600" dirty="0">
                <a:solidFill>
                  <a:srgbClr val="1B7A1B"/>
                </a:solidFill>
                <a:latin typeface="Courier New" panose="02070309020205020404" pitchFamily="49" charset="0"/>
              </a:rPr>
              <a:t>/* Define the function using PROC FCMP */</a:t>
            </a:r>
            <a:endParaRPr lang="en-US" sz="3600" dirty="0">
              <a:solidFill>
                <a:srgbClr val="000000"/>
              </a:solidFill>
              <a:latin typeface="Courier New" panose="02070309020205020404" pitchFamily="49" charset="0"/>
            </a:endParaRPr>
          </a:p>
          <a:p>
            <a:pPr marL="0" indent="0">
              <a:buNone/>
            </a:pPr>
            <a:r>
              <a:rPr lang="en-US" sz="3600" b="1" dirty="0">
                <a:solidFill>
                  <a:srgbClr val="000080"/>
                </a:solidFill>
                <a:latin typeface="Courier New" panose="02070309020205020404" pitchFamily="49" charset="0"/>
              </a:rPr>
              <a:t>proc</a:t>
            </a:r>
            <a:r>
              <a:rPr lang="en-US" sz="3600" b="0" dirty="0">
                <a:solidFill>
                  <a:srgbClr val="000000"/>
                </a:solidFill>
                <a:latin typeface="Courier New" panose="02070309020205020404" pitchFamily="49" charset="0"/>
              </a:rPr>
              <a:t> </a:t>
            </a:r>
            <a:r>
              <a:rPr lang="en-US" sz="3600" b="1" dirty="0" err="1">
                <a:solidFill>
                  <a:srgbClr val="000080"/>
                </a:solidFill>
                <a:latin typeface="Courier New" panose="02070309020205020404" pitchFamily="49" charset="0"/>
              </a:rPr>
              <a:t>fcmp</a:t>
            </a:r>
            <a:r>
              <a:rPr lang="en-US" sz="3600" b="0" dirty="0">
                <a:solidFill>
                  <a:srgbClr val="000000"/>
                </a:solidFill>
                <a:latin typeface="Courier New" panose="02070309020205020404" pitchFamily="49" charset="0"/>
              </a:rPr>
              <a:t> </a:t>
            </a:r>
            <a:r>
              <a:rPr lang="en-US" sz="3600" b="0" dirty="0" err="1">
                <a:solidFill>
                  <a:srgbClr val="0000FF"/>
                </a:solidFill>
                <a:latin typeface="Courier New" panose="02070309020205020404" pitchFamily="49" charset="0"/>
              </a:rPr>
              <a:t>outlib</a:t>
            </a:r>
            <a:r>
              <a:rPr lang="en-US" sz="3600" b="0" dirty="0">
                <a:solidFill>
                  <a:srgbClr val="000000"/>
                </a:solidFill>
                <a:latin typeface="Courier New" panose="02070309020205020404" pitchFamily="49" charset="0"/>
              </a:rPr>
              <a:t>=</a:t>
            </a:r>
            <a:r>
              <a:rPr lang="en-US" sz="3600" b="0" dirty="0" err="1">
                <a:solidFill>
                  <a:srgbClr val="000000"/>
                </a:solidFill>
                <a:latin typeface="Courier New" panose="02070309020205020404" pitchFamily="49" charset="0"/>
              </a:rPr>
              <a:t>work.funcs.financial</a:t>
            </a:r>
            <a:r>
              <a:rPr lang="en-US" sz="3600" b="0" dirty="0">
                <a:solidFill>
                  <a:srgbClr val="000000"/>
                </a:solidFill>
                <a:latin typeface="Courier New" panose="02070309020205020404" pitchFamily="49" charset="0"/>
              </a:rPr>
              <a:t>;</a:t>
            </a:r>
          </a:p>
          <a:p>
            <a:pPr marL="0" indent="0">
              <a:buNone/>
            </a:pP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function</a:t>
            </a:r>
            <a:r>
              <a:rPr lang="en-US" sz="3600" b="0" dirty="0">
                <a:solidFill>
                  <a:srgbClr val="000000"/>
                </a:solidFill>
                <a:latin typeface="Courier New" panose="02070309020205020404" pitchFamily="49" charset="0"/>
              </a:rPr>
              <a:t> </a:t>
            </a:r>
            <a:r>
              <a:rPr lang="en-US" sz="3600" b="1" dirty="0" err="1">
                <a:solidFill>
                  <a:srgbClr val="000000"/>
                </a:solidFill>
                <a:latin typeface="Courier New" panose="02070309020205020404" pitchFamily="49" charset="0"/>
              </a:rPr>
              <a:t>calc_rar</a:t>
            </a:r>
            <a:r>
              <a:rPr lang="en-US" sz="3600" b="0" dirty="0">
                <a:solidFill>
                  <a:srgbClr val="000000"/>
                </a:solidFill>
                <a:latin typeface="Courier New" panose="02070309020205020404" pitchFamily="49" charset="0"/>
              </a:rPr>
              <a:t>(return, </a:t>
            </a:r>
            <a:r>
              <a:rPr lang="en-US" sz="3600" b="0" dirty="0" err="1">
                <a:solidFill>
                  <a:srgbClr val="000000"/>
                </a:solidFill>
                <a:latin typeface="Courier New" panose="02070309020205020404" pitchFamily="49" charset="0"/>
              </a:rPr>
              <a:t>riskfree</a:t>
            </a:r>
            <a:r>
              <a:rPr lang="en-US" sz="3600" b="0" dirty="0">
                <a:solidFill>
                  <a:srgbClr val="000000"/>
                </a:solidFill>
                <a:latin typeface="Courier New" panose="02070309020205020404" pitchFamily="49" charset="0"/>
              </a:rPr>
              <a:t>, volatility); </a:t>
            </a:r>
            <a:r>
              <a:rPr lang="en-US" sz="3600" b="0" dirty="0">
                <a:solidFill>
                  <a:srgbClr val="1B7A1B"/>
                </a:solidFill>
                <a:latin typeface="Courier New" panose="02070309020205020404" pitchFamily="49" charset="0"/>
              </a:rPr>
              <a:t>/*function params */</a:t>
            </a:r>
            <a:endParaRPr lang="en-US" sz="3600" b="0" dirty="0">
              <a:solidFill>
                <a:srgbClr val="000000"/>
              </a:solidFill>
              <a:latin typeface="Courier New" panose="02070309020205020404" pitchFamily="49" charset="0"/>
            </a:endParaRPr>
          </a:p>
          <a:p>
            <a:pPr marL="0" indent="0">
              <a:buNone/>
            </a:pPr>
            <a:r>
              <a:rPr lang="en-US" sz="3600" b="0" dirty="0">
                <a:solidFill>
                  <a:srgbClr val="0000FF"/>
                </a:solidFill>
                <a:latin typeface="Courier New" panose="02070309020205020404" pitchFamily="49" charset="0"/>
              </a:rPr>
              <a:t>      if</a:t>
            </a:r>
            <a:r>
              <a:rPr lang="en-US" sz="3600" b="0" dirty="0">
                <a:solidFill>
                  <a:srgbClr val="000000"/>
                </a:solidFill>
                <a:latin typeface="Courier New" panose="02070309020205020404" pitchFamily="49" charset="0"/>
              </a:rPr>
              <a:t> volatility = </a:t>
            </a:r>
            <a:r>
              <a:rPr lang="en-US" sz="3600" b="1" dirty="0">
                <a:solidFill>
                  <a:srgbClr val="08726D"/>
                </a:solidFill>
                <a:latin typeface="Courier New" panose="02070309020205020404" pitchFamily="49" charset="0"/>
              </a:rPr>
              <a:t>0</a:t>
            </a: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then</a:t>
            </a: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do</a:t>
            </a:r>
            <a:r>
              <a:rPr lang="en-US" sz="3600" b="0" dirty="0">
                <a:solidFill>
                  <a:srgbClr val="000000"/>
                </a:solidFill>
                <a:latin typeface="Courier New" panose="02070309020205020404" pitchFamily="49" charset="0"/>
              </a:rPr>
              <a:t>; </a:t>
            </a:r>
            <a:r>
              <a:rPr lang="en-US" sz="3600" b="0" dirty="0">
                <a:solidFill>
                  <a:srgbClr val="1B7A1B"/>
                </a:solidFill>
                <a:latin typeface="Courier New" panose="02070309020205020404" pitchFamily="49" charset="0"/>
              </a:rPr>
              <a:t>/* Check for division by zero */</a:t>
            </a:r>
            <a:endParaRPr lang="en-US" sz="3600" b="0" dirty="0">
              <a:solidFill>
                <a:srgbClr val="000000"/>
              </a:solidFill>
              <a:latin typeface="Courier New" panose="02070309020205020404" pitchFamily="49" charset="0"/>
            </a:endParaRPr>
          </a:p>
          <a:p>
            <a:pPr marL="0" indent="0">
              <a:buNone/>
            </a:pP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put</a:t>
            </a:r>
            <a:r>
              <a:rPr lang="en-US" sz="3600" b="0" dirty="0">
                <a:solidFill>
                  <a:srgbClr val="000000"/>
                </a:solidFill>
                <a:latin typeface="Courier New" panose="02070309020205020404" pitchFamily="49" charset="0"/>
              </a:rPr>
              <a:t> </a:t>
            </a:r>
            <a:r>
              <a:rPr lang="en-US" sz="3600" b="0" dirty="0">
                <a:solidFill>
                  <a:srgbClr val="800080"/>
                </a:solidFill>
                <a:latin typeface="Courier New" panose="02070309020205020404" pitchFamily="49" charset="0"/>
              </a:rPr>
              <a:t>"ERROR: Volatility cannot be zero."</a:t>
            </a:r>
            <a:r>
              <a:rPr lang="en-US" sz="3600" b="0" dirty="0">
                <a:solidFill>
                  <a:srgbClr val="000000"/>
                </a:solidFill>
                <a:latin typeface="Courier New" panose="02070309020205020404" pitchFamily="49" charset="0"/>
              </a:rPr>
              <a:t>;</a:t>
            </a:r>
          </a:p>
          <a:p>
            <a:pPr marL="0" indent="0">
              <a:buNone/>
            </a:pP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return</a:t>
            </a:r>
            <a:r>
              <a:rPr lang="en-US" sz="3600" b="0" dirty="0">
                <a:solidFill>
                  <a:srgbClr val="000000"/>
                </a:solidFill>
                <a:latin typeface="Courier New" panose="02070309020205020404" pitchFamily="49" charset="0"/>
              </a:rPr>
              <a:t> (</a:t>
            </a:r>
            <a:r>
              <a:rPr lang="en-US" sz="3600" b="1" dirty="0">
                <a:solidFill>
                  <a:srgbClr val="08726D"/>
                </a:solidFill>
                <a:latin typeface="Courier New" panose="02070309020205020404" pitchFamily="49" charset="0"/>
              </a:rPr>
              <a:t>.</a:t>
            </a:r>
            <a:r>
              <a:rPr lang="en-US" sz="3600" b="0" dirty="0">
                <a:solidFill>
                  <a:srgbClr val="000000"/>
                </a:solidFill>
                <a:latin typeface="Courier New" panose="02070309020205020404" pitchFamily="49" charset="0"/>
              </a:rPr>
              <a:t>);</a:t>
            </a:r>
          </a:p>
          <a:p>
            <a:pPr marL="0" indent="0">
              <a:buNone/>
            </a:pP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end</a:t>
            </a:r>
            <a:r>
              <a:rPr lang="en-US" sz="3600" b="0" dirty="0">
                <a:solidFill>
                  <a:srgbClr val="000000"/>
                </a:solidFill>
                <a:latin typeface="Courier New" panose="02070309020205020404" pitchFamily="49" charset="0"/>
              </a:rPr>
              <a:t>;</a:t>
            </a:r>
          </a:p>
          <a:p>
            <a:pPr marL="0" indent="0">
              <a:buNone/>
            </a:pPr>
            <a:r>
              <a:rPr lang="en-US" sz="3600" b="0" dirty="0">
                <a:solidFill>
                  <a:srgbClr val="000000"/>
                </a:solidFill>
                <a:latin typeface="Courier New" panose="02070309020205020404" pitchFamily="49" charset="0"/>
              </a:rPr>
              <a:t>    </a:t>
            </a:r>
            <a:r>
              <a:rPr lang="en-US" sz="3600" b="0" dirty="0">
                <a:solidFill>
                  <a:srgbClr val="1B7A1B"/>
                </a:solidFill>
                <a:latin typeface="Courier New" panose="02070309020205020404" pitchFamily="49" charset="0"/>
              </a:rPr>
              <a:t>/* Calculate risk-adjusted return */</a:t>
            </a:r>
            <a:endParaRPr lang="en-US" sz="3600" b="0" dirty="0">
              <a:solidFill>
                <a:srgbClr val="000000"/>
              </a:solidFill>
              <a:latin typeface="Courier New" panose="02070309020205020404" pitchFamily="49" charset="0"/>
            </a:endParaRPr>
          </a:p>
          <a:p>
            <a:pPr marL="0" indent="0">
              <a:buNone/>
            </a:pP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return</a:t>
            </a:r>
            <a:r>
              <a:rPr lang="en-US" sz="3600" b="0" dirty="0">
                <a:solidFill>
                  <a:srgbClr val="000000"/>
                </a:solidFill>
                <a:latin typeface="Courier New" panose="02070309020205020404" pitchFamily="49" charset="0"/>
              </a:rPr>
              <a:t> ((return - </a:t>
            </a:r>
            <a:r>
              <a:rPr lang="en-US" sz="3600" b="0" dirty="0" err="1">
                <a:solidFill>
                  <a:srgbClr val="000000"/>
                </a:solidFill>
                <a:latin typeface="Courier New" panose="02070309020205020404" pitchFamily="49" charset="0"/>
              </a:rPr>
              <a:t>riskfree</a:t>
            </a:r>
            <a:r>
              <a:rPr lang="en-US" sz="3600" b="0" dirty="0">
                <a:solidFill>
                  <a:srgbClr val="000000"/>
                </a:solidFill>
                <a:latin typeface="Courier New" panose="02070309020205020404" pitchFamily="49" charset="0"/>
              </a:rPr>
              <a:t>) / volatility); </a:t>
            </a:r>
            <a:r>
              <a:rPr lang="en-US" dirty="0">
                <a:solidFill>
                  <a:srgbClr val="1B7A1B"/>
                </a:solidFill>
                <a:latin typeface="Courier New" panose="02070309020205020404" pitchFamily="49" charset="0"/>
              </a:rPr>
              <a:t>/* RETURN STMT !!!! */</a:t>
            </a:r>
          </a:p>
          <a:p>
            <a:pPr marL="0" indent="0">
              <a:buNone/>
            </a:pPr>
            <a:r>
              <a:rPr lang="en-US" sz="3600" b="0" dirty="0">
                <a:solidFill>
                  <a:srgbClr val="000000"/>
                </a:solidFill>
                <a:latin typeface="Courier New" panose="02070309020205020404" pitchFamily="49" charset="0"/>
              </a:rPr>
              <a:t>  </a:t>
            </a:r>
            <a:r>
              <a:rPr lang="en-US" sz="3600" b="0" dirty="0" err="1">
                <a:solidFill>
                  <a:srgbClr val="0000FF"/>
                </a:solidFill>
                <a:latin typeface="Courier New" panose="02070309020205020404" pitchFamily="49" charset="0"/>
              </a:rPr>
              <a:t>endsub</a:t>
            </a:r>
            <a:r>
              <a:rPr lang="en-US" sz="3600" b="0" dirty="0">
                <a:solidFill>
                  <a:srgbClr val="000000"/>
                </a:solidFill>
                <a:latin typeface="Courier New" panose="02070309020205020404" pitchFamily="49" charset="0"/>
              </a:rPr>
              <a:t>;</a:t>
            </a:r>
          </a:p>
          <a:p>
            <a:pPr marL="0" indent="0">
              <a:buNone/>
            </a:pPr>
            <a:r>
              <a:rPr lang="en-US" sz="3600" b="1" dirty="0">
                <a:solidFill>
                  <a:srgbClr val="000080"/>
                </a:solidFill>
                <a:latin typeface="Courier New" panose="02070309020205020404" pitchFamily="49" charset="0"/>
              </a:rPr>
              <a:t>run</a:t>
            </a:r>
            <a:r>
              <a:rPr lang="en-US" sz="3600" b="0" dirty="0">
                <a:solidFill>
                  <a:srgbClr val="000000"/>
                </a:solidFill>
                <a:latin typeface="Courier New" panose="02070309020205020404" pitchFamily="49" charset="0"/>
              </a:rPr>
              <a:t>;</a:t>
            </a:r>
          </a:p>
          <a:p>
            <a:pPr marL="0" indent="0">
              <a:buNone/>
            </a:pPr>
            <a:endParaRPr lang="en-US" sz="3600" b="0" dirty="0">
              <a:solidFill>
                <a:srgbClr val="000000"/>
              </a:solidFill>
              <a:latin typeface="Courier New" panose="02070309020205020404" pitchFamily="49" charset="0"/>
            </a:endParaRPr>
          </a:p>
          <a:p>
            <a:pPr marL="0" indent="0">
              <a:buNone/>
            </a:pPr>
            <a:r>
              <a:rPr lang="en-US" sz="3600" b="0" dirty="0">
                <a:solidFill>
                  <a:srgbClr val="1B7A1B"/>
                </a:solidFill>
                <a:latin typeface="Courier New" panose="02070309020205020404" pitchFamily="49" charset="0"/>
              </a:rPr>
              <a:t>/* Make the function available */</a:t>
            </a:r>
            <a:endParaRPr lang="en-US" sz="3600" b="0" dirty="0">
              <a:solidFill>
                <a:srgbClr val="000000"/>
              </a:solidFill>
              <a:latin typeface="Courier New" panose="02070309020205020404" pitchFamily="49" charset="0"/>
            </a:endParaRPr>
          </a:p>
          <a:p>
            <a:pPr marL="0" indent="0">
              <a:buNone/>
            </a:pPr>
            <a:r>
              <a:rPr lang="en-US" sz="3600" b="0" dirty="0">
                <a:solidFill>
                  <a:srgbClr val="0000FF"/>
                </a:solidFill>
                <a:latin typeface="Courier New" panose="02070309020205020404" pitchFamily="49" charset="0"/>
              </a:rPr>
              <a:t>options</a:t>
            </a:r>
            <a:r>
              <a:rPr lang="en-US" sz="3600" b="0" dirty="0">
                <a:solidFill>
                  <a:srgbClr val="000000"/>
                </a:solidFill>
                <a:latin typeface="Courier New" panose="02070309020205020404" pitchFamily="49" charset="0"/>
              </a:rPr>
              <a:t> </a:t>
            </a:r>
            <a:r>
              <a:rPr lang="en-US" sz="3600" b="0" dirty="0" err="1">
                <a:solidFill>
                  <a:srgbClr val="0000FF"/>
                </a:solidFill>
                <a:latin typeface="Courier New" panose="02070309020205020404" pitchFamily="49" charset="0"/>
              </a:rPr>
              <a:t>cmplib</a:t>
            </a:r>
            <a:r>
              <a:rPr lang="en-US" sz="3600" b="0" dirty="0">
                <a:solidFill>
                  <a:srgbClr val="000000"/>
                </a:solidFill>
                <a:latin typeface="Courier New" panose="02070309020205020404" pitchFamily="49" charset="0"/>
              </a:rPr>
              <a:t>=</a:t>
            </a:r>
            <a:r>
              <a:rPr lang="en-US" sz="3600" b="0" dirty="0" err="1">
                <a:solidFill>
                  <a:srgbClr val="000000"/>
                </a:solidFill>
                <a:latin typeface="Courier New" panose="02070309020205020404" pitchFamily="49" charset="0"/>
              </a:rPr>
              <a:t>work.funcs</a:t>
            </a:r>
            <a:r>
              <a:rPr lang="en-US" sz="3600" b="0" dirty="0">
                <a:solidFill>
                  <a:srgbClr val="000000"/>
                </a:solidFill>
                <a:latin typeface="Courier New" panose="02070309020205020404" pitchFamily="49" charset="0"/>
              </a:rPr>
              <a:t>;</a:t>
            </a:r>
            <a:endParaRPr lang="en-US" dirty="0"/>
          </a:p>
        </p:txBody>
      </p:sp>
      <p:sp>
        <p:nvSpPr>
          <p:cNvPr id="6" name="Text Placeholder 5">
            <a:extLst>
              <a:ext uri="{FF2B5EF4-FFF2-40B4-BE49-F238E27FC236}">
                <a16:creationId xmlns:a16="http://schemas.microsoft.com/office/drawing/2014/main" id="{080B9E8C-51AB-3D69-99A6-B9D49B12342D}"/>
              </a:ext>
            </a:extLst>
          </p:cNvPr>
          <p:cNvSpPr>
            <a:spLocks noGrp="1"/>
          </p:cNvSpPr>
          <p:nvPr>
            <p:ph type="body" sz="quarter" idx="10"/>
          </p:nvPr>
        </p:nvSpPr>
        <p:spPr/>
        <p:txBody>
          <a:bodyPr/>
          <a:lstStyle/>
          <a:p>
            <a:r>
              <a:rPr lang="en-US" dirty="0"/>
              <a:t>Example</a:t>
            </a:r>
          </a:p>
        </p:txBody>
      </p:sp>
    </p:spTree>
    <p:custDataLst>
      <p:tags r:id="rId1"/>
    </p:custDataLst>
    <p:extLst>
      <p:ext uri="{BB962C8B-B14F-4D97-AF65-F5344CB8AC3E}">
        <p14:creationId xmlns:p14="http://schemas.microsoft.com/office/powerpoint/2010/main" val="221691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8DF12-82AE-0B75-3A83-BD25576E5E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B64B2B-9FD5-DAA0-4B7A-105CC36706EE}"/>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3E2DDA73-267F-C923-F63E-60EF9A9C9D0D}"/>
              </a:ext>
            </a:extLst>
          </p:cNvPr>
          <p:cNvSpPr>
            <a:spLocks noGrp="1"/>
          </p:cNvSpPr>
          <p:nvPr>
            <p:ph idx="1"/>
          </p:nvPr>
        </p:nvSpPr>
        <p:spPr/>
        <p:txBody>
          <a:bodyPr/>
          <a:lstStyle/>
          <a:p>
            <a:r>
              <a:rPr lang="en-US" dirty="0"/>
              <a:t>Conditional Macro Programs</a:t>
            </a:r>
          </a:p>
          <a:p>
            <a:r>
              <a:rPr lang="en-US" dirty="0"/>
              <a:t>Functional style macros</a:t>
            </a:r>
          </a:p>
          <a:p>
            <a:r>
              <a:rPr lang="en-US" dirty="0"/>
              <a:t>Proc FCMP Functions and Subroutines</a:t>
            </a:r>
          </a:p>
          <a:p>
            <a:r>
              <a:rPr lang="en-US" dirty="0"/>
              <a:t>When do you use Macro and PROC FCMP?</a:t>
            </a:r>
          </a:p>
          <a:p>
            <a:pPr marL="0" indent="0">
              <a:buNone/>
            </a:pPr>
            <a:endParaRPr lang="en-US" dirty="0"/>
          </a:p>
        </p:txBody>
      </p:sp>
      <p:sp>
        <p:nvSpPr>
          <p:cNvPr id="7" name="Text Placeholder 6">
            <a:extLst>
              <a:ext uri="{FF2B5EF4-FFF2-40B4-BE49-F238E27FC236}">
                <a16:creationId xmlns:a16="http://schemas.microsoft.com/office/drawing/2014/main" id="{7A53F14E-6D6D-CC6D-FF56-DEE8C3AA2E05}"/>
              </a:ext>
            </a:extLst>
          </p:cNvPr>
          <p:cNvSpPr>
            <a:spLocks noGrp="1"/>
          </p:cNvSpPr>
          <p:nvPr>
            <p:ph type="body" sz="quarter" idx="10"/>
          </p:nvPr>
        </p:nvSpPr>
        <p:spPr/>
        <p:txBody>
          <a:bodyPr/>
          <a:lstStyle/>
          <a:p>
            <a:endParaRPr lang="en-US"/>
          </a:p>
        </p:txBody>
      </p:sp>
    </p:spTree>
    <p:custDataLst>
      <p:tags r:id="rId1"/>
    </p:custDataLst>
    <p:extLst>
      <p:ext uri="{BB962C8B-B14F-4D97-AF65-F5344CB8AC3E}">
        <p14:creationId xmlns:p14="http://schemas.microsoft.com/office/powerpoint/2010/main" val="235977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3247-35EC-53E1-FEBE-09C8E151E393}"/>
              </a:ext>
            </a:extLst>
          </p:cNvPr>
          <p:cNvSpPr>
            <a:spLocks noGrp="1"/>
          </p:cNvSpPr>
          <p:nvPr>
            <p:ph type="title"/>
          </p:nvPr>
        </p:nvSpPr>
        <p:spPr/>
        <p:txBody>
          <a:bodyPr/>
          <a:lstStyle/>
          <a:p>
            <a:r>
              <a:rPr lang="en-US" dirty="0"/>
              <a:t>PROC FCMP Function</a:t>
            </a:r>
          </a:p>
        </p:txBody>
      </p:sp>
      <p:sp>
        <p:nvSpPr>
          <p:cNvPr id="3" name="Content Placeholder 2">
            <a:extLst>
              <a:ext uri="{FF2B5EF4-FFF2-40B4-BE49-F238E27FC236}">
                <a16:creationId xmlns:a16="http://schemas.microsoft.com/office/drawing/2014/main" id="{199925B4-54F1-03DE-3530-D66CEA01B0F9}"/>
              </a:ext>
            </a:extLst>
          </p:cNvPr>
          <p:cNvSpPr>
            <a:spLocks noGrp="1"/>
          </p:cNvSpPr>
          <p:nvPr>
            <p:ph idx="1"/>
          </p:nvPr>
        </p:nvSpPr>
        <p:spPr/>
        <p:txBody>
          <a:bodyPr>
            <a:normAutofit fontScale="77500" lnSpcReduction="20000"/>
          </a:bodyPr>
          <a:lstStyle/>
          <a:p>
            <a:pPr marL="0" indent="0">
              <a:buNone/>
            </a:pPr>
            <a:r>
              <a:rPr lang="en-US" sz="3600" b="1" dirty="0">
                <a:solidFill>
                  <a:srgbClr val="000080"/>
                </a:solidFill>
                <a:latin typeface="Courier New" panose="02070309020205020404" pitchFamily="49" charset="0"/>
              </a:rPr>
              <a:t>data</a:t>
            </a:r>
            <a:r>
              <a:rPr lang="en-US" sz="3600" b="0" dirty="0">
                <a:solidFill>
                  <a:srgbClr val="000000"/>
                </a:solidFill>
                <a:latin typeface="Courier New" panose="02070309020205020404" pitchFamily="49" charset="0"/>
              </a:rPr>
              <a:t> investments; </a:t>
            </a:r>
            <a:r>
              <a:rPr lang="en-US" sz="3600" dirty="0">
                <a:solidFill>
                  <a:srgbClr val="1B7A1B"/>
                </a:solidFill>
                <a:latin typeface="Courier New" panose="02070309020205020404" pitchFamily="49" charset="0"/>
              </a:rPr>
              <a:t>/* Sample dataset */</a:t>
            </a:r>
            <a:endParaRPr lang="en-US" sz="3600" b="0" dirty="0">
              <a:solidFill>
                <a:srgbClr val="000000"/>
              </a:solidFill>
              <a:latin typeface="Courier New" panose="02070309020205020404" pitchFamily="49" charset="0"/>
            </a:endParaRPr>
          </a:p>
          <a:p>
            <a:pPr marL="0" indent="0">
              <a:buNone/>
            </a:pP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input</a:t>
            </a:r>
            <a:r>
              <a:rPr lang="en-US" sz="3600" b="0" dirty="0">
                <a:solidFill>
                  <a:srgbClr val="000000"/>
                </a:solidFill>
                <a:latin typeface="Courier New" panose="02070309020205020404" pitchFamily="49" charset="0"/>
              </a:rPr>
              <a:t> Return </a:t>
            </a:r>
            <a:r>
              <a:rPr lang="en-US" sz="3600" b="0" dirty="0" err="1">
                <a:solidFill>
                  <a:srgbClr val="000000"/>
                </a:solidFill>
                <a:latin typeface="Courier New" panose="02070309020205020404" pitchFamily="49" charset="0"/>
              </a:rPr>
              <a:t>RiskFreeRate</a:t>
            </a:r>
            <a:r>
              <a:rPr lang="en-US" sz="3600" b="0" dirty="0">
                <a:solidFill>
                  <a:srgbClr val="000000"/>
                </a:solidFill>
                <a:latin typeface="Courier New" panose="02070309020205020404" pitchFamily="49" charset="0"/>
              </a:rPr>
              <a:t> Volatility;</a:t>
            </a:r>
          </a:p>
          <a:p>
            <a:pPr marL="0" indent="0">
              <a:buNone/>
            </a:pPr>
            <a:r>
              <a:rPr lang="en-US" sz="3600" b="0" dirty="0">
                <a:solidFill>
                  <a:srgbClr val="000000"/>
                </a:solidFill>
                <a:latin typeface="Courier New" panose="02070309020205020404" pitchFamily="49" charset="0"/>
              </a:rPr>
              <a:t>  </a:t>
            </a:r>
            <a:r>
              <a:rPr lang="en-US" sz="3600" b="0" dirty="0" err="1">
                <a:solidFill>
                  <a:srgbClr val="0000FF"/>
                </a:solidFill>
                <a:latin typeface="Courier New" panose="02070309020205020404" pitchFamily="49" charset="0"/>
              </a:rPr>
              <a:t>datalines</a:t>
            </a:r>
            <a:r>
              <a:rPr lang="en-US" sz="3600" b="0" dirty="0">
                <a:solidFill>
                  <a:srgbClr val="000000"/>
                </a:solidFill>
                <a:latin typeface="Courier New" panose="02070309020205020404" pitchFamily="49" charset="0"/>
              </a:rPr>
              <a:t>;</a:t>
            </a:r>
          </a:p>
          <a:p>
            <a:pPr marL="0" indent="0">
              <a:buNone/>
            </a:pPr>
            <a:r>
              <a:rPr lang="en-US" sz="3600" b="0" dirty="0">
                <a:solidFill>
                  <a:srgbClr val="89632B"/>
                </a:solidFill>
                <a:latin typeface="Courier New" panose="02070309020205020404" pitchFamily="49" charset="0"/>
              </a:rPr>
              <a:t>  0.12 0.02 0.15</a:t>
            </a:r>
          </a:p>
          <a:p>
            <a:pPr marL="0" indent="0">
              <a:buNone/>
            </a:pPr>
            <a:r>
              <a:rPr lang="en-US" sz="3600" b="0" dirty="0">
                <a:solidFill>
                  <a:srgbClr val="89632B"/>
                </a:solidFill>
                <a:latin typeface="Courier New" panose="02070309020205020404" pitchFamily="49" charset="0"/>
              </a:rPr>
              <a:t>  0.08 0.015 0.10</a:t>
            </a:r>
          </a:p>
          <a:p>
            <a:pPr marL="0" indent="0">
              <a:buNone/>
            </a:pPr>
            <a:r>
              <a:rPr lang="en-US" sz="3600" b="0" dirty="0">
                <a:solidFill>
                  <a:srgbClr val="89632B"/>
                </a:solidFill>
                <a:latin typeface="Courier New" panose="02070309020205020404" pitchFamily="49" charset="0"/>
              </a:rPr>
              <a:t>  0.15 0.025 0.20</a:t>
            </a:r>
          </a:p>
          <a:p>
            <a:pPr marL="0" indent="0">
              <a:buNone/>
            </a:pPr>
            <a:r>
              <a:rPr lang="en-US" sz="3600" b="0" dirty="0">
                <a:solidFill>
                  <a:srgbClr val="000000"/>
                </a:solidFill>
                <a:latin typeface="Courier New" panose="02070309020205020404" pitchFamily="49" charset="0"/>
              </a:rPr>
              <a:t>  ;</a:t>
            </a:r>
          </a:p>
          <a:p>
            <a:pPr marL="0" indent="0">
              <a:buNone/>
            </a:pPr>
            <a:r>
              <a:rPr lang="en-US" sz="3600" b="1" dirty="0">
                <a:solidFill>
                  <a:srgbClr val="000080"/>
                </a:solidFill>
                <a:latin typeface="Courier New" panose="02070309020205020404" pitchFamily="49" charset="0"/>
              </a:rPr>
              <a:t>run</a:t>
            </a:r>
            <a:r>
              <a:rPr lang="en-US" sz="3600" b="0" dirty="0">
                <a:solidFill>
                  <a:srgbClr val="000000"/>
                </a:solidFill>
                <a:latin typeface="Courier New" panose="02070309020205020404" pitchFamily="49" charset="0"/>
              </a:rPr>
              <a:t>;</a:t>
            </a:r>
          </a:p>
          <a:p>
            <a:pPr marL="0" indent="0">
              <a:buNone/>
            </a:pPr>
            <a:endParaRPr lang="en-US" sz="3600" b="0" dirty="0">
              <a:solidFill>
                <a:srgbClr val="000000"/>
              </a:solidFill>
              <a:latin typeface="Courier New" panose="02070309020205020404" pitchFamily="49" charset="0"/>
            </a:endParaRPr>
          </a:p>
          <a:p>
            <a:pPr marL="0" indent="0">
              <a:buNone/>
            </a:pPr>
            <a:r>
              <a:rPr lang="en-US" sz="3600" b="0" dirty="0">
                <a:solidFill>
                  <a:srgbClr val="1B7A1B"/>
                </a:solidFill>
                <a:latin typeface="Courier New" panose="02070309020205020404" pitchFamily="49" charset="0"/>
              </a:rPr>
              <a:t>/* Usage – PROC FCMP function in DATA step */</a:t>
            </a:r>
            <a:endParaRPr lang="en-US" sz="3600" b="0" dirty="0">
              <a:solidFill>
                <a:srgbClr val="000000"/>
              </a:solidFill>
              <a:latin typeface="Courier New" panose="02070309020205020404" pitchFamily="49" charset="0"/>
            </a:endParaRPr>
          </a:p>
          <a:p>
            <a:pPr marL="0" indent="0">
              <a:buNone/>
            </a:pPr>
            <a:r>
              <a:rPr lang="en-US" sz="3600" b="1" dirty="0">
                <a:solidFill>
                  <a:srgbClr val="000080"/>
                </a:solidFill>
                <a:latin typeface="Courier New" panose="02070309020205020404" pitchFamily="49" charset="0"/>
              </a:rPr>
              <a:t>data</a:t>
            </a:r>
            <a:r>
              <a:rPr lang="en-US" sz="3600" b="0" dirty="0">
                <a:solidFill>
                  <a:srgbClr val="000000"/>
                </a:solidFill>
                <a:latin typeface="Courier New" panose="02070309020205020404" pitchFamily="49" charset="0"/>
              </a:rPr>
              <a:t> </a:t>
            </a:r>
            <a:r>
              <a:rPr lang="en-US" sz="3600" b="0" dirty="0" err="1">
                <a:solidFill>
                  <a:srgbClr val="000000"/>
                </a:solidFill>
                <a:latin typeface="Courier New" panose="02070309020205020404" pitchFamily="49" charset="0"/>
              </a:rPr>
              <a:t>investments_fcmp</a:t>
            </a:r>
            <a:r>
              <a:rPr lang="en-US" sz="3600" b="0" dirty="0">
                <a:solidFill>
                  <a:srgbClr val="000000"/>
                </a:solidFill>
                <a:latin typeface="Courier New" panose="02070309020205020404" pitchFamily="49" charset="0"/>
              </a:rPr>
              <a:t>;</a:t>
            </a:r>
          </a:p>
          <a:p>
            <a:pPr marL="0" indent="0">
              <a:buNone/>
            </a:pPr>
            <a:r>
              <a:rPr lang="en-US" sz="3600" b="0" dirty="0">
                <a:solidFill>
                  <a:srgbClr val="000000"/>
                </a:solidFill>
                <a:latin typeface="Courier New" panose="02070309020205020404" pitchFamily="49" charset="0"/>
              </a:rPr>
              <a:t>  </a:t>
            </a:r>
            <a:r>
              <a:rPr lang="en-US" sz="3600" b="0" dirty="0">
                <a:solidFill>
                  <a:srgbClr val="0000FF"/>
                </a:solidFill>
                <a:latin typeface="Courier New" panose="02070309020205020404" pitchFamily="49" charset="0"/>
              </a:rPr>
              <a:t>set</a:t>
            </a:r>
            <a:r>
              <a:rPr lang="en-US" sz="3600" b="0" dirty="0">
                <a:solidFill>
                  <a:srgbClr val="000000"/>
                </a:solidFill>
                <a:latin typeface="Courier New" panose="02070309020205020404" pitchFamily="49" charset="0"/>
              </a:rPr>
              <a:t> investments;</a:t>
            </a:r>
          </a:p>
          <a:p>
            <a:pPr marL="0" indent="0">
              <a:buNone/>
            </a:pPr>
            <a:r>
              <a:rPr lang="en-US" sz="3600" b="0" dirty="0">
                <a:solidFill>
                  <a:srgbClr val="000000"/>
                </a:solidFill>
                <a:latin typeface="Courier New" panose="02070309020205020404" pitchFamily="49" charset="0"/>
              </a:rPr>
              <a:t>  </a:t>
            </a:r>
            <a:r>
              <a:rPr lang="en-US" sz="3600" b="0" dirty="0" err="1">
                <a:solidFill>
                  <a:srgbClr val="000000"/>
                </a:solidFill>
                <a:latin typeface="Courier New" panose="02070309020205020404" pitchFamily="49" charset="0"/>
              </a:rPr>
              <a:t>RiskAdjustedReturn</a:t>
            </a:r>
            <a:r>
              <a:rPr lang="en-US" sz="3600" b="0" dirty="0">
                <a:solidFill>
                  <a:srgbClr val="000000"/>
                </a:solidFill>
                <a:latin typeface="Courier New" panose="02070309020205020404" pitchFamily="49" charset="0"/>
              </a:rPr>
              <a:t> = </a:t>
            </a:r>
            <a:r>
              <a:rPr lang="en-US" sz="3600" b="1" dirty="0" err="1">
                <a:solidFill>
                  <a:srgbClr val="000000"/>
                </a:solidFill>
                <a:latin typeface="Courier New" panose="02070309020205020404" pitchFamily="49" charset="0"/>
              </a:rPr>
              <a:t>calc_rar</a:t>
            </a:r>
            <a:r>
              <a:rPr lang="en-US" sz="3600" b="0" dirty="0">
                <a:solidFill>
                  <a:srgbClr val="000000"/>
                </a:solidFill>
                <a:latin typeface="Courier New" panose="02070309020205020404" pitchFamily="49" charset="0"/>
              </a:rPr>
              <a:t>(Return, </a:t>
            </a:r>
            <a:r>
              <a:rPr lang="en-US" sz="3600" b="0" dirty="0" err="1">
                <a:solidFill>
                  <a:srgbClr val="000000"/>
                </a:solidFill>
                <a:latin typeface="Courier New" panose="02070309020205020404" pitchFamily="49" charset="0"/>
              </a:rPr>
              <a:t>RiskFreeRate</a:t>
            </a:r>
            <a:r>
              <a:rPr lang="en-US" sz="3600" b="0" dirty="0">
                <a:solidFill>
                  <a:srgbClr val="000000"/>
                </a:solidFill>
                <a:latin typeface="Courier New" panose="02070309020205020404" pitchFamily="49" charset="0"/>
              </a:rPr>
              <a:t>, Volatility);</a:t>
            </a:r>
          </a:p>
          <a:p>
            <a:pPr marL="0" indent="0">
              <a:buNone/>
            </a:pPr>
            <a:r>
              <a:rPr lang="en-US" sz="3600" b="1" dirty="0">
                <a:solidFill>
                  <a:srgbClr val="000080"/>
                </a:solidFill>
                <a:latin typeface="Courier New" panose="02070309020205020404" pitchFamily="49" charset="0"/>
              </a:rPr>
              <a:t>run</a:t>
            </a:r>
            <a:r>
              <a:rPr lang="en-US" sz="3600" b="0" dirty="0">
                <a:solidFill>
                  <a:srgbClr val="000000"/>
                </a:solidFill>
                <a:latin typeface="Courier New" panose="02070309020205020404" pitchFamily="49" charset="0"/>
              </a:rPr>
              <a:t>;</a:t>
            </a:r>
            <a:endParaRPr lang="en-US" dirty="0"/>
          </a:p>
        </p:txBody>
      </p:sp>
      <p:sp>
        <p:nvSpPr>
          <p:cNvPr id="4" name="Text Placeholder 3">
            <a:extLst>
              <a:ext uri="{FF2B5EF4-FFF2-40B4-BE49-F238E27FC236}">
                <a16:creationId xmlns:a16="http://schemas.microsoft.com/office/drawing/2014/main" id="{B3A40E70-89B9-DE26-5FF1-EE0369AC6F49}"/>
              </a:ext>
            </a:extLst>
          </p:cNvPr>
          <p:cNvSpPr>
            <a:spLocks noGrp="1"/>
          </p:cNvSpPr>
          <p:nvPr>
            <p:ph type="body" sz="quarter" idx="10"/>
          </p:nvPr>
        </p:nvSpPr>
        <p:spPr/>
        <p:txBody>
          <a:bodyPr/>
          <a:lstStyle/>
          <a:p>
            <a:r>
              <a:rPr lang="en-US" dirty="0"/>
              <a:t>Usage</a:t>
            </a:r>
          </a:p>
        </p:txBody>
      </p:sp>
    </p:spTree>
    <p:extLst>
      <p:ext uri="{BB962C8B-B14F-4D97-AF65-F5344CB8AC3E}">
        <p14:creationId xmlns:p14="http://schemas.microsoft.com/office/powerpoint/2010/main" val="81833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690D-7EFF-A9BE-37F4-82BDB36E477B}"/>
              </a:ext>
            </a:extLst>
          </p:cNvPr>
          <p:cNvSpPr>
            <a:spLocks noGrp="1"/>
          </p:cNvSpPr>
          <p:nvPr>
            <p:ph type="title"/>
          </p:nvPr>
        </p:nvSpPr>
        <p:spPr/>
        <p:txBody>
          <a:bodyPr/>
          <a:lstStyle/>
          <a:p>
            <a:r>
              <a:rPr lang="en-US" dirty="0"/>
              <a:t>PROC FCMP</a:t>
            </a:r>
          </a:p>
        </p:txBody>
      </p:sp>
      <p:sp>
        <p:nvSpPr>
          <p:cNvPr id="4" name="Text Placeholder 3">
            <a:extLst>
              <a:ext uri="{FF2B5EF4-FFF2-40B4-BE49-F238E27FC236}">
                <a16:creationId xmlns:a16="http://schemas.microsoft.com/office/drawing/2014/main" id="{4DF2E65E-55E6-F968-3222-6424EB189A60}"/>
              </a:ext>
            </a:extLst>
          </p:cNvPr>
          <p:cNvSpPr>
            <a:spLocks noGrp="1"/>
          </p:cNvSpPr>
          <p:nvPr>
            <p:ph type="body" sz="quarter" idx="10"/>
          </p:nvPr>
        </p:nvSpPr>
        <p:spPr/>
        <p:txBody>
          <a:bodyPr/>
          <a:lstStyle/>
          <a:p>
            <a:r>
              <a:rPr lang="en-US" dirty="0"/>
              <a:t>Function Vs </a:t>
            </a:r>
            <a:r>
              <a:rPr lang="en-US" dirty="0" err="1"/>
              <a:t>SubRoutine</a:t>
            </a:r>
            <a:endParaRPr lang="en-US" dirty="0"/>
          </a:p>
        </p:txBody>
      </p:sp>
      <p:graphicFrame>
        <p:nvGraphicFramePr>
          <p:cNvPr id="11" name="Table 10">
            <a:extLst>
              <a:ext uri="{FF2B5EF4-FFF2-40B4-BE49-F238E27FC236}">
                <a16:creationId xmlns:a16="http://schemas.microsoft.com/office/drawing/2014/main" id="{C832AA48-22F1-5DED-873D-B19C411EFB09}"/>
              </a:ext>
            </a:extLst>
          </p:cNvPr>
          <p:cNvGraphicFramePr>
            <a:graphicFrameLocks noGrp="1"/>
          </p:cNvGraphicFramePr>
          <p:nvPr>
            <p:extLst>
              <p:ext uri="{D42A27DB-BD31-4B8C-83A1-F6EECF244321}">
                <p14:modId xmlns:p14="http://schemas.microsoft.com/office/powerpoint/2010/main" val="529409256"/>
              </p:ext>
            </p:extLst>
          </p:nvPr>
        </p:nvGraphicFramePr>
        <p:xfrm>
          <a:off x="1460786" y="2574471"/>
          <a:ext cx="15565046" cy="5064760"/>
        </p:xfrm>
        <a:graphic>
          <a:graphicData uri="http://schemas.openxmlformats.org/drawingml/2006/table">
            <a:tbl>
              <a:tblPr firstRow="1" bandRow="1">
                <a:tableStyleId>{5C22544A-7EE6-4342-B048-85BDC9FD1C3A}</a:tableStyleId>
              </a:tblPr>
              <a:tblGrid>
                <a:gridCol w="3562296">
                  <a:extLst>
                    <a:ext uri="{9D8B030D-6E8A-4147-A177-3AD203B41FA5}">
                      <a16:colId xmlns:a16="http://schemas.microsoft.com/office/drawing/2014/main" val="2203537259"/>
                    </a:ext>
                  </a:extLst>
                </a:gridCol>
                <a:gridCol w="5572347">
                  <a:extLst>
                    <a:ext uri="{9D8B030D-6E8A-4147-A177-3AD203B41FA5}">
                      <a16:colId xmlns:a16="http://schemas.microsoft.com/office/drawing/2014/main" val="2334555150"/>
                    </a:ext>
                  </a:extLst>
                </a:gridCol>
                <a:gridCol w="6430403">
                  <a:extLst>
                    <a:ext uri="{9D8B030D-6E8A-4147-A177-3AD203B41FA5}">
                      <a16:colId xmlns:a16="http://schemas.microsoft.com/office/drawing/2014/main" val="3687059382"/>
                    </a:ext>
                  </a:extLst>
                </a:gridCol>
              </a:tblGrid>
              <a:tr h="370840">
                <a:tc>
                  <a:txBody>
                    <a:bodyPr/>
                    <a:lstStyle/>
                    <a:p>
                      <a:pPr rtl="0" fontAlgn="b"/>
                      <a:r>
                        <a:rPr lang="en-US" dirty="0">
                          <a:effectLst/>
                        </a:rPr>
                        <a:t>Feature</a:t>
                      </a:r>
                    </a:p>
                  </a:txBody>
                  <a:tcPr marL="19050" marR="19050" marT="12700" marB="12700" anchor="b"/>
                </a:tc>
                <a:tc>
                  <a:txBody>
                    <a:bodyPr/>
                    <a:lstStyle/>
                    <a:p>
                      <a:pPr rtl="0" fontAlgn="b"/>
                      <a:r>
                        <a:rPr lang="en-US">
                          <a:effectLst/>
                        </a:rPr>
                        <a:t>FUNCTION</a:t>
                      </a:r>
                    </a:p>
                  </a:txBody>
                  <a:tcPr marL="19050" marR="19050" marT="12700" marB="12700" anchor="b"/>
                </a:tc>
                <a:tc>
                  <a:txBody>
                    <a:bodyPr/>
                    <a:lstStyle/>
                    <a:p>
                      <a:pPr rtl="0" fontAlgn="b"/>
                      <a:r>
                        <a:rPr lang="en-US">
                          <a:effectLst/>
                        </a:rPr>
                        <a:t>SUBROUTINE</a:t>
                      </a:r>
                    </a:p>
                  </a:txBody>
                  <a:tcPr marL="19050" marR="19050" marT="12700" marB="12700" anchor="b"/>
                </a:tc>
                <a:extLst>
                  <a:ext uri="{0D108BD9-81ED-4DB2-BD59-A6C34878D82A}">
                    <a16:rowId xmlns:a16="http://schemas.microsoft.com/office/drawing/2014/main" val="449964288"/>
                  </a:ext>
                </a:extLst>
              </a:tr>
              <a:tr h="370840">
                <a:tc>
                  <a:txBody>
                    <a:bodyPr/>
                    <a:lstStyle/>
                    <a:p>
                      <a:pPr rtl="0" fontAlgn="b"/>
                      <a:r>
                        <a:rPr lang="en-US" dirty="0">
                          <a:effectLst/>
                        </a:rPr>
                        <a:t>Purpose</a:t>
                      </a:r>
                    </a:p>
                  </a:txBody>
                  <a:tcPr marL="19050" marR="19050" marT="12700" marB="12700" anchor="b"/>
                </a:tc>
                <a:tc>
                  <a:txBody>
                    <a:bodyPr/>
                    <a:lstStyle/>
                    <a:p>
                      <a:pPr rtl="0" fontAlgn="b"/>
                      <a:r>
                        <a:rPr lang="en-US">
                          <a:effectLst/>
                        </a:rPr>
                        <a:t>To calculate and return a single value.</a:t>
                      </a:r>
                    </a:p>
                  </a:txBody>
                  <a:tcPr marL="19050" marR="19050" marT="12700" marB="12700" anchor="b"/>
                </a:tc>
                <a:tc>
                  <a:txBody>
                    <a:bodyPr/>
                    <a:lstStyle/>
                    <a:p>
                      <a:pPr rtl="0" fontAlgn="b">
                        <a:buNone/>
                      </a:pPr>
                      <a:r>
                        <a:rPr lang="en-US" dirty="0">
                          <a:effectLst/>
                        </a:rPr>
                        <a:t>To perform an action or calculate and return multiple values (or modify inputs).</a:t>
                      </a:r>
                    </a:p>
                  </a:txBody>
                  <a:tcPr marL="0" marR="0" marT="12700" marB="12700" anchor="b"/>
                </a:tc>
                <a:extLst>
                  <a:ext uri="{0D108BD9-81ED-4DB2-BD59-A6C34878D82A}">
                    <a16:rowId xmlns:a16="http://schemas.microsoft.com/office/drawing/2014/main" val="4082491994"/>
                  </a:ext>
                </a:extLst>
              </a:tr>
              <a:tr h="370840">
                <a:tc>
                  <a:txBody>
                    <a:bodyPr/>
                    <a:lstStyle/>
                    <a:p>
                      <a:pPr rtl="0" fontAlgn="b"/>
                      <a:r>
                        <a:rPr lang="en-US" dirty="0">
                          <a:effectLst/>
                        </a:rPr>
                        <a:t>Return</a:t>
                      </a:r>
                    </a:p>
                  </a:txBody>
                  <a:tcPr marL="19050" marR="19050" marT="12700" marB="12700" anchor="b"/>
                </a:tc>
                <a:tc>
                  <a:txBody>
                    <a:bodyPr/>
                    <a:lstStyle/>
                    <a:p>
                      <a:pPr rtl="0" fontAlgn="b"/>
                      <a:r>
                        <a:rPr lang="en-US">
                          <a:effectLst/>
                        </a:rPr>
                        <a:t>Uses the RETURN() statement to explicitly send back a single value.</a:t>
                      </a:r>
                    </a:p>
                  </a:txBody>
                  <a:tcPr marL="19050" marR="19050" marT="12700" marB="12700" anchor="b"/>
                </a:tc>
                <a:tc>
                  <a:txBody>
                    <a:bodyPr/>
                    <a:lstStyle/>
                    <a:p>
                      <a:pPr rtl="0" fontAlgn="b">
                        <a:buNone/>
                      </a:pPr>
                      <a:r>
                        <a:rPr lang="en-US">
                          <a:effectLst/>
                        </a:rPr>
                        <a:t>Does not have a RETURN() statement for a value. Values are "returned" by modifying parameters passed by reference.</a:t>
                      </a:r>
                    </a:p>
                  </a:txBody>
                  <a:tcPr marL="0" marR="0" marT="12700" marB="12700" anchor="b"/>
                </a:tc>
                <a:extLst>
                  <a:ext uri="{0D108BD9-81ED-4DB2-BD59-A6C34878D82A}">
                    <a16:rowId xmlns:a16="http://schemas.microsoft.com/office/drawing/2014/main" val="182524577"/>
                  </a:ext>
                </a:extLst>
              </a:tr>
              <a:tr h="370840">
                <a:tc>
                  <a:txBody>
                    <a:bodyPr/>
                    <a:lstStyle/>
                    <a:p>
                      <a:pPr rtl="0" fontAlgn="b"/>
                      <a:r>
                        <a:rPr lang="en-US" dirty="0">
                          <a:effectLst/>
                        </a:rPr>
                        <a:t>Output</a:t>
                      </a:r>
                    </a:p>
                  </a:txBody>
                  <a:tcPr marL="19050" marR="19050" marT="12700" marB="12700" anchor="b"/>
                </a:tc>
                <a:tc>
                  <a:txBody>
                    <a:bodyPr/>
                    <a:lstStyle/>
                    <a:p>
                      <a:pPr rtl="0" fontAlgn="b"/>
                      <a:r>
                        <a:rPr lang="en-US" dirty="0">
                          <a:effectLst/>
                        </a:rPr>
                        <a:t>All parameters are passed by value by default. </a:t>
                      </a:r>
                    </a:p>
                  </a:txBody>
                  <a:tcPr marL="19050" marR="19050" marT="12700" marB="12700" anchor="b"/>
                </a:tc>
                <a:tc>
                  <a:txBody>
                    <a:bodyPr/>
                    <a:lstStyle/>
                    <a:p>
                      <a:pPr rtl="0" fontAlgn="b">
                        <a:buNone/>
                      </a:pPr>
                      <a:r>
                        <a:rPr lang="en-US" dirty="0">
                          <a:effectLst/>
                        </a:rPr>
                        <a:t>Parameters intended for output must be explicitly declared using the OUTARGS statement. </a:t>
                      </a:r>
                    </a:p>
                  </a:txBody>
                  <a:tcPr marL="0" marR="0" marT="12700" marB="12700" anchor="b"/>
                </a:tc>
                <a:extLst>
                  <a:ext uri="{0D108BD9-81ED-4DB2-BD59-A6C34878D82A}">
                    <a16:rowId xmlns:a16="http://schemas.microsoft.com/office/drawing/2014/main" val="3694057449"/>
                  </a:ext>
                </a:extLst>
              </a:tr>
              <a:tr h="370840">
                <a:tc>
                  <a:txBody>
                    <a:bodyPr/>
                    <a:lstStyle/>
                    <a:p>
                      <a:pPr rtl="0" fontAlgn="b"/>
                      <a:r>
                        <a:rPr lang="en-US">
                          <a:effectLst/>
                        </a:rPr>
                        <a:t>Invocation</a:t>
                      </a:r>
                    </a:p>
                  </a:txBody>
                  <a:tcPr marL="19050" marR="19050" marT="12700" marB="12700" anchor="b"/>
                </a:tc>
                <a:tc>
                  <a:txBody>
                    <a:bodyPr/>
                    <a:lstStyle/>
                    <a:p>
                      <a:pPr rtl="0" fontAlgn="b"/>
                      <a:r>
                        <a:rPr lang="en-US">
                          <a:effectLst/>
                        </a:rPr>
                        <a:t>Called as part of an expression or an assignment statement.</a:t>
                      </a:r>
                    </a:p>
                  </a:txBody>
                  <a:tcPr marL="19050" marR="19050" marT="12700" marB="12700" anchor="b"/>
                </a:tc>
                <a:tc>
                  <a:txBody>
                    <a:bodyPr/>
                    <a:lstStyle/>
                    <a:p>
                      <a:pPr rtl="0" fontAlgn="b">
                        <a:buNone/>
                      </a:pPr>
                      <a:r>
                        <a:rPr lang="en-US" dirty="0">
                          <a:effectLst/>
                        </a:rPr>
                        <a:t>Called using a CALL statement in a DATA step.</a:t>
                      </a:r>
                    </a:p>
                  </a:txBody>
                  <a:tcPr marL="0" marR="0" marT="12700" marB="12700" anchor="b"/>
                </a:tc>
                <a:extLst>
                  <a:ext uri="{0D108BD9-81ED-4DB2-BD59-A6C34878D82A}">
                    <a16:rowId xmlns:a16="http://schemas.microsoft.com/office/drawing/2014/main" val="3573081100"/>
                  </a:ext>
                </a:extLst>
              </a:tr>
            </a:tbl>
          </a:graphicData>
        </a:graphic>
      </p:graphicFrame>
    </p:spTree>
    <p:extLst>
      <p:ext uri="{BB962C8B-B14F-4D97-AF65-F5344CB8AC3E}">
        <p14:creationId xmlns:p14="http://schemas.microsoft.com/office/powerpoint/2010/main" val="163914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80B562-3D06-8DA8-6914-4E56E7B738A1}"/>
              </a:ext>
            </a:extLst>
          </p:cNvPr>
          <p:cNvSpPr>
            <a:spLocks noGrp="1"/>
          </p:cNvSpPr>
          <p:nvPr>
            <p:ph type="title"/>
          </p:nvPr>
        </p:nvSpPr>
        <p:spPr>
          <a:xfrm>
            <a:off x="1252432" y="2742843"/>
            <a:ext cx="12123722" cy="2400657"/>
          </a:xfrm>
        </p:spPr>
        <p:txBody>
          <a:bodyPr/>
          <a:lstStyle/>
          <a:p>
            <a:r>
              <a:rPr lang="en-US" dirty="0"/>
              <a:t>When do you use Macro and PROC FCMP?</a:t>
            </a:r>
          </a:p>
        </p:txBody>
      </p:sp>
      <p:sp>
        <p:nvSpPr>
          <p:cNvPr id="6" name="Text Placeholder 5">
            <a:extLst>
              <a:ext uri="{FF2B5EF4-FFF2-40B4-BE49-F238E27FC236}">
                <a16:creationId xmlns:a16="http://schemas.microsoft.com/office/drawing/2014/main" id="{F0CF1E6F-6C10-51C3-E4F6-83F4D51A0B7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6757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0659-2DC7-D725-128C-D78F5817365F}"/>
              </a:ext>
            </a:extLst>
          </p:cNvPr>
          <p:cNvSpPr>
            <a:spLocks noGrp="1"/>
          </p:cNvSpPr>
          <p:nvPr>
            <p:ph type="title"/>
          </p:nvPr>
        </p:nvSpPr>
        <p:spPr/>
        <p:txBody>
          <a:bodyPr/>
          <a:lstStyle/>
          <a:p>
            <a:r>
              <a:rPr lang="en-US" dirty="0"/>
              <a:t>The Important Question</a:t>
            </a:r>
          </a:p>
        </p:txBody>
      </p:sp>
      <p:sp>
        <p:nvSpPr>
          <p:cNvPr id="3" name="Content Placeholder 2">
            <a:extLst>
              <a:ext uri="{FF2B5EF4-FFF2-40B4-BE49-F238E27FC236}">
                <a16:creationId xmlns:a16="http://schemas.microsoft.com/office/drawing/2014/main" id="{E26A6DC1-F612-8A85-0AEE-C013A3EFBC18}"/>
              </a:ext>
            </a:extLst>
          </p:cNvPr>
          <p:cNvSpPr>
            <a:spLocks noGrp="1"/>
          </p:cNvSpPr>
          <p:nvPr>
            <p:ph idx="1"/>
          </p:nvPr>
        </p:nvSpPr>
        <p:spPr/>
        <p:txBody>
          <a:bodyPr/>
          <a:lstStyle/>
          <a:p>
            <a:r>
              <a:rPr lang="en-US" dirty="0">
                <a:effectLst/>
              </a:rPr>
              <a:t>PROC FCMP and SAS macros serve different purposes, though they can sometimes overlap in functionality.</a:t>
            </a:r>
          </a:p>
          <a:p>
            <a:r>
              <a:rPr lang="en-US" dirty="0">
                <a:effectLst/>
              </a:rPr>
              <a:t>PROC FCMP is for creating user-defined functions and subroutines to use in DATA steps or other SAS procedures and offers a more structured and reusable approach for </a:t>
            </a:r>
            <a:r>
              <a:rPr lang="en-US" b="1" dirty="0">
                <a:effectLst/>
              </a:rPr>
              <a:t>computations</a:t>
            </a:r>
            <a:r>
              <a:rPr lang="en-US" dirty="0">
                <a:effectLst/>
              </a:rPr>
              <a:t>. </a:t>
            </a:r>
          </a:p>
          <a:p>
            <a:r>
              <a:rPr lang="en-US" dirty="0">
                <a:effectLst/>
              </a:rPr>
              <a:t>Macros are primarily for code generation and automation, substituting text to simplify repetitive tasks or parameterize code.</a:t>
            </a:r>
          </a:p>
          <a:p>
            <a:r>
              <a:rPr lang="en-US" dirty="0"/>
              <a:t>Macros are typically resolved and used during compile time whereas functions are executed during run time.</a:t>
            </a:r>
            <a:endParaRPr lang="en-US" dirty="0">
              <a:effectLst/>
            </a:endParaRPr>
          </a:p>
          <a:p>
            <a:r>
              <a:rPr lang="en-US" dirty="0"/>
              <a:t>Due to familiarity with programmers, Macros are often overused for creating functions and PROC FCMP provides a more efficient alternative in such cases.</a:t>
            </a:r>
          </a:p>
        </p:txBody>
      </p:sp>
      <p:sp>
        <p:nvSpPr>
          <p:cNvPr id="4" name="Text Placeholder 3">
            <a:extLst>
              <a:ext uri="{FF2B5EF4-FFF2-40B4-BE49-F238E27FC236}">
                <a16:creationId xmlns:a16="http://schemas.microsoft.com/office/drawing/2014/main" id="{B0E98514-6763-3CD5-FDDD-DC42764A52DE}"/>
              </a:ext>
            </a:extLst>
          </p:cNvPr>
          <p:cNvSpPr>
            <a:spLocks noGrp="1"/>
          </p:cNvSpPr>
          <p:nvPr>
            <p:ph type="body" sz="quarter" idx="10"/>
          </p:nvPr>
        </p:nvSpPr>
        <p:spPr/>
        <p:txBody>
          <a:bodyPr/>
          <a:lstStyle/>
          <a:p>
            <a:r>
              <a:rPr lang="en-US" dirty="0"/>
              <a:t>When do you use Macro and PROC FCMP</a:t>
            </a:r>
          </a:p>
        </p:txBody>
      </p:sp>
    </p:spTree>
    <p:extLst>
      <p:ext uri="{BB962C8B-B14F-4D97-AF65-F5344CB8AC3E}">
        <p14:creationId xmlns:p14="http://schemas.microsoft.com/office/powerpoint/2010/main" val="303707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7D035-34B4-EB6D-C3D4-E02A1387DFBC}"/>
              </a:ext>
            </a:extLst>
          </p:cNvPr>
          <p:cNvSpPr>
            <a:spLocks noGrp="1"/>
          </p:cNvSpPr>
          <p:nvPr>
            <p:ph type="title"/>
          </p:nvPr>
        </p:nvSpPr>
        <p:spPr>
          <a:xfrm>
            <a:off x="1252433" y="4497169"/>
            <a:ext cx="13063133" cy="1292662"/>
          </a:xfrm>
        </p:spPr>
        <p:txBody>
          <a:bodyPr/>
          <a:lstStyle/>
          <a:p>
            <a:r>
              <a:rPr lang="en-US" dirty="0"/>
              <a:t>Contact Information</a:t>
            </a:r>
          </a:p>
        </p:txBody>
      </p:sp>
      <p:sp>
        <p:nvSpPr>
          <p:cNvPr id="5" name="Text Placeholder 4">
            <a:extLst>
              <a:ext uri="{FF2B5EF4-FFF2-40B4-BE49-F238E27FC236}">
                <a16:creationId xmlns:a16="http://schemas.microsoft.com/office/drawing/2014/main" id="{13F63412-B58A-C8A1-AE26-EFE563D35E11}"/>
              </a:ext>
            </a:extLst>
          </p:cNvPr>
          <p:cNvSpPr>
            <a:spLocks noGrp="1"/>
          </p:cNvSpPr>
          <p:nvPr>
            <p:ph type="body" sz="quarter" idx="11"/>
          </p:nvPr>
        </p:nvSpPr>
        <p:spPr/>
        <p:txBody>
          <a:bodyPr/>
          <a:lstStyle/>
          <a:p>
            <a:r>
              <a:rPr lang="en-US" dirty="0"/>
              <a:t>Name: Vijay Govindarajan</a:t>
            </a:r>
          </a:p>
          <a:p>
            <a:r>
              <a:rPr lang="en-US" dirty="0"/>
              <a:t>Organization: SAS Institute Inc, Cary NC</a:t>
            </a:r>
          </a:p>
          <a:p>
            <a:r>
              <a:rPr lang="en-US" dirty="0"/>
              <a:t>E-mail: vijay.Govindarajan@sas.com</a:t>
            </a:r>
          </a:p>
          <a:p>
            <a:r>
              <a:rPr lang="en-US" dirty="0"/>
              <a:t>Web: </a:t>
            </a:r>
            <a:r>
              <a:rPr lang="en-US" dirty="0">
                <a:hlinkClick r:id="rId2"/>
              </a:rPr>
              <a:t>LinkedIn</a:t>
            </a:r>
            <a:endParaRPr lang="en-US" dirty="0"/>
          </a:p>
          <a:p>
            <a:endParaRPr lang="en-US" dirty="0"/>
          </a:p>
        </p:txBody>
      </p:sp>
      <p:sp>
        <p:nvSpPr>
          <p:cNvPr id="2" name="Slide Number Placeholder 1">
            <a:extLst>
              <a:ext uri="{FF2B5EF4-FFF2-40B4-BE49-F238E27FC236}">
                <a16:creationId xmlns:a16="http://schemas.microsoft.com/office/drawing/2014/main" id="{E65C543B-CABB-4971-A15D-61709CEEB980}"/>
              </a:ext>
            </a:extLst>
          </p:cNvPr>
          <p:cNvSpPr>
            <a:spLocks noGrp="1"/>
          </p:cNvSpPr>
          <p:nvPr>
            <p:ph type="sldNum" sz="quarter" idx="4294967295"/>
          </p:nvPr>
        </p:nvSpPr>
        <p:spPr>
          <a:xfrm>
            <a:off x="17554575" y="9613108"/>
            <a:ext cx="733425" cy="547688"/>
          </a:xfrm>
          <a:prstGeom prst="rect">
            <a:avLst/>
          </a:prstGeom>
        </p:spPr>
        <p:txBody>
          <a:bodyPr/>
          <a:lstStyle/>
          <a:p>
            <a:pPr>
              <a:defRPr/>
            </a:pPr>
            <a:fld id="{51A8E585-845B-497D-BF2F-352F8654D138}" type="slidenum">
              <a:rPr lang="en-US" altLang="en-US" smtClean="0"/>
              <a:pPr>
                <a:defRPr/>
              </a:pPr>
              <a:t>24</a:t>
            </a:fld>
            <a:endParaRPr lang="en-US" altLang="en-US" sz="1650"/>
          </a:p>
        </p:txBody>
      </p:sp>
    </p:spTree>
    <p:extLst>
      <p:ext uri="{BB962C8B-B14F-4D97-AF65-F5344CB8AC3E}">
        <p14:creationId xmlns:p14="http://schemas.microsoft.com/office/powerpoint/2010/main" val="32510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8309-98E6-E0FE-E733-6E6724DA9740}"/>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3DF34763-7B2A-4D97-8004-24147C0BA7CB}"/>
              </a:ext>
            </a:extLst>
          </p:cNvPr>
          <p:cNvSpPr>
            <a:spLocks noGrp="1"/>
          </p:cNvSpPr>
          <p:nvPr>
            <p:ph idx="1"/>
          </p:nvPr>
        </p:nvSpPr>
        <p:spPr/>
        <p:txBody>
          <a:bodyPr/>
          <a:lstStyle/>
          <a:p>
            <a:r>
              <a:rPr lang="en-US" dirty="0"/>
              <a:t>SAS Macro is a powerful tool in SAS, but is it the best option for every use case?</a:t>
            </a:r>
          </a:p>
          <a:p>
            <a:r>
              <a:rPr lang="en-US" dirty="0"/>
              <a:t>Would PROC FCMP be better in certain scenarios over using SAS Macros?</a:t>
            </a:r>
          </a:p>
          <a:p>
            <a:r>
              <a:rPr lang="en-US" dirty="0"/>
              <a:t>We’ll get into these questions but first some basics.</a:t>
            </a:r>
          </a:p>
        </p:txBody>
      </p:sp>
      <p:sp>
        <p:nvSpPr>
          <p:cNvPr id="4" name="Text Placeholder 3">
            <a:extLst>
              <a:ext uri="{FF2B5EF4-FFF2-40B4-BE49-F238E27FC236}">
                <a16:creationId xmlns:a16="http://schemas.microsoft.com/office/drawing/2014/main" id="{93C13577-E26B-5D31-0FF5-B310999DBCB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611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D987-8DFF-9785-EB36-9F5D7A05DE83}"/>
              </a:ext>
            </a:extLst>
          </p:cNvPr>
          <p:cNvSpPr>
            <a:spLocks noGrp="1"/>
          </p:cNvSpPr>
          <p:nvPr>
            <p:ph type="title"/>
          </p:nvPr>
        </p:nvSpPr>
        <p:spPr/>
        <p:txBody>
          <a:bodyPr/>
          <a:lstStyle/>
          <a:p>
            <a:r>
              <a:rPr lang="en-US" dirty="0"/>
              <a:t>SAS Macro Programming</a:t>
            </a:r>
          </a:p>
        </p:txBody>
      </p:sp>
      <p:sp>
        <p:nvSpPr>
          <p:cNvPr id="3" name="Content Placeholder 2">
            <a:extLst>
              <a:ext uri="{FF2B5EF4-FFF2-40B4-BE49-F238E27FC236}">
                <a16:creationId xmlns:a16="http://schemas.microsoft.com/office/drawing/2014/main" id="{D24C5BF9-4881-9407-F38B-666DB06B9C1C}"/>
              </a:ext>
            </a:extLst>
          </p:cNvPr>
          <p:cNvSpPr>
            <a:spLocks noGrp="1"/>
          </p:cNvSpPr>
          <p:nvPr>
            <p:ph idx="1"/>
          </p:nvPr>
        </p:nvSpPr>
        <p:spPr/>
        <p:txBody>
          <a:bodyPr/>
          <a:lstStyle/>
          <a:p>
            <a:r>
              <a:rPr lang="en-US" dirty="0"/>
              <a:t>Automating repetitive code</a:t>
            </a:r>
          </a:p>
          <a:p>
            <a:pPr lvl="1"/>
            <a:r>
              <a:rPr lang="en-US" dirty="0"/>
              <a:t>Code that is repeatedly executed by changing parameters</a:t>
            </a:r>
          </a:p>
          <a:p>
            <a:pPr lvl="1"/>
            <a:r>
              <a:rPr lang="en-US" dirty="0" err="1"/>
              <a:t>Eg</a:t>
            </a:r>
            <a:r>
              <a:rPr lang="en-US" dirty="0"/>
              <a:t>: Create standard reports for different trials or departments etc.</a:t>
            </a:r>
          </a:p>
          <a:p>
            <a:r>
              <a:rPr lang="en-US" dirty="0"/>
              <a:t>Dynamic code generation based on conditional logic</a:t>
            </a:r>
          </a:p>
          <a:p>
            <a:pPr lvl="1"/>
            <a:r>
              <a:rPr lang="en-US" dirty="0"/>
              <a:t>Different code is executed based values passed to macro parameters</a:t>
            </a:r>
          </a:p>
          <a:p>
            <a:pPr lvl="1"/>
            <a:r>
              <a:rPr lang="en-US" dirty="0" err="1"/>
              <a:t>Eg</a:t>
            </a:r>
            <a:r>
              <a:rPr lang="en-US" dirty="0"/>
              <a:t>: Data load for Sales would use different columns compared to data load for inventory</a:t>
            </a:r>
          </a:p>
          <a:p>
            <a:pPr lvl="1"/>
            <a:r>
              <a:rPr lang="en-US" dirty="0" err="1"/>
              <a:t>Eg</a:t>
            </a:r>
            <a:r>
              <a:rPr lang="en-US" dirty="0"/>
              <a:t>: if value is REPORT, create a report; if value is ANALYZE, run analysis etc.</a:t>
            </a:r>
          </a:p>
          <a:p>
            <a:r>
              <a:rPr lang="en-US" dirty="0"/>
              <a:t>Standard data validation macros</a:t>
            </a:r>
          </a:p>
          <a:p>
            <a:pPr lvl="1"/>
            <a:r>
              <a:rPr lang="en-US" dirty="0"/>
              <a:t>These are very popular to evaluate datasets and make sure they have the right columns and data.</a:t>
            </a:r>
          </a:p>
          <a:p>
            <a:r>
              <a:rPr lang="en-US" dirty="0"/>
              <a:t>Using macros as functions</a:t>
            </a:r>
          </a:p>
          <a:p>
            <a:pPr lvl="1"/>
            <a:r>
              <a:rPr lang="en-US" dirty="0"/>
              <a:t>Create macros as functions to “return” values to the calling program/code.</a:t>
            </a:r>
          </a:p>
        </p:txBody>
      </p:sp>
      <p:sp>
        <p:nvSpPr>
          <p:cNvPr id="4" name="Text Placeholder 3">
            <a:extLst>
              <a:ext uri="{FF2B5EF4-FFF2-40B4-BE49-F238E27FC236}">
                <a16:creationId xmlns:a16="http://schemas.microsoft.com/office/drawing/2014/main" id="{DE06BCEF-CC9A-4FBE-EF57-79BA3555076A}"/>
              </a:ext>
            </a:extLst>
          </p:cNvPr>
          <p:cNvSpPr>
            <a:spLocks noGrp="1"/>
          </p:cNvSpPr>
          <p:nvPr>
            <p:ph type="body" sz="quarter" idx="10"/>
          </p:nvPr>
        </p:nvSpPr>
        <p:spPr/>
        <p:txBody>
          <a:bodyPr/>
          <a:lstStyle/>
          <a:p>
            <a:r>
              <a:rPr lang="en-US" dirty="0"/>
              <a:t>Top use cases</a:t>
            </a:r>
          </a:p>
        </p:txBody>
      </p:sp>
    </p:spTree>
    <p:extLst>
      <p:ext uri="{BB962C8B-B14F-4D97-AF65-F5344CB8AC3E}">
        <p14:creationId xmlns:p14="http://schemas.microsoft.com/office/powerpoint/2010/main" val="8508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3CEBF6-F5D3-BC53-F5FD-4A16ECA9ACAD}"/>
              </a:ext>
            </a:extLst>
          </p:cNvPr>
          <p:cNvSpPr>
            <a:spLocks noGrp="1"/>
          </p:cNvSpPr>
          <p:nvPr>
            <p:ph type="title"/>
          </p:nvPr>
        </p:nvSpPr>
        <p:spPr/>
        <p:txBody>
          <a:bodyPr/>
          <a:lstStyle/>
          <a:p>
            <a:r>
              <a:rPr lang="en-US" dirty="0"/>
              <a:t>Conditional Macros</a:t>
            </a:r>
          </a:p>
        </p:txBody>
      </p:sp>
      <p:sp>
        <p:nvSpPr>
          <p:cNvPr id="5" name="Text Placeholder 4">
            <a:extLst>
              <a:ext uri="{FF2B5EF4-FFF2-40B4-BE49-F238E27FC236}">
                <a16:creationId xmlns:a16="http://schemas.microsoft.com/office/drawing/2014/main" id="{C84D02FC-AB0A-E09A-CFCB-79E270DFCF26}"/>
              </a:ext>
            </a:extLst>
          </p:cNvPr>
          <p:cNvSpPr>
            <a:spLocks noGrp="1"/>
          </p:cNvSpPr>
          <p:nvPr>
            <p:ph type="body" sz="quarter" idx="10"/>
          </p:nvPr>
        </p:nvSpPr>
        <p:spPr/>
        <p:txBody>
          <a:bodyPr/>
          <a:lstStyle/>
          <a:p>
            <a:endParaRPr lang="en-US"/>
          </a:p>
        </p:txBody>
      </p:sp>
    </p:spTree>
    <p:custDataLst>
      <p:tags r:id="rId1"/>
    </p:custDataLst>
    <p:extLst>
      <p:ext uri="{BB962C8B-B14F-4D97-AF65-F5344CB8AC3E}">
        <p14:creationId xmlns:p14="http://schemas.microsoft.com/office/powerpoint/2010/main" val="371008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7EC-6240-D823-E3C3-2F416B8EE542}"/>
              </a:ext>
            </a:extLst>
          </p:cNvPr>
          <p:cNvSpPr>
            <a:spLocks noGrp="1"/>
          </p:cNvSpPr>
          <p:nvPr>
            <p:ph type="title"/>
          </p:nvPr>
        </p:nvSpPr>
        <p:spPr/>
        <p:txBody>
          <a:bodyPr/>
          <a:lstStyle/>
          <a:p>
            <a:r>
              <a:rPr lang="en-US" dirty="0"/>
              <a:t>Conditional Macro Programming</a:t>
            </a:r>
          </a:p>
        </p:txBody>
      </p:sp>
      <p:sp>
        <p:nvSpPr>
          <p:cNvPr id="5" name="Content Placeholder 4">
            <a:extLst>
              <a:ext uri="{FF2B5EF4-FFF2-40B4-BE49-F238E27FC236}">
                <a16:creationId xmlns:a16="http://schemas.microsoft.com/office/drawing/2014/main" id="{AC4801E2-B783-FF91-F76A-AB49AAC304DC}"/>
              </a:ext>
            </a:extLst>
          </p:cNvPr>
          <p:cNvSpPr>
            <a:spLocks noGrp="1"/>
          </p:cNvSpPr>
          <p:nvPr>
            <p:ph idx="1"/>
          </p:nvPr>
        </p:nvSpPr>
        <p:spPr/>
        <p:txBody>
          <a:bodyPr>
            <a:normAutofit fontScale="85000" lnSpcReduction="20000"/>
          </a:bodyPr>
          <a:lstStyle/>
          <a:p>
            <a:pPr marL="0" indent="0">
              <a:buNone/>
            </a:pPr>
            <a:r>
              <a:rPr lang="en-US" sz="3600" dirty="0">
                <a:solidFill>
                  <a:srgbClr val="000000"/>
                </a:solidFill>
                <a:latin typeface="Courier New" panose="02070309020205020404" pitchFamily="49" charset="0"/>
              </a:rPr>
              <a:t>%</a:t>
            </a:r>
            <a:r>
              <a:rPr lang="en-US" sz="3600" b="1" i="1" dirty="0" err="1">
                <a:solidFill>
                  <a:srgbClr val="686868"/>
                </a:solidFill>
                <a:latin typeface="Courier New" panose="02070309020205020404" pitchFamily="49" charset="0"/>
              </a:rPr>
              <a:t>myUtilityMacro</a:t>
            </a:r>
            <a:r>
              <a:rPr lang="en-US" sz="3600" b="0" i="0" dirty="0">
                <a:solidFill>
                  <a:srgbClr val="000000"/>
                </a:solidFill>
                <a:latin typeface="Courier New" panose="02070309020205020404" pitchFamily="49" charset="0"/>
              </a:rPr>
              <a:t>(</a:t>
            </a:r>
          </a:p>
          <a:p>
            <a:pPr marL="0" indent="0">
              <a:buNone/>
            </a:pPr>
            <a:r>
              <a:rPr lang="en-US" sz="3600" b="0" i="0" dirty="0">
                <a:solidFill>
                  <a:srgbClr val="000000"/>
                </a:solidFill>
                <a:latin typeface="Courier New" panose="02070309020205020404" pitchFamily="49" charset="0"/>
              </a:rPr>
              <a:t>    action= REPORT,        </a:t>
            </a:r>
            <a:r>
              <a:rPr lang="en-US" sz="3600" b="0" i="0" dirty="0">
                <a:solidFill>
                  <a:srgbClr val="1B7A1B"/>
                </a:solidFill>
                <a:latin typeface="Courier New" panose="02070309020205020404" pitchFamily="49" charset="0"/>
              </a:rPr>
              <a:t>/* Required: (e.g., 'summarize', 'report', 'analyze') */</a:t>
            </a:r>
            <a:endParaRPr lang="en-US" sz="3600" b="0" i="0" dirty="0">
              <a:solidFill>
                <a:srgbClr val="000000"/>
              </a:solidFill>
              <a:latin typeface="Courier New" panose="02070309020205020404" pitchFamily="49" charset="0"/>
            </a:endParaRPr>
          </a:p>
          <a:p>
            <a:pPr marL="0" indent="0">
              <a:buNone/>
            </a:pPr>
            <a:r>
              <a:rPr lang="en-US" sz="3600" b="0" i="0" dirty="0">
                <a:solidFill>
                  <a:srgbClr val="000000"/>
                </a:solidFill>
                <a:latin typeface="Courier New" panose="02070309020205020404" pitchFamily="49" charset="0"/>
              </a:rPr>
              <a:t>    dataset=</a:t>
            </a:r>
            <a:r>
              <a:rPr lang="en-US" sz="3600" b="0" i="0" dirty="0" err="1">
                <a:solidFill>
                  <a:srgbClr val="000000"/>
                </a:solidFill>
                <a:latin typeface="Courier New" panose="02070309020205020404" pitchFamily="49" charset="0"/>
              </a:rPr>
              <a:t>sashelp.cars</a:t>
            </a:r>
            <a:r>
              <a:rPr lang="en-US" sz="3600" b="0" i="0" dirty="0">
                <a:solidFill>
                  <a:srgbClr val="000000"/>
                </a:solidFill>
                <a:latin typeface="Courier New" panose="02070309020205020404" pitchFamily="49" charset="0"/>
              </a:rPr>
              <a:t>, </a:t>
            </a:r>
            <a:r>
              <a:rPr lang="en-US" sz="3600" b="0" i="0" dirty="0">
                <a:solidFill>
                  <a:srgbClr val="1B7A1B"/>
                </a:solidFill>
                <a:latin typeface="Courier New" panose="02070309020205020404" pitchFamily="49" charset="0"/>
              </a:rPr>
              <a:t>/* Required: Input dataset */</a:t>
            </a:r>
            <a:endParaRPr lang="en-US" sz="3600" b="0" i="0" dirty="0">
              <a:solidFill>
                <a:srgbClr val="000000"/>
              </a:solidFill>
              <a:latin typeface="Courier New" panose="02070309020205020404" pitchFamily="49" charset="0"/>
            </a:endParaRPr>
          </a:p>
          <a:p>
            <a:pPr marL="0" indent="0">
              <a:buNone/>
            </a:pPr>
            <a:r>
              <a:rPr lang="en-US" sz="3600" b="0" i="0" dirty="0">
                <a:solidFill>
                  <a:srgbClr val="000000"/>
                </a:solidFill>
                <a:latin typeface="Courier New" panose="02070309020205020404" pitchFamily="49" charset="0"/>
              </a:rPr>
              <a:t>    var= make model origin </a:t>
            </a:r>
            <a:r>
              <a:rPr lang="en-US" sz="3600" b="0" i="0" dirty="0" err="1">
                <a:solidFill>
                  <a:srgbClr val="000000"/>
                </a:solidFill>
                <a:latin typeface="Courier New" panose="02070309020205020404" pitchFamily="49" charset="0"/>
              </a:rPr>
              <a:t>mpg_city</a:t>
            </a:r>
            <a:r>
              <a:rPr lang="en-US" sz="3600" b="0" i="0" dirty="0">
                <a:solidFill>
                  <a:srgbClr val="000000"/>
                </a:solidFill>
                <a:latin typeface="Courier New" panose="02070309020205020404" pitchFamily="49" charset="0"/>
              </a:rPr>
              <a:t> </a:t>
            </a:r>
            <a:r>
              <a:rPr lang="en-US" sz="3600" b="0" i="0" dirty="0" err="1">
                <a:solidFill>
                  <a:srgbClr val="000000"/>
                </a:solidFill>
                <a:latin typeface="Courier New" panose="02070309020205020404" pitchFamily="49" charset="0"/>
              </a:rPr>
              <a:t>mpg_highway</a:t>
            </a:r>
            <a:r>
              <a:rPr lang="en-US" sz="3600" b="0" i="0" dirty="0">
                <a:solidFill>
                  <a:srgbClr val="000000"/>
                </a:solidFill>
                <a:latin typeface="Courier New" panose="02070309020205020404" pitchFamily="49" charset="0"/>
              </a:rPr>
              <a:t>,  </a:t>
            </a:r>
            <a:r>
              <a:rPr lang="en-US" sz="3600" b="0" i="0" dirty="0">
                <a:solidFill>
                  <a:srgbClr val="1B7A1B"/>
                </a:solidFill>
                <a:latin typeface="Courier New" panose="02070309020205020404" pitchFamily="49" charset="0"/>
              </a:rPr>
              <a:t>/* Optional: Variables */</a:t>
            </a:r>
            <a:endParaRPr lang="en-US" sz="3600" b="0" i="0" dirty="0">
              <a:solidFill>
                <a:srgbClr val="000000"/>
              </a:solidFill>
              <a:latin typeface="Courier New" panose="02070309020205020404" pitchFamily="49" charset="0"/>
            </a:endParaRPr>
          </a:p>
          <a:p>
            <a:pPr marL="0" indent="0">
              <a:buNone/>
            </a:pPr>
            <a:r>
              <a:rPr lang="en-US" sz="3600" b="0" i="0" dirty="0">
                <a:solidFill>
                  <a:srgbClr val="000000"/>
                </a:solidFill>
                <a:latin typeface="Courier New" panose="02070309020205020404" pitchFamily="49" charset="0"/>
              </a:rPr>
              <a:t>    </a:t>
            </a:r>
            <a:r>
              <a:rPr lang="en-US" sz="3600" b="0" i="0" dirty="0" err="1">
                <a:solidFill>
                  <a:srgbClr val="000000"/>
                </a:solidFill>
                <a:latin typeface="Courier New" panose="02070309020205020404" pitchFamily="49" charset="0"/>
              </a:rPr>
              <a:t>groupvar</a:t>
            </a:r>
            <a:r>
              <a:rPr lang="en-US" sz="3600" b="0" i="0" dirty="0">
                <a:solidFill>
                  <a:srgbClr val="000000"/>
                </a:solidFill>
                <a:latin typeface="Courier New" panose="02070309020205020404" pitchFamily="49" charset="0"/>
              </a:rPr>
              <a:t>= make,      </a:t>
            </a:r>
            <a:r>
              <a:rPr lang="en-US" sz="3600" b="0" i="0" dirty="0">
                <a:solidFill>
                  <a:srgbClr val="1B7A1B"/>
                </a:solidFill>
                <a:latin typeface="Courier New" panose="02070309020205020404" pitchFamily="49" charset="0"/>
              </a:rPr>
              <a:t>/* Optional: Grouping variable */</a:t>
            </a:r>
            <a:endParaRPr lang="en-US" sz="3600" b="0" i="0" dirty="0">
              <a:solidFill>
                <a:srgbClr val="000000"/>
              </a:solidFill>
              <a:latin typeface="Courier New" panose="02070309020205020404" pitchFamily="49" charset="0"/>
            </a:endParaRPr>
          </a:p>
          <a:p>
            <a:pPr marL="0" indent="0">
              <a:buNone/>
            </a:pPr>
            <a:r>
              <a:rPr lang="en-US" sz="3600" b="0" i="0" dirty="0">
                <a:solidFill>
                  <a:srgbClr val="000000"/>
                </a:solidFill>
                <a:latin typeface="Courier New" panose="02070309020205020404" pitchFamily="49" charset="0"/>
              </a:rPr>
              <a:t>    </a:t>
            </a:r>
            <a:r>
              <a:rPr lang="en-US" sz="3600" b="0" i="0" dirty="0" err="1">
                <a:solidFill>
                  <a:srgbClr val="000000"/>
                </a:solidFill>
                <a:latin typeface="Courier New" panose="02070309020205020404" pitchFamily="49" charset="0"/>
              </a:rPr>
              <a:t>outputds</a:t>
            </a:r>
            <a:r>
              <a:rPr lang="en-US" sz="3600" b="0" i="0" dirty="0">
                <a:solidFill>
                  <a:srgbClr val="000000"/>
                </a:solidFill>
                <a:latin typeface="Courier New" panose="02070309020205020404" pitchFamily="49" charset="0"/>
              </a:rPr>
              <a:t>=</a:t>
            </a:r>
            <a:r>
              <a:rPr lang="en-US" sz="3600" b="0" i="0" dirty="0" err="1">
                <a:solidFill>
                  <a:srgbClr val="000000"/>
                </a:solidFill>
                <a:latin typeface="Courier New" panose="02070309020205020404" pitchFamily="49" charset="0"/>
              </a:rPr>
              <a:t>cars_out</a:t>
            </a:r>
            <a:r>
              <a:rPr lang="en-US" sz="3600" b="0" i="0" dirty="0">
                <a:solidFill>
                  <a:srgbClr val="000000"/>
                </a:solidFill>
                <a:latin typeface="Courier New" panose="02070309020205020404" pitchFamily="49" charset="0"/>
              </a:rPr>
              <a:t>,  </a:t>
            </a:r>
            <a:r>
              <a:rPr lang="en-US" sz="3600" b="0" i="0" dirty="0">
                <a:solidFill>
                  <a:srgbClr val="1B7A1B"/>
                </a:solidFill>
                <a:latin typeface="Courier New" panose="02070309020205020404" pitchFamily="49" charset="0"/>
              </a:rPr>
              <a:t>/* Optional: Output dataset name */</a:t>
            </a:r>
            <a:endParaRPr lang="en-US" sz="3600" b="0" i="0" dirty="0">
              <a:solidFill>
                <a:srgbClr val="000000"/>
              </a:solidFill>
              <a:latin typeface="Courier New" panose="02070309020205020404" pitchFamily="49" charset="0"/>
            </a:endParaRPr>
          </a:p>
          <a:p>
            <a:pPr marL="0" indent="0">
              <a:buNone/>
            </a:pPr>
            <a:r>
              <a:rPr lang="en-US" sz="3600" b="0" i="0" dirty="0">
                <a:solidFill>
                  <a:srgbClr val="000000"/>
                </a:solidFill>
                <a:latin typeface="Courier New" panose="02070309020205020404" pitchFamily="49" charset="0"/>
              </a:rPr>
              <a:t>    </a:t>
            </a:r>
            <a:r>
              <a:rPr lang="en-US" sz="3600" b="0" i="0" dirty="0" err="1">
                <a:solidFill>
                  <a:srgbClr val="000000"/>
                </a:solidFill>
                <a:latin typeface="Courier New" panose="02070309020205020404" pitchFamily="49" charset="0"/>
              </a:rPr>
              <a:t>where_clause</a:t>
            </a:r>
            <a:r>
              <a:rPr lang="en-US" sz="3600" b="0" i="0" dirty="0">
                <a:solidFill>
                  <a:srgbClr val="000000"/>
                </a:solidFill>
                <a:latin typeface="Courier New" panose="02070309020205020404" pitchFamily="49" charset="0"/>
              </a:rPr>
              <a:t>= </a:t>
            </a:r>
            <a:r>
              <a:rPr lang="en-US" sz="3600" b="0" i="0" dirty="0" err="1">
                <a:solidFill>
                  <a:srgbClr val="000000"/>
                </a:solidFill>
                <a:latin typeface="Courier New" panose="02070309020205020404" pitchFamily="49" charset="0"/>
              </a:rPr>
              <a:t>mpg_city</a:t>
            </a:r>
            <a:r>
              <a:rPr lang="en-US" sz="3600" b="0" i="0" dirty="0">
                <a:solidFill>
                  <a:srgbClr val="000000"/>
                </a:solidFill>
                <a:latin typeface="Courier New" panose="02070309020205020404" pitchFamily="49" charset="0"/>
              </a:rPr>
              <a:t>&gt;=</a:t>
            </a:r>
            <a:r>
              <a:rPr lang="en-US" sz="3600" b="1" i="0" dirty="0">
                <a:solidFill>
                  <a:srgbClr val="08726D"/>
                </a:solidFill>
                <a:latin typeface="Courier New" panose="02070309020205020404" pitchFamily="49" charset="0"/>
              </a:rPr>
              <a:t>25</a:t>
            </a:r>
            <a:r>
              <a:rPr lang="en-US" sz="3600" b="0" i="0" dirty="0">
                <a:solidFill>
                  <a:srgbClr val="000000"/>
                </a:solidFill>
                <a:latin typeface="Courier New" panose="02070309020205020404" pitchFamily="49" charset="0"/>
              </a:rPr>
              <a:t>  </a:t>
            </a:r>
            <a:r>
              <a:rPr lang="en-US" sz="3600" b="0" i="0" dirty="0">
                <a:solidFill>
                  <a:srgbClr val="1B7A1B"/>
                </a:solidFill>
                <a:latin typeface="Courier New" panose="02070309020205020404" pitchFamily="49" charset="0"/>
              </a:rPr>
              <a:t>/* Optional: WHERE clause for filtering data */</a:t>
            </a:r>
            <a:endParaRPr lang="en-US" sz="3600" b="0" i="0" dirty="0">
              <a:solidFill>
                <a:srgbClr val="000000"/>
              </a:solidFill>
              <a:latin typeface="Courier New" panose="02070309020205020404" pitchFamily="49" charset="0"/>
            </a:endParaRPr>
          </a:p>
          <a:p>
            <a:pPr marL="0" indent="0">
              <a:buNone/>
            </a:pPr>
            <a:r>
              <a:rPr lang="en-US" sz="3600" b="0" i="0" dirty="0">
                <a:solidFill>
                  <a:srgbClr val="000000"/>
                </a:solidFill>
                <a:latin typeface="Courier New" panose="02070309020205020404" pitchFamily="49" charset="0"/>
              </a:rPr>
              <a:t>);</a:t>
            </a:r>
            <a:endParaRPr lang="en-US" dirty="0"/>
          </a:p>
        </p:txBody>
      </p:sp>
      <p:sp>
        <p:nvSpPr>
          <p:cNvPr id="6" name="Content Placeholder 5">
            <a:extLst>
              <a:ext uri="{FF2B5EF4-FFF2-40B4-BE49-F238E27FC236}">
                <a16:creationId xmlns:a16="http://schemas.microsoft.com/office/drawing/2014/main" id="{A2B5092E-098B-5C9C-A5EB-029E934853B4}"/>
              </a:ext>
            </a:extLst>
          </p:cNvPr>
          <p:cNvSpPr>
            <a:spLocks noGrp="1"/>
          </p:cNvSpPr>
          <p:nvPr>
            <p:ph idx="11"/>
          </p:nvPr>
        </p:nvSpPr>
        <p:spPr/>
        <p:txBody>
          <a:bodyPr/>
          <a:lstStyle/>
          <a:p>
            <a:r>
              <a:rPr lang="en-US" dirty="0"/>
              <a:t>In this macro call, based on the value passed to the action parameter, different code is executed.</a:t>
            </a:r>
          </a:p>
          <a:p>
            <a:r>
              <a:rPr lang="en-US" dirty="0"/>
              <a:t>The values for the optional parameters are evaluated and code is compiled accordingly.</a:t>
            </a:r>
          </a:p>
          <a:p>
            <a:r>
              <a:rPr lang="en-US" dirty="0"/>
              <a:t>For example, if a value is provided for the </a:t>
            </a:r>
            <a:r>
              <a:rPr lang="en-US" dirty="0" err="1"/>
              <a:t>where_clause</a:t>
            </a:r>
            <a:r>
              <a:rPr lang="en-US" dirty="0"/>
              <a:t>, it will be included in the action to subset the data.</a:t>
            </a:r>
          </a:p>
        </p:txBody>
      </p:sp>
      <p:sp>
        <p:nvSpPr>
          <p:cNvPr id="4" name="Text Placeholder 3">
            <a:extLst>
              <a:ext uri="{FF2B5EF4-FFF2-40B4-BE49-F238E27FC236}">
                <a16:creationId xmlns:a16="http://schemas.microsoft.com/office/drawing/2014/main" id="{91900AE6-B532-1FC2-8620-C3C6619E923E}"/>
              </a:ext>
            </a:extLst>
          </p:cNvPr>
          <p:cNvSpPr>
            <a:spLocks noGrp="1"/>
          </p:cNvSpPr>
          <p:nvPr>
            <p:ph type="body" sz="quarter" idx="10"/>
          </p:nvPr>
        </p:nvSpPr>
        <p:spPr/>
        <p:txBody>
          <a:bodyPr/>
          <a:lstStyle/>
          <a:p>
            <a:r>
              <a:rPr lang="en-US" dirty="0"/>
              <a:t>Example</a:t>
            </a:r>
          </a:p>
        </p:txBody>
      </p:sp>
    </p:spTree>
    <p:extLst>
      <p:ext uri="{BB962C8B-B14F-4D97-AF65-F5344CB8AC3E}">
        <p14:creationId xmlns:p14="http://schemas.microsoft.com/office/powerpoint/2010/main" val="8145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98E6B7-79D0-BDB5-8E47-870B1334785C}"/>
              </a:ext>
            </a:extLst>
          </p:cNvPr>
          <p:cNvSpPr>
            <a:spLocks noGrp="1"/>
          </p:cNvSpPr>
          <p:nvPr>
            <p:ph type="title"/>
          </p:nvPr>
        </p:nvSpPr>
        <p:spPr/>
        <p:txBody>
          <a:bodyPr/>
          <a:lstStyle/>
          <a:p>
            <a:r>
              <a:rPr lang="en-US"/>
              <a:t>Macro Programs</a:t>
            </a:r>
          </a:p>
        </p:txBody>
      </p:sp>
      <p:sp>
        <p:nvSpPr>
          <p:cNvPr id="6" name="Content Placeholder 5">
            <a:extLst>
              <a:ext uri="{FF2B5EF4-FFF2-40B4-BE49-F238E27FC236}">
                <a16:creationId xmlns:a16="http://schemas.microsoft.com/office/drawing/2014/main" id="{95F2C2C6-9D88-2A80-BBB0-6CE1B5920C41}"/>
              </a:ext>
            </a:extLst>
          </p:cNvPr>
          <p:cNvSpPr>
            <a:spLocks noGrp="1"/>
          </p:cNvSpPr>
          <p:nvPr>
            <p:ph idx="1"/>
          </p:nvPr>
        </p:nvSpPr>
        <p:spPr>
          <a:xfrm>
            <a:off x="1551214" y="2400300"/>
            <a:ext cx="15479486" cy="6865146"/>
          </a:xfrm>
        </p:spPr>
        <p:txBody>
          <a:bodyPr>
            <a:normAutofit fontScale="62500" lnSpcReduction="20000"/>
          </a:bodyPr>
          <a:lstStyle/>
          <a:p>
            <a:pPr marL="0" indent="0">
              <a:buNone/>
            </a:pPr>
            <a:r>
              <a:rPr lang="en-US" sz="3600" b="1" dirty="0">
                <a:solidFill>
                  <a:srgbClr val="DEA900"/>
                </a:solidFill>
              </a:rPr>
              <a:t>%macro </a:t>
            </a:r>
            <a:r>
              <a:rPr lang="en-US" sz="3600" b="1" dirty="0" err="1">
                <a:solidFill>
                  <a:srgbClr val="DEA900"/>
                </a:solidFill>
              </a:rPr>
              <a:t>carinfo</a:t>
            </a:r>
            <a:r>
              <a:rPr lang="en-US" sz="3600" b="1" dirty="0">
                <a:solidFill>
                  <a:srgbClr val="DEA900"/>
                </a:solidFill>
              </a:rPr>
              <a:t> (action=REPORT);</a:t>
            </a:r>
          </a:p>
          <a:p>
            <a:pPr marL="0" indent="0">
              <a:buNone/>
            </a:pPr>
            <a:r>
              <a:rPr lang="en-US" sz="3600" b="1" dirty="0">
                <a:solidFill>
                  <a:schemeClr val="accent3">
                    <a:lumMod val="50000"/>
                  </a:schemeClr>
                </a:solidFill>
              </a:rPr>
              <a:t>	%if %</a:t>
            </a:r>
            <a:r>
              <a:rPr lang="en-US" sz="3600" b="1" dirty="0" err="1">
                <a:solidFill>
                  <a:schemeClr val="accent3">
                    <a:lumMod val="50000"/>
                  </a:schemeClr>
                </a:solidFill>
              </a:rPr>
              <a:t>upcase</a:t>
            </a:r>
            <a:r>
              <a:rPr lang="en-US" sz="3600" b="1" dirty="0">
                <a:solidFill>
                  <a:schemeClr val="accent3">
                    <a:lumMod val="50000"/>
                  </a:schemeClr>
                </a:solidFill>
              </a:rPr>
              <a:t>(&amp;action.) = REPORT %then %do;</a:t>
            </a:r>
          </a:p>
          <a:p>
            <a:pPr marL="0" indent="0">
              <a:buNone/>
            </a:pPr>
            <a:r>
              <a:rPr lang="en-US" sz="3600" b="1" dirty="0">
                <a:solidFill>
                  <a:schemeClr val="accent3">
                    <a:lumMod val="50000"/>
                  </a:schemeClr>
                </a:solidFill>
              </a:rPr>
              <a:t>		proc print data=</a:t>
            </a:r>
            <a:r>
              <a:rPr lang="en-US" sz="3600" b="1" dirty="0" err="1">
                <a:solidFill>
                  <a:schemeClr val="accent3">
                    <a:lumMod val="50000"/>
                  </a:schemeClr>
                </a:solidFill>
              </a:rPr>
              <a:t>sashelp.cars</a:t>
            </a:r>
            <a:r>
              <a:rPr lang="en-US" sz="3600" b="1" dirty="0">
                <a:solidFill>
                  <a:schemeClr val="accent3">
                    <a:lumMod val="50000"/>
                  </a:schemeClr>
                </a:solidFill>
              </a:rPr>
              <a:t> (</a:t>
            </a:r>
            <a:r>
              <a:rPr lang="en-US" sz="3600" b="1" dirty="0" err="1">
                <a:solidFill>
                  <a:schemeClr val="accent3">
                    <a:lumMod val="50000"/>
                  </a:schemeClr>
                </a:solidFill>
              </a:rPr>
              <a:t>obs</a:t>
            </a:r>
            <a:r>
              <a:rPr lang="en-US" sz="3600" b="1" dirty="0">
                <a:solidFill>
                  <a:schemeClr val="accent3">
                    <a:lumMod val="50000"/>
                  </a:schemeClr>
                </a:solidFill>
              </a:rPr>
              <a:t>=&amp;</a:t>
            </a:r>
            <a:r>
              <a:rPr lang="en-US" sz="3600" b="1" dirty="0" err="1">
                <a:solidFill>
                  <a:schemeClr val="accent3">
                    <a:lumMod val="50000"/>
                  </a:schemeClr>
                </a:solidFill>
              </a:rPr>
              <a:t>obs</a:t>
            </a:r>
            <a:r>
              <a:rPr lang="en-US" sz="3600" b="1" dirty="0">
                <a:solidFill>
                  <a:schemeClr val="accent3">
                    <a:lumMod val="50000"/>
                  </a:schemeClr>
                </a:solidFill>
              </a:rPr>
              <a:t>);</a:t>
            </a:r>
          </a:p>
          <a:p>
            <a:pPr marL="0" indent="0">
              <a:buNone/>
            </a:pPr>
            <a:r>
              <a:rPr lang="en-US" sz="3600" b="1" dirty="0">
                <a:solidFill>
                  <a:schemeClr val="accent3">
                    <a:lumMod val="50000"/>
                  </a:schemeClr>
                </a:solidFill>
              </a:rPr>
              <a:t>		title "Report for Vehicles from &amp;origin (Rows Displayed: &amp;</a:t>
            </a:r>
            <a:r>
              <a:rPr lang="en-US" sz="3600" b="1" dirty="0" err="1">
                <a:solidFill>
                  <a:schemeClr val="accent3">
                    <a:lumMod val="50000"/>
                  </a:schemeClr>
                </a:solidFill>
              </a:rPr>
              <a:t>obs</a:t>
            </a:r>
            <a:r>
              <a:rPr lang="en-US" sz="3600" b="1" dirty="0">
                <a:solidFill>
                  <a:schemeClr val="accent3">
                    <a:lumMod val="50000"/>
                  </a:schemeClr>
                </a:solidFill>
              </a:rPr>
              <a:t>)";</a:t>
            </a:r>
          </a:p>
          <a:p>
            <a:pPr marL="0" indent="0">
              <a:buNone/>
            </a:pPr>
            <a:r>
              <a:rPr lang="en-US" sz="3600" b="1" dirty="0">
                <a:solidFill>
                  <a:schemeClr val="accent3">
                    <a:lumMod val="50000"/>
                  </a:schemeClr>
                </a:solidFill>
              </a:rPr>
              <a:t>		var Make Model Type </a:t>
            </a:r>
            <a:r>
              <a:rPr lang="en-US" sz="3600" b="1" dirty="0" err="1">
                <a:solidFill>
                  <a:schemeClr val="accent3">
                    <a:lumMod val="50000"/>
                  </a:schemeClr>
                </a:solidFill>
              </a:rPr>
              <a:t>DriveTrain</a:t>
            </a:r>
            <a:r>
              <a:rPr lang="en-US" sz="3600" b="1" dirty="0">
                <a:solidFill>
                  <a:schemeClr val="accent3">
                    <a:lumMod val="50000"/>
                  </a:schemeClr>
                </a:solidFill>
              </a:rPr>
              <a:t> MSRP Invoice;</a:t>
            </a:r>
          </a:p>
          <a:p>
            <a:pPr marL="0" indent="0">
              <a:buNone/>
            </a:pPr>
            <a:r>
              <a:rPr lang="en-US" sz="3600" b="1" dirty="0">
                <a:solidFill>
                  <a:schemeClr val="accent3">
                    <a:lumMod val="50000"/>
                  </a:schemeClr>
                </a:solidFill>
              </a:rPr>
              <a:t>		where Origin="&amp;origin";</a:t>
            </a:r>
          </a:p>
          <a:p>
            <a:pPr marL="0" indent="0">
              <a:buNone/>
            </a:pPr>
            <a:r>
              <a:rPr lang="en-US" sz="3600" b="1" dirty="0">
                <a:solidFill>
                  <a:schemeClr val="accent3">
                    <a:lumMod val="50000"/>
                  </a:schemeClr>
                </a:solidFill>
              </a:rPr>
              <a:t>		run;</a:t>
            </a:r>
          </a:p>
          <a:p>
            <a:pPr marL="0" indent="0">
              <a:buNone/>
            </a:pPr>
            <a:r>
              <a:rPr lang="en-US" sz="3600" b="1" dirty="0">
                <a:solidFill>
                  <a:schemeClr val="accent3">
                    <a:lumMod val="50000"/>
                  </a:schemeClr>
                </a:solidFill>
              </a:rPr>
              <a:t>	%end;</a:t>
            </a:r>
          </a:p>
          <a:p>
            <a:pPr marL="0" indent="0">
              <a:buNone/>
            </a:pPr>
            <a:r>
              <a:rPr lang="en-US" sz="3600" b="1" dirty="0">
                <a:solidFill>
                  <a:schemeClr val="accent3">
                    <a:lumMod val="50000"/>
                  </a:schemeClr>
                </a:solidFill>
              </a:rPr>
              <a:t>	%else %if %</a:t>
            </a:r>
            <a:r>
              <a:rPr lang="en-US" sz="3600" b="1" dirty="0" err="1">
                <a:solidFill>
                  <a:schemeClr val="accent3">
                    <a:lumMod val="50000"/>
                  </a:schemeClr>
                </a:solidFill>
              </a:rPr>
              <a:t>upcase</a:t>
            </a:r>
            <a:r>
              <a:rPr lang="en-US" sz="3600" b="1" dirty="0">
                <a:solidFill>
                  <a:schemeClr val="accent3">
                    <a:lumMod val="50000"/>
                  </a:schemeClr>
                </a:solidFill>
              </a:rPr>
              <a:t>(&amp;action.) = SUMMARIZE %then %do;</a:t>
            </a:r>
          </a:p>
          <a:p>
            <a:pPr marL="0" indent="0">
              <a:buNone/>
            </a:pPr>
            <a:r>
              <a:rPr lang="en-US" sz="3600" b="1" dirty="0">
                <a:solidFill>
                  <a:schemeClr val="accent3">
                    <a:lumMod val="50000"/>
                  </a:schemeClr>
                </a:solidFill>
              </a:rPr>
              <a:t>		proc means data=</a:t>
            </a:r>
            <a:r>
              <a:rPr lang="en-US" sz="3600" b="1" dirty="0" err="1">
                <a:solidFill>
                  <a:schemeClr val="accent3">
                    <a:lumMod val="50000"/>
                  </a:schemeClr>
                </a:solidFill>
              </a:rPr>
              <a:t>sashelp.cars</a:t>
            </a:r>
            <a:r>
              <a:rPr lang="en-US" sz="3600" b="1" dirty="0">
                <a:solidFill>
                  <a:schemeClr val="accent3">
                    <a:lumMod val="50000"/>
                  </a:schemeClr>
                </a:solidFill>
              </a:rPr>
              <a:t>;</a:t>
            </a:r>
          </a:p>
          <a:p>
            <a:pPr marL="0" indent="0">
              <a:buNone/>
            </a:pPr>
            <a:r>
              <a:rPr lang="en-US" sz="3600" b="1" dirty="0">
                <a:solidFill>
                  <a:schemeClr val="accent3">
                    <a:lumMod val="50000"/>
                  </a:schemeClr>
                </a:solidFill>
              </a:rPr>
              <a:t>		title "Summary for Vehicles from &amp;origin";</a:t>
            </a:r>
          </a:p>
          <a:p>
            <a:pPr marL="0" indent="0">
              <a:buNone/>
            </a:pPr>
            <a:r>
              <a:rPr lang="en-US" sz="3600" b="1" dirty="0">
                <a:solidFill>
                  <a:schemeClr val="accent3">
                    <a:lumMod val="50000"/>
                  </a:schemeClr>
                </a:solidFill>
              </a:rPr>
              <a:t>		var MSRP Invoice Horsepower </a:t>
            </a:r>
            <a:r>
              <a:rPr lang="en-US" sz="3600" b="1" dirty="0" err="1">
                <a:solidFill>
                  <a:schemeClr val="accent3">
                    <a:lumMod val="50000"/>
                  </a:schemeClr>
                </a:solidFill>
              </a:rPr>
              <a:t>MPG_City</a:t>
            </a:r>
            <a:r>
              <a:rPr lang="en-US" sz="3600" b="1" dirty="0">
                <a:solidFill>
                  <a:schemeClr val="accent3">
                    <a:lumMod val="50000"/>
                  </a:schemeClr>
                </a:solidFill>
              </a:rPr>
              <a:t> </a:t>
            </a:r>
            <a:r>
              <a:rPr lang="en-US" sz="3600" b="1" dirty="0" err="1">
                <a:solidFill>
                  <a:schemeClr val="accent3">
                    <a:lumMod val="50000"/>
                  </a:schemeClr>
                </a:solidFill>
              </a:rPr>
              <a:t>MPG_Highway</a:t>
            </a:r>
            <a:r>
              <a:rPr lang="en-US" sz="3600" b="1" dirty="0">
                <a:solidFill>
                  <a:schemeClr val="accent3">
                    <a:lumMod val="50000"/>
                  </a:schemeClr>
                </a:solidFill>
              </a:rPr>
              <a:t>;</a:t>
            </a:r>
          </a:p>
          <a:p>
            <a:pPr marL="0" indent="0">
              <a:buNone/>
            </a:pPr>
            <a:r>
              <a:rPr lang="en-US" sz="3600" b="1" dirty="0">
                <a:solidFill>
                  <a:schemeClr val="accent3">
                    <a:lumMod val="50000"/>
                  </a:schemeClr>
                </a:solidFill>
              </a:rPr>
              <a:t>		where Origin="&amp;origin";</a:t>
            </a:r>
          </a:p>
          <a:p>
            <a:pPr marL="0" indent="0">
              <a:buNone/>
            </a:pPr>
            <a:r>
              <a:rPr lang="en-US" sz="3600" b="1" dirty="0">
                <a:solidFill>
                  <a:schemeClr val="accent3">
                    <a:lumMod val="50000"/>
                  </a:schemeClr>
                </a:solidFill>
              </a:rPr>
              <a:t>		run;</a:t>
            </a:r>
          </a:p>
          <a:p>
            <a:pPr marL="0" indent="0">
              <a:buNone/>
            </a:pPr>
            <a:r>
              <a:rPr lang="en-US" sz="3600" b="1" dirty="0">
                <a:solidFill>
                  <a:schemeClr val="accent3">
                    <a:lumMod val="50000"/>
                  </a:schemeClr>
                </a:solidFill>
              </a:rPr>
              <a:t>	%end;</a:t>
            </a:r>
          </a:p>
          <a:p>
            <a:pPr marL="0" indent="0">
              <a:buNone/>
            </a:pPr>
            <a:r>
              <a:rPr lang="en-US" sz="3600" b="1" dirty="0">
                <a:solidFill>
                  <a:srgbClr val="DEA900"/>
                </a:solidFill>
              </a:rPr>
              <a:t>%mend;</a:t>
            </a:r>
          </a:p>
          <a:p>
            <a:pPr marL="0" indent="0">
              <a:buNone/>
            </a:pPr>
            <a:endParaRPr lang="en-US" dirty="0">
              <a:solidFill>
                <a:srgbClr val="DEA900"/>
              </a:solidFill>
            </a:endParaRPr>
          </a:p>
        </p:txBody>
      </p:sp>
      <p:sp>
        <p:nvSpPr>
          <p:cNvPr id="7" name="Text Placeholder 6">
            <a:extLst>
              <a:ext uri="{FF2B5EF4-FFF2-40B4-BE49-F238E27FC236}">
                <a16:creationId xmlns:a16="http://schemas.microsoft.com/office/drawing/2014/main" id="{F6623C69-D577-24F9-A25E-FB2A4CEDC78B}"/>
              </a:ext>
            </a:extLst>
          </p:cNvPr>
          <p:cNvSpPr>
            <a:spLocks noGrp="1"/>
          </p:cNvSpPr>
          <p:nvPr>
            <p:ph type="body" sz="quarter" idx="10"/>
          </p:nvPr>
        </p:nvSpPr>
        <p:spPr/>
        <p:txBody>
          <a:bodyPr/>
          <a:lstStyle/>
          <a:p>
            <a:r>
              <a:rPr lang="en-US" dirty="0"/>
              <a:t>Define the Macro</a:t>
            </a:r>
          </a:p>
        </p:txBody>
      </p:sp>
    </p:spTree>
    <p:extLst>
      <p:ext uri="{BB962C8B-B14F-4D97-AF65-F5344CB8AC3E}">
        <p14:creationId xmlns:p14="http://schemas.microsoft.com/office/powerpoint/2010/main" val="11457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15FF2A-B12D-0E86-FA5E-D43B810BE074}"/>
              </a:ext>
            </a:extLst>
          </p:cNvPr>
          <p:cNvSpPr>
            <a:spLocks noGrp="1"/>
          </p:cNvSpPr>
          <p:nvPr>
            <p:ph type="title"/>
          </p:nvPr>
        </p:nvSpPr>
        <p:spPr/>
        <p:txBody>
          <a:bodyPr/>
          <a:lstStyle/>
          <a:p>
            <a:r>
              <a:rPr lang="en-US" dirty="0"/>
              <a:t>Functional Style Macros</a:t>
            </a:r>
          </a:p>
        </p:txBody>
      </p:sp>
      <p:sp>
        <p:nvSpPr>
          <p:cNvPr id="6" name="Text Placeholder 5">
            <a:extLst>
              <a:ext uri="{FF2B5EF4-FFF2-40B4-BE49-F238E27FC236}">
                <a16:creationId xmlns:a16="http://schemas.microsoft.com/office/drawing/2014/main" id="{5C3E5726-199F-37B9-B418-95A9B04ACC2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351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9A010-97D6-2BD6-A8C1-EE8A92183472}"/>
              </a:ext>
            </a:extLst>
          </p:cNvPr>
          <p:cNvSpPr>
            <a:spLocks noGrp="1"/>
          </p:cNvSpPr>
          <p:nvPr>
            <p:ph type="title"/>
          </p:nvPr>
        </p:nvSpPr>
        <p:spPr/>
        <p:txBody>
          <a:bodyPr/>
          <a:lstStyle/>
          <a:p>
            <a:r>
              <a:rPr lang="en-US" dirty="0"/>
              <a:t>Functions</a:t>
            </a:r>
          </a:p>
        </p:txBody>
      </p:sp>
      <p:sp>
        <p:nvSpPr>
          <p:cNvPr id="5" name="Content Placeholder 4">
            <a:extLst>
              <a:ext uri="{FF2B5EF4-FFF2-40B4-BE49-F238E27FC236}">
                <a16:creationId xmlns:a16="http://schemas.microsoft.com/office/drawing/2014/main" id="{F3FF53FB-B2C0-0990-25FF-0BD1183D02E8}"/>
              </a:ext>
            </a:extLst>
          </p:cNvPr>
          <p:cNvSpPr>
            <a:spLocks noGrp="1"/>
          </p:cNvSpPr>
          <p:nvPr>
            <p:ph idx="1"/>
          </p:nvPr>
        </p:nvSpPr>
        <p:spPr/>
        <p:txBody>
          <a:bodyPr>
            <a:normAutofit/>
          </a:bodyPr>
          <a:lstStyle/>
          <a:p>
            <a:r>
              <a:rPr lang="en-US" dirty="0"/>
              <a:t>Functions are usually used to manipulate or transform a set of inputs to return a derived value back to the executing program.</a:t>
            </a:r>
            <a:r>
              <a:rPr lang="en-US" baseline="30000" dirty="0">
                <a:hlinkClick r:id="rId4" action="ppaction://hlinksldjump"/>
              </a:rPr>
              <a:t>4</a:t>
            </a:r>
            <a:endParaRPr lang="en-US" baseline="30000" dirty="0"/>
          </a:p>
          <a:p>
            <a:r>
              <a:rPr lang="en-US" dirty="0"/>
              <a:t>Function make it easy to reuse code with simple calls to the function.</a:t>
            </a:r>
          </a:p>
          <a:p>
            <a:r>
              <a:rPr lang="en-US" dirty="0"/>
              <a:t>There are many data step and macro functions available in SAS.</a:t>
            </a:r>
          </a:p>
          <a:p>
            <a:r>
              <a:rPr lang="en-US" dirty="0"/>
              <a:t>Here is simple data step using some functions.</a:t>
            </a:r>
          </a:p>
          <a:p>
            <a:endParaRPr lang="en-US" dirty="0"/>
          </a:p>
        </p:txBody>
      </p:sp>
      <p:sp>
        <p:nvSpPr>
          <p:cNvPr id="6" name="Text Placeholder 5">
            <a:extLst>
              <a:ext uri="{FF2B5EF4-FFF2-40B4-BE49-F238E27FC236}">
                <a16:creationId xmlns:a16="http://schemas.microsoft.com/office/drawing/2014/main" id="{1AFA5F77-513F-84DC-36A8-CD94C2DB704B}"/>
              </a:ext>
            </a:extLst>
          </p:cNvPr>
          <p:cNvSpPr>
            <a:spLocks noGrp="1"/>
          </p:cNvSpPr>
          <p:nvPr>
            <p:ph type="body" sz="quarter" idx="10"/>
          </p:nvPr>
        </p:nvSpPr>
        <p:spPr/>
        <p:txBody>
          <a:bodyPr/>
          <a:lstStyle/>
          <a:p>
            <a:endParaRPr lang="en-US" dirty="0"/>
          </a:p>
        </p:txBody>
      </p:sp>
      <p:pic>
        <p:nvPicPr>
          <p:cNvPr id="3" name="Picture 2">
            <a:extLst>
              <a:ext uri="{FF2B5EF4-FFF2-40B4-BE49-F238E27FC236}">
                <a16:creationId xmlns:a16="http://schemas.microsoft.com/office/drawing/2014/main" id="{EBD76E2F-E827-7CEE-D262-4DB2E5949413}"/>
              </a:ext>
            </a:extLst>
          </p:cNvPr>
          <p:cNvPicPr>
            <a:picLocks noChangeAspect="1"/>
          </p:cNvPicPr>
          <p:nvPr/>
        </p:nvPicPr>
        <p:blipFill>
          <a:blip r:embed="rId5"/>
          <a:stretch>
            <a:fillRect/>
          </a:stretch>
        </p:blipFill>
        <p:spPr>
          <a:xfrm>
            <a:off x="1671468" y="6270387"/>
            <a:ext cx="8030696" cy="2781688"/>
          </a:xfrm>
          <a:prstGeom prst="rect">
            <a:avLst/>
          </a:prstGeom>
        </p:spPr>
      </p:pic>
    </p:spTree>
    <p:custDataLst>
      <p:tags r:id="rId1"/>
    </p:custDataLst>
    <p:extLst>
      <p:ext uri="{BB962C8B-B14F-4D97-AF65-F5344CB8AC3E}">
        <p14:creationId xmlns:p14="http://schemas.microsoft.com/office/powerpoint/2010/main" val="331666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2020-TEMPLATE-EXTERNAL" val="pdtUH84H"/>
  <p:tag name="ARTICULATE_DESIGN_ID_SAS-EXTERNAL-16X9-2023" val="CJxW6PTk"/>
  <p:tag name="ARTICULATE_DESIGN_ID_1_NDA" val="5KPCLKMf"/>
  <p:tag name="ARTICULATE_DESIGN_ID_1_SAS-EXTERNAL-16X9-2023" val="OvZPFYIY"/>
  <p:tag name="ARTICULATE_DESIGN_ID_SAS - EXTERNAL - 16X9 - 2023" val="iju6vBOG"/>
  <p:tag name="ARTICULATE_DESIGN_ID_SAS - EXTERNAL" val="IZ9bNYet"/>
  <p:tag name="ARTICULATE_DESIGN_ID_SAS - EXTERNAL - NDA" val="RR4fBfJW"/>
  <p:tag name="ARTICULATE_SLIDE_THUMBNAIL_REFRESH" val="1"/>
  <p:tag name="ARTICULATE_DESIGN_ID_CUSTOM DESIGN" val="WASRYxhz"/>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S - EXTERNAL">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5.potx" id="{0A90B29D-6B60-479F-A8F3-AB1A38702B9B}" vid="{5CB83C18-9B8B-410C-A823-39AA38A9983C}"/>
    </a:ext>
  </a:extLst>
</a:theme>
</file>

<file path=ppt/theme/theme2.xml><?xml version="1.0" encoding="utf-8"?>
<a:theme xmlns:a="http://schemas.openxmlformats.org/drawingml/2006/main" name="SAS - EXTERNAL - NDA">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5.potx" id="{0A90B29D-6B60-479F-A8F3-AB1A38702B9B}" vid="{EA2CB803-46B7-40FB-AEB4-8BFE1555FA37}"/>
    </a:ext>
  </a:extLst>
</a:theme>
</file>

<file path=ppt/theme/theme3.xml><?xml version="1.0" encoding="utf-8"?>
<a:theme xmlns:a="http://schemas.openxmlformats.org/drawingml/2006/main" name="Office Theme">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52B48C136D414EB12EC6609A2B4A69" ma:contentTypeVersion="6" ma:contentTypeDescription="Create a new document." ma:contentTypeScope="" ma:versionID="f2b27b677c6d8d236b5d91187b1cdfab">
  <xsd:schema xmlns:xsd="http://www.w3.org/2001/XMLSchema" xmlns:xs="http://www.w3.org/2001/XMLSchema" xmlns:p="http://schemas.microsoft.com/office/2006/metadata/properties" xmlns:ns2="d21cdafc-5a3a-425e-9674-4fb06b514c0e" xmlns:ns3="6e647c50-2143-4825-9865-d236e7692e65" targetNamespace="http://schemas.microsoft.com/office/2006/metadata/properties" ma:root="true" ma:fieldsID="f2664aa32d126cb28ccb51a731b1082d" ns2:_="" ns3:_="">
    <xsd:import namespace="d21cdafc-5a3a-425e-9674-4fb06b514c0e"/>
    <xsd:import namespace="6e647c50-2143-4825-9865-d236e7692e6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cdafc-5a3a-425e-9674-4fb06b514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647c50-2143-4825-9865-d236e7692e6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925E4-5239-4639-A029-07B3CFD6A3F1}">
  <ds:schemaRefs>
    <ds:schemaRef ds:uri="http://schemas.microsoft.com/sharepoint/v3/contenttype/forms"/>
  </ds:schemaRefs>
</ds:datastoreItem>
</file>

<file path=customXml/itemProps2.xml><?xml version="1.0" encoding="utf-8"?>
<ds:datastoreItem xmlns:ds="http://schemas.openxmlformats.org/officeDocument/2006/customXml" ds:itemID="{E2663518-7548-4643-8219-608BFF0DFA0C}">
  <ds:schemaRefs>
    <ds:schemaRef ds:uri="http://purl.org/dc/terms/"/>
    <ds:schemaRef ds:uri="http://schemas.openxmlformats.org/package/2006/metadata/core-properties"/>
    <ds:schemaRef ds:uri="d21cdafc-5a3a-425e-9674-4fb06b514c0e"/>
    <ds:schemaRef ds:uri="http://schemas.microsoft.com/office/2006/documentManagement/types"/>
    <ds:schemaRef ds:uri="http://schemas.microsoft.com/office/infopath/2007/PartnerControls"/>
    <ds:schemaRef ds:uri="http://purl.org/dc/elements/1.1/"/>
    <ds:schemaRef ds:uri="http://schemas.microsoft.com/office/2006/metadata/properties"/>
    <ds:schemaRef ds:uri="6e647c50-2143-4825-9865-d236e7692e65"/>
    <ds:schemaRef ds:uri="http://www.w3.org/XML/1998/namespace"/>
    <ds:schemaRef ds:uri="http://purl.org/dc/dcmitype/"/>
  </ds:schemaRefs>
</ds:datastoreItem>
</file>

<file path=customXml/itemProps3.xml><?xml version="1.0" encoding="utf-8"?>
<ds:datastoreItem xmlns:ds="http://schemas.openxmlformats.org/officeDocument/2006/customXml" ds:itemID="{4F297F7E-EB4E-4EA5-8835-01F346928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cdafc-5a3a-425e-9674-4fb06b514c0e"/>
    <ds:schemaRef ds:uri="6e647c50-2143-4825-9865-d236e7692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EXTERNAL_Template</Template>
  <TotalTime>13208</TotalTime>
  <Words>2535</Words>
  <Application>Microsoft Office PowerPoint</Application>
  <PresentationFormat>Custom</PresentationFormat>
  <Paragraphs>266</Paragraphs>
  <Slides>24</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Anova Light</vt:lpstr>
      <vt:lpstr>Anova Bold</vt:lpstr>
      <vt:lpstr>Courier New</vt:lpstr>
      <vt:lpstr>SAS - EXTERNAL</vt:lpstr>
      <vt:lpstr>SAS - EXTERNAL - NDA</vt:lpstr>
      <vt:lpstr>SAS Macros and PROC FCMP</vt:lpstr>
      <vt:lpstr>Agenda</vt:lpstr>
      <vt:lpstr>Problem Statement</vt:lpstr>
      <vt:lpstr>SAS Macro Programming</vt:lpstr>
      <vt:lpstr>Conditional Macros</vt:lpstr>
      <vt:lpstr>Conditional Macro Programming</vt:lpstr>
      <vt:lpstr>Macro Programs</vt:lpstr>
      <vt:lpstr>Functional Style Macros</vt:lpstr>
      <vt:lpstr>Functions</vt:lpstr>
      <vt:lpstr>Functional Style Macros</vt:lpstr>
      <vt:lpstr>Creating SAS Macro Functions Using SCL</vt:lpstr>
      <vt:lpstr>Creating SAS Macro Functions Using SCL</vt:lpstr>
      <vt:lpstr>Creating SAS Macro Functions Using SCL</vt:lpstr>
      <vt:lpstr>Creating SAS Macro Functions Using SCL</vt:lpstr>
      <vt:lpstr>Creating SAS Macro Functions Using DOSUBL()</vt:lpstr>
      <vt:lpstr>Creating SAS Macro Functions Using DOSUBL()</vt:lpstr>
      <vt:lpstr>PROC FCMP</vt:lpstr>
      <vt:lpstr>PROC FCMP</vt:lpstr>
      <vt:lpstr>PROC FCMP</vt:lpstr>
      <vt:lpstr>PROC FCMP Function</vt:lpstr>
      <vt:lpstr>PROC FCMP</vt:lpstr>
      <vt:lpstr>When do you use Macro and PROC FCMP?</vt:lpstr>
      <vt:lpstr>The Important Question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Vijay Govindarajan</dc:creator>
  <cp:lastModifiedBy>Vijay Govindarajan</cp:lastModifiedBy>
  <cp:revision>19</cp:revision>
  <dcterms:created xsi:type="dcterms:W3CDTF">2025-07-07T03:43:19Z</dcterms:created>
  <dcterms:modified xsi:type="dcterms:W3CDTF">2025-09-30T01:53:45Z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451006F2-8E20-4D4E-B05C-4B5D02827FD6</vt:lpwstr>
  </property>
  <property fmtid="{D5CDD505-2E9C-101B-9397-08002B2CF9AE}" pid="3" name="ArticulatePath">
    <vt:lpwstr>2020-Template-External</vt:lpwstr>
  </property>
  <property fmtid="{D5CDD505-2E9C-101B-9397-08002B2CF9AE}" pid="4" name="ContentTypeId">
    <vt:lpwstr>0x0101008252B48C136D414EB12EC6609A2B4A69</vt:lpwstr>
  </property>
</Properties>
</file>