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6" r:id="rId4"/>
    <p:sldMasterId id="2147483839" r:id="rId5"/>
    <p:sldMasterId id="2147483851" r:id="rId6"/>
    <p:sldMasterId id="2147483869" r:id="rId7"/>
  </p:sldMasterIdLst>
  <p:notesMasterIdLst>
    <p:notesMasterId r:id="rId39"/>
  </p:notesMasterIdLst>
  <p:handoutMasterIdLst>
    <p:handoutMasterId r:id="rId40"/>
  </p:handoutMasterIdLst>
  <p:sldIdLst>
    <p:sldId id="2147477424" r:id="rId8"/>
    <p:sldId id="2147477426" r:id="rId9"/>
    <p:sldId id="2147478360" r:id="rId10"/>
    <p:sldId id="2147478361" r:id="rId11"/>
    <p:sldId id="2147478351" r:id="rId12"/>
    <p:sldId id="2147478356" r:id="rId13"/>
    <p:sldId id="2147478357" r:id="rId14"/>
    <p:sldId id="2147478362" r:id="rId15"/>
    <p:sldId id="2147478311" r:id="rId16"/>
    <p:sldId id="2147478341" r:id="rId17"/>
    <p:sldId id="2147478342" r:id="rId18"/>
    <p:sldId id="2147478343" r:id="rId19"/>
    <p:sldId id="2147478363" r:id="rId20"/>
    <p:sldId id="2147478344" r:id="rId21"/>
    <p:sldId id="2147477430" r:id="rId22"/>
    <p:sldId id="2147478374" r:id="rId23"/>
    <p:sldId id="2147478353" r:id="rId24"/>
    <p:sldId id="2147478364" r:id="rId25"/>
    <p:sldId id="2147478345" r:id="rId26"/>
    <p:sldId id="2147478365" r:id="rId27"/>
    <p:sldId id="2147478349" r:id="rId28"/>
    <p:sldId id="2147478367" r:id="rId29"/>
    <p:sldId id="2147478347" r:id="rId30"/>
    <p:sldId id="2147478368" r:id="rId31"/>
    <p:sldId id="2147478348" r:id="rId32"/>
    <p:sldId id="2147478369" r:id="rId33"/>
    <p:sldId id="2147478370" r:id="rId34"/>
    <p:sldId id="2147478371" r:id="rId35"/>
    <p:sldId id="2147478372" r:id="rId36"/>
    <p:sldId id="2147477429" r:id="rId37"/>
    <p:sldId id="2147477441" r:id="rId38"/>
  </p:sldIdLst>
  <p:sldSz cx="18288000" cy="10287000"/>
  <p:notesSz cx="6858000" cy="9144000"/>
  <p:embeddedFontLst>
    <p:embeddedFont>
      <p:font typeface="Anova" panose="020B0604020202020204" charset="0"/>
      <p:regular r:id="rId41"/>
      <p:italic r:id="rId42"/>
    </p:embeddedFont>
    <p:embeddedFont>
      <p:font typeface="Anova Bold" panose="020B0604020202020204" charset="0"/>
      <p:regular r:id="rId43"/>
      <p:bold r:id="rId44"/>
      <p:italic r:id="rId45"/>
      <p:boldItalic r:id="rId46"/>
    </p:embeddedFont>
    <p:embeddedFont>
      <p:font typeface="Anova Light" panose="020B0604020202020204" charset="0"/>
      <p:regular r:id="rId47"/>
      <p:bold r:id="rId48"/>
      <p:italic r:id="rId49"/>
      <p:boldItalic r:id="rId50"/>
    </p:embeddedFont>
    <p:embeddedFont>
      <p:font typeface="Consolas" panose="020B0609020204030204" pitchFamily="49"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custDataLst>
    <p:tags r:id="rId59"/>
  </p:custDataLst>
  <p:defaultText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C3829F-2C56-4915-AA34-5F93EE359221}">
          <p14:sldIdLst>
            <p14:sldId id="2147477424"/>
            <p14:sldId id="2147477426"/>
            <p14:sldId id="2147478360"/>
            <p14:sldId id="2147478361"/>
            <p14:sldId id="2147478351"/>
            <p14:sldId id="2147478356"/>
            <p14:sldId id="2147478357"/>
            <p14:sldId id="2147478362"/>
            <p14:sldId id="2147478311"/>
            <p14:sldId id="2147478341"/>
            <p14:sldId id="2147478342"/>
            <p14:sldId id="2147478343"/>
            <p14:sldId id="2147478363"/>
            <p14:sldId id="2147478344"/>
            <p14:sldId id="2147477430"/>
            <p14:sldId id="2147478374"/>
            <p14:sldId id="2147478353"/>
            <p14:sldId id="2147478364"/>
            <p14:sldId id="2147478345"/>
            <p14:sldId id="2147478365"/>
            <p14:sldId id="2147478349"/>
            <p14:sldId id="2147478367"/>
            <p14:sldId id="2147478347"/>
            <p14:sldId id="2147478368"/>
            <p14:sldId id="2147478348"/>
            <p14:sldId id="2147478369"/>
            <p14:sldId id="2147478370"/>
            <p14:sldId id="2147478371"/>
            <p14:sldId id="2147478372"/>
            <p14:sldId id="2147477429"/>
            <p14:sldId id="21474774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08D14-BD54-920F-18BB-8395E60AE589}" name="Alice McClure" initials="AM" userId="S::alice.mcclure@sas.com::6210c489-566a-4639-8da1-84bcfd842f43" providerId="AD"/>
  <p188:author id="{6DFEA739-C4EE-3CDE-94E6-A95954A908DE}" name="Tine Haaber" initials="TH" userId="S::Tine.Haaber@SAS.COM::b28dffea-6139-4081-9090-e82e8f8437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151" autoAdjust="0"/>
  </p:normalViewPr>
  <p:slideViewPr>
    <p:cSldViewPr snapToGrid="0">
      <p:cViewPr varScale="1">
        <p:scale>
          <a:sx n="34" d="100"/>
          <a:sy n="34" d="100"/>
        </p:scale>
        <p:origin x="128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7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6.fntdata"/><Relationship Id="rId59"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9.xml"/><Relationship Id="rId1" Type="http://schemas.openxmlformats.org/officeDocument/2006/relationships/theme" Target="../theme/theme6.xml"/><Relationship Id="rId4" Type="http://schemas.openxmlformats.org/officeDocument/2006/relationships/image" Target="../media/image2.sv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1A56FA-0DF4-15B7-A216-DB01CF5CE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CE34E3-7E5C-436A-9E6D-2FFC8FFCFCBF}" type="datetimeFigureOut">
              <a:rPr lang="en-US" smtClean="0">
                <a:latin typeface="Anova Light" panose="020B0403020203020204" pitchFamily="34" charset="0"/>
              </a:rPr>
              <a:t>9/29/2025</a:t>
            </a:fld>
            <a:endParaRPr lang="en-US" dirty="0">
              <a:latin typeface="Anova Light" panose="020B0403020203020204" pitchFamily="34" charset="0"/>
            </a:endParaRPr>
          </a:p>
        </p:txBody>
      </p:sp>
      <p:sp>
        <p:nvSpPr>
          <p:cNvPr id="5" name="Slide Number Placeholder 4">
            <a:extLst>
              <a:ext uri="{FF2B5EF4-FFF2-40B4-BE49-F238E27FC236}">
                <a16:creationId xmlns:a16="http://schemas.microsoft.com/office/drawing/2014/main" id="{BA52EC1A-046B-DC8F-4AAC-4BB03667CCC0}"/>
              </a:ext>
            </a:extLst>
          </p:cNvPr>
          <p:cNvSpPr>
            <a:spLocks noGrp="1"/>
          </p:cNvSpPr>
          <p:nvPr>
            <p:ph type="sldNum" sz="quarter" idx="3"/>
          </p:nvPr>
        </p:nvSpPr>
        <p:spPr>
          <a:xfrm>
            <a:off x="0" y="0"/>
            <a:ext cx="2971800" cy="458787"/>
          </a:xfrm>
          <a:prstGeom prst="rect">
            <a:avLst/>
          </a:prstGeom>
        </p:spPr>
        <p:txBody>
          <a:bodyPr vert="horz" lIns="91440" tIns="45720" rIns="91440" bIns="45720" rtlCol="0" anchor="b"/>
          <a:lstStyle>
            <a:lvl1pPr algn="r">
              <a:defRPr sz="1200"/>
            </a:lvl1pPr>
          </a:lstStyle>
          <a:p>
            <a:pPr algn="l"/>
            <a:fld id="{C4EF46A2-9381-4C51-8277-3C7F2938E9F9}" type="slidenum">
              <a:rPr lang="en-US" smtClean="0">
                <a:latin typeface="Anova Light" panose="020B0403020203020204" pitchFamily="34" charset="0"/>
              </a:rPr>
              <a:pPr algn="l"/>
              <a:t>‹#›</a:t>
            </a:fld>
            <a:endParaRPr lang="en-US" dirty="0">
              <a:latin typeface="Anova Light" panose="020B0403020203020204" pitchFamily="34" charset="0"/>
            </a:endParaRPr>
          </a:p>
        </p:txBody>
      </p:sp>
      <p:sp>
        <p:nvSpPr>
          <p:cNvPr id="2" name="TextBox 4">
            <a:extLst>
              <a:ext uri="{FF2B5EF4-FFF2-40B4-BE49-F238E27FC236}">
                <a16:creationId xmlns:a16="http://schemas.microsoft.com/office/drawing/2014/main" id="{7A8A3785-BF0E-6C8B-8B7B-0521D7696A29}"/>
              </a:ext>
            </a:extLst>
          </p:cNvPr>
          <p:cNvSpPr txBox="1"/>
          <p:nvPr/>
        </p:nvSpPr>
        <p:spPr>
          <a:xfrm>
            <a:off x="685800" y="8879554"/>
            <a:ext cx="2514600" cy="169277"/>
          </a:xfrm>
          <a:prstGeom prst="rect">
            <a:avLst/>
          </a:prstGeom>
          <a:noFill/>
        </p:spPr>
        <p:txBody>
          <a:bodyPr wrap="square" lIns="0" anchor="b" anchorCtr="0">
            <a:spAutoFit/>
          </a:bodyPr>
          <a:lstStyle/>
          <a:p>
            <a:pPr marL="0" marR="0" lvl="0" indent="0" algn="l"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accent5">
                    <a:lumMod val="60000"/>
                    <a:lumOff val="4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4" name="Picture 6">
            <a:extLst>
              <a:ext uri="{FF2B5EF4-FFF2-40B4-BE49-F238E27FC236}">
                <a16:creationId xmlns:a16="http://schemas.microsoft.com/office/drawing/2014/main" id="{3F6C63C1-B02C-0586-DDA1-7B0EB003F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92336" y="8788172"/>
            <a:ext cx="627951" cy="260659"/>
          </a:xfrm>
          <a:prstGeom prst="rect">
            <a:avLst/>
          </a:prstGeom>
        </p:spPr>
      </p:pic>
      <p:sp>
        <p:nvSpPr>
          <p:cNvPr id="6" name="TextBox 2">
            <a:extLst>
              <a:ext uri="{FF2B5EF4-FFF2-40B4-BE49-F238E27FC236}">
                <a16:creationId xmlns:a16="http://schemas.microsoft.com/office/drawing/2014/main" id="{FDEF6B2A-6211-F846-C47F-DC10CAA8C891}"/>
              </a:ext>
            </a:extLst>
          </p:cNvPr>
          <p:cNvSpPr txBox="1"/>
          <p:nvPr/>
        </p:nvSpPr>
        <p:spPr>
          <a:xfrm>
            <a:off x="2493335" y="8732520"/>
            <a:ext cx="1871330" cy="215444"/>
          </a:xfrm>
          <a:prstGeom prst="rect">
            <a:avLst/>
          </a:prstGeom>
          <a:noFill/>
        </p:spPr>
        <p:txBody>
          <a:bodyPr wrap="square" rtlCol="0" anchor="ctr">
            <a:spAutoFit/>
          </a:bodyPr>
          <a:lstStyle/>
          <a:p>
            <a:pPr algn="ctr" defTabSz="182880"/>
            <a:r>
              <a:rPr lang="en-US" sz="800" dirty="0">
                <a:solidFill>
                  <a:schemeClr val="accent4"/>
                </a:solidFill>
                <a:latin typeface="Anova Light" panose="020B0403020203020204" pitchFamily="34" charset="0"/>
              </a:rPr>
              <a:t>sas.com</a:t>
            </a:r>
          </a:p>
        </p:txBody>
      </p:sp>
    </p:spTree>
    <p:custDataLst>
      <p:tags r:id="rId2"/>
    </p:custDataLst>
    <p:extLst>
      <p:ext uri="{BB962C8B-B14F-4D97-AF65-F5344CB8AC3E}">
        <p14:creationId xmlns:p14="http://schemas.microsoft.com/office/powerpoint/2010/main" val="262689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solidFill>
                  <a:schemeClr val="tx1"/>
                </a:solidFill>
                <a:latin typeface="Anova Light" panose="020B0403020203020204" pitchFamily="34" charset="0"/>
              </a:defRPr>
            </a:lvl1pPr>
          </a:lstStyle>
          <a:p>
            <a:fld id="{D46682E9-A1D3-F04F-A14F-ABAA4D2618F2}" type="datetimeFigureOut">
              <a:rPr lang="en-US" smtClean="0"/>
              <a:pPr/>
              <a:t>9/29/2025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4">
            <a:extLst>
              <a:ext uri="{FF2B5EF4-FFF2-40B4-BE49-F238E27FC236}">
                <a16:creationId xmlns:a16="http://schemas.microsoft.com/office/drawing/2014/main" id="{CFAEC8D7-15A6-6F9F-E0B7-CB248431A52A}"/>
              </a:ext>
            </a:extLst>
          </p:cNvPr>
          <p:cNvSpPr txBox="1"/>
          <p:nvPr/>
        </p:nvSpPr>
        <p:spPr>
          <a:xfrm>
            <a:off x="685800" y="8879554"/>
            <a:ext cx="2514600" cy="169277"/>
          </a:xfrm>
          <a:prstGeom prst="rect">
            <a:avLst/>
          </a:prstGeom>
          <a:noFill/>
        </p:spPr>
        <p:txBody>
          <a:bodyPr wrap="square" lIns="0" anchor="b" anchorCtr="0">
            <a:spAutoFit/>
          </a:bodyPr>
          <a:lstStyle/>
          <a:p>
            <a:pPr marL="0" marR="0" lvl="0" indent="0" algn="l"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accent5">
                    <a:lumMod val="60000"/>
                    <a:lumOff val="4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10" name="Slide Number Placeholder 4">
            <a:extLst>
              <a:ext uri="{FF2B5EF4-FFF2-40B4-BE49-F238E27FC236}">
                <a16:creationId xmlns:a16="http://schemas.microsoft.com/office/drawing/2014/main" id="{9DE3AD8C-AE96-943C-8DAF-3D5594863A36}"/>
              </a:ext>
            </a:extLst>
          </p:cNvPr>
          <p:cNvSpPr>
            <a:spLocks noGrp="1"/>
          </p:cNvSpPr>
          <p:nvPr>
            <p:ph type="sldNum" sz="quarter" idx="5"/>
          </p:nvPr>
        </p:nvSpPr>
        <p:spPr>
          <a:xfrm>
            <a:off x="0" y="0"/>
            <a:ext cx="2971800" cy="458787"/>
          </a:xfrm>
          <a:prstGeom prst="rect">
            <a:avLst/>
          </a:prstGeom>
        </p:spPr>
        <p:txBody>
          <a:bodyPr vert="horz" lIns="91440" tIns="45720" rIns="91440" bIns="45720" rtlCol="0" anchor="b"/>
          <a:lstStyle>
            <a:lvl1pPr algn="r">
              <a:defRPr sz="1200" b="0" i="0">
                <a:solidFill>
                  <a:schemeClr val="tx1"/>
                </a:solidFill>
                <a:latin typeface="Anova Light" panose="020B0403020203020204" pitchFamily="34" charset="0"/>
              </a:defRPr>
            </a:lvl1pPr>
          </a:lstStyle>
          <a:p>
            <a:pPr algn="l"/>
            <a:fld id="{C4EF46A2-9381-4C51-8277-3C7F2938E9F9}" type="slidenum">
              <a:rPr lang="en-US" smtClean="0"/>
              <a:pPr algn="l"/>
              <a:t>‹#›</a:t>
            </a:fld>
            <a:endParaRPr lang="en-US" dirty="0"/>
          </a:p>
        </p:txBody>
      </p:sp>
      <p:pic>
        <p:nvPicPr>
          <p:cNvPr id="2" name="Picture 6">
            <a:extLst>
              <a:ext uri="{FF2B5EF4-FFF2-40B4-BE49-F238E27FC236}">
                <a16:creationId xmlns:a16="http://schemas.microsoft.com/office/drawing/2014/main" id="{D7A2D390-EEAD-C632-F276-85D15BA57F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2336" y="8788172"/>
            <a:ext cx="627951" cy="260659"/>
          </a:xfrm>
          <a:prstGeom prst="rect">
            <a:avLst/>
          </a:prstGeom>
        </p:spPr>
      </p:pic>
      <p:sp>
        <p:nvSpPr>
          <p:cNvPr id="6" name="TextBox 2">
            <a:extLst>
              <a:ext uri="{FF2B5EF4-FFF2-40B4-BE49-F238E27FC236}">
                <a16:creationId xmlns:a16="http://schemas.microsoft.com/office/drawing/2014/main" id="{F607DE50-086C-7432-5C71-ADF401D86D53}"/>
              </a:ext>
            </a:extLst>
          </p:cNvPr>
          <p:cNvSpPr txBox="1"/>
          <p:nvPr/>
        </p:nvSpPr>
        <p:spPr>
          <a:xfrm>
            <a:off x="2493335" y="8732520"/>
            <a:ext cx="1871330" cy="215444"/>
          </a:xfrm>
          <a:prstGeom prst="rect">
            <a:avLst/>
          </a:prstGeom>
          <a:noFill/>
        </p:spPr>
        <p:txBody>
          <a:bodyPr wrap="square" rtlCol="0" anchor="ctr">
            <a:spAutoFit/>
          </a:bodyPr>
          <a:lstStyle/>
          <a:p>
            <a:pPr algn="ctr" defTabSz="182880"/>
            <a:r>
              <a:rPr lang="en-US" sz="800" dirty="0">
                <a:solidFill>
                  <a:schemeClr val="tx1"/>
                </a:solidFill>
                <a:latin typeface="Anova Light" panose="020B0403020203020204" pitchFamily="34" charset="0"/>
              </a:rPr>
              <a:t>sas.com</a:t>
            </a:r>
          </a:p>
        </p:txBody>
      </p:sp>
    </p:spTree>
    <p:extLst>
      <p:ext uri="{BB962C8B-B14F-4D97-AF65-F5344CB8AC3E}">
        <p14:creationId xmlns:p14="http://schemas.microsoft.com/office/powerpoint/2010/main" val="3625376775"/>
      </p:ext>
    </p:extLst>
  </p:cSld>
  <p:clrMap bg1="lt1" tx1="dk1" bg2="lt2" tx2="dk2" accent1="accent1" accent2="accent2" accent3="accent3" accent4="accent4" accent5="accent5" accent6="accent6" hlink="hlink" folHlink="folHlink"/>
  <p:notesStyle>
    <a:lvl1pPr marL="3429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2573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21717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30861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40005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463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a:t>
            </a:r>
            <a:r>
              <a:rPr lang="en-US" dirty="0" err="1"/>
              <a:t>dscas</a:t>
            </a:r>
            <a:r>
              <a:rPr lang="en-US" dirty="0"/>
              <a:t> is more of a directive than a command. For example, if </a:t>
            </a:r>
            <a:r>
              <a:rPr lang="en-US" dirty="0" err="1"/>
              <a:t>dscas</a:t>
            </a:r>
            <a:r>
              <a:rPr lang="en-US" dirty="0"/>
              <a:t> option is set (it is by default) but the data step cannot be executed in CAS, the code will be executed in compute.</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17</a:t>
            </a:fld>
            <a:endParaRPr lang="en-US" dirty="0"/>
          </a:p>
        </p:txBody>
      </p:sp>
    </p:spTree>
    <p:extLst>
      <p:ext uri="{BB962C8B-B14F-4D97-AF65-F5344CB8AC3E}">
        <p14:creationId xmlns:p14="http://schemas.microsoft.com/office/powerpoint/2010/main" val="8653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dirty="0" err="1"/>
              <a:t>sessref</a:t>
            </a:r>
            <a:r>
              <a:rPr lang="en-US" dirty="0"/>
              <a:t> is not specified and an unsupported function is used in the </a:t>
            </a:r>
            <a:r>
              <a:rPr lang="en-US" dirty="0" err="1"/>
              <a:t>datastep</a:t>
            </a:r>
            <a:r>
              <a:rPr lang="en-US" dirty="0"/>
              <a:t>, the step is executed in Compute server. This means the CAS in-memory data is transferred to the Compute server to execute the code.</a:t>
            </a:r>
          </a:p>
          <a:p>
            <a:r>
              <a:rPr lang="en-US" dirty="0"/>
              <a:t>The </a:t>
            </a:r>
            <a:r>
              <a:rPr lang="en-US" dirty="0" err="1"/>
              <a:t>sessref</a:t>
            </a:r>
            <a:r>
              <a:rPr lang="en-US" dirty="0"/>
              <a:t> data step option forces the data step to run in CAS. If for any reason, the data step can’t execute in CAS, it creates an Error.</a:t>
            </a:r>
          </a:p>
          <a:p>
            <a:r>
              <a:rPr lang="en-US" dirty="0"/>
              <a:t>This option should be used if you expect the data step to run in CAS, especially when involving large datasets.</a:t>
            </a:r>
          </a:p>
          <a:p>
            <a:r>
              <a:rPr lang="en-US" dirty="0"/>
              <a:t>First() function is not supported in CAS, so in the first case the step runs in Compute.</a:t>
            </a:r>
          </a:p>
          <a:p>
            <a:r>
              <a:rPr lang="en-US" dirty="0"/>
              <a:t>In the second instance, due to the </a:t>
            </a:r>
            <a:r>
              <a:rPr lang="en-US" dirty="0" err="1"/>
              <a:t>sessref</a:t>
            </a:r>
            <a:r>
              <a:rPr lang="en-US" dirty="0"/>
              <a:t> option, the unsupported CAS function causes an Error.</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18</a:t>
            </a:fld>
            <a:endParaRPr lang="en-US" dirty="0"/>
          </a:p>
        </p:txBody>
      </p:sp>
    </p:spTree>
    <p:extLst>
      <p:ext uri="{BB962C8B-B14F-4D97-AF65-F5344CB8AC3E}">
        <p14:creationId xmlns:p14="http://schemas.microsoft.com/office/powerpoint/2010/main" val="134440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the entire table is transferred to Compute for processing.</a:t>
            </a:r>
          </a:p>
          <a:p>
            <a:r>
              <a:rPr lang="en-US" dirty="0"/>
              <a:t>On the right, the summarization happens in CAS and only the summarized data is transferred to compute to create the macro variables. This is a much better approach when dealing with large tables.</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20</a:t>
            </a:fld>
            <a:endParaRPr lang="en-US" dirty="0"/>
          </a:p>
        </p:txBody>
      </p:sp>
    </p:spTree>
    <p:extLst>
      <p:ext uri="{BB962C8B-B14F-4D97-AF65-F5344CB8AC3E}">
        <p14:creationId xmlns:p14="http://schemas.microsoft.com/office/powerpoint/2010/main" val="3221664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_</a:t>
            </a:r>
            <a:r>
              <a:rPr lang="en-US" dirty="0" err="1"/>
              <a:t>threadid</a:t>
            </a:r>
            <a:r>
              <a:rPr lang="en-US" dirty="0"/>
              <a:t>_ is an automatic macro variable in CAS, others are _hostname_, _</a:t>
            </a:r>
            <a:r>
              <a:rPr lang="en-US" dirty="0" err="1"/>
              <a:t>nthreads</a:t>
            </a:r>
            <a:r>
              <a:rPr lang="en-US" dirty="0"/>
              <a:t>_ etc.</a:t>
            </a:r>
          </a:p>
          <a:p>
            <a:r>
              <a:rPr lang="en-US" dirty="0"/>
              <a:t>In CAS, all the same values of the first BY variables are always processed in the same thread. For example, all Make=Acura records will be processed in Thread 3. All Ford records will be processed in Thread 16 and so on.</a:t>
            </a:r>
          </a:p>
          <a:p>
            <a:r>
              <a:rPr lang="en-US" dirty="0"/>
              <a:t>The order of the records within the thread is not guaranteed in CAS.</a:t>
            </a:r>
          </a:p>
          <a:p>
            <a:r>
              <a:rPr lang="en-US" dirty="0"/>
              <a:t>Whereas in the Compute code on the right, the order is always the same order from the data set.</a:t>
            </a:r>
          </a:p>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21</a:t>
            </a:fld>
            <a:endParaRPr lang="en-US" dirty="0"/>
          </a:p>
        </p:txBody>
      </p:sp>
    </p:spTree>
    <p:extLst>
      <p:ext uri="{BB962C8B-B14F-4D97-AF65-F5344CB8AC3E}">
        <p14:creationId xmlns:p14="http://schemas.microsoft.com/office/powerpoint/2010/main" val="45515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22</a:t>
            </a:fld>
            <a:endParaRPr lang="en-US" dirty="0"/>
          </a:p>
        </p:txBody>
      </p:sp>
    </p:spTree>
    <p:extLst>
      <p:ext uri="{BB962C8B-B14F-4D97-AF65-F5344CB8AC3E}">
        <p14:creationId xmlns:p14="http://schemas.microsoft.com/office/powerpoint/2010/main" val="348319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set at the global level.</a:t>
            </a:r>
          </a:p>
          <a:p>
            <a:endParaRPr lang="en-US" dirty="0"/>
          </a:p>
          <a:p>
            <a:r>
              <a:rPr lang="en-US"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set data limit for transfer */</a:t>
            </a:r>
          </a:p>
          <a:p>
            <a:r>
              <a:rPr lang="en-US"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options </a:t>
            </a:r>
            <a:r>
              <a:rPr lang="en-US" sz="24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casdatalimit</a:t>
            </a:r>
            <a:r>
              <a:rPr lang="en-US"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4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r>
              <a:rPr lang="en-US"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p>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27</a:t>
            </a:fld>
            <a:endParaRPr lang="en-US" dirty="0"/>
          </a:p>
        </p:txBody>
      </p:sp>
    </p:spTree>
    <p:extLst>
      <p:ext uri="{BB962C8B-B14F-4D97-AF65-F5344CB8AC3E}">
        <p14:creationId xmlns:p14="http://schemas.microsoft.com/office/powerpoint/2010/main" val="385314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Note; Copies can be controlled at a global level using the </a:t>
            </a:r>
            <a:r>
              <a:rPr lang="en-US" dirty="0" err="1"/>
              <a:t>cas</a:t>
            </a:r>
            <a:r>
              <a:rPr lang="en-US" dirty="0"/>
              <a:t> statement option called </a:t>
            </a:r>
            <a:r>
              <a:rPr lang="en-US" dirty="0" err="1"/>
              <a:t>defaulttablereplication</a:t>
            </a:r>
            <a:r>
              <a:rPr lang="en-US" dirty="0"/>
              <a:t>.</a:t>
            </a:r>
          </a:p>
          <a:p>
            <a:pPr marL="0" indent="0">
              <a:buNone/>
            </a:pPr>
            <a:endParaRPr lang="en-US" dirty="0"/>
          </a:p>
          <a:p>
            <a:pPr marL="0" indent="0">
              <a:buNone/>
            </a:pPr>
            <a:r>
              <a:rPr lang="fr-FR"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cas</a:t>
            </a:r>
            <a:r>
              <a:rPr lang="fr-FR" dirty="0"/>
              <a:t> </a:t>
            </a:r>
            <a:r>
              <a:rPr lang="fr-FR" dirty="0" err="1"/>
              <a:t>mysession</a:t>
            </a:r>
            <a:r>
              <a:rPr lang="fr-FR" dirty="0"/>
              <a:t> </a:t>
            </a:r>
            <a:r>
              <a:rPr lang="fr-FR" dirty="0" err="1"/>
              <a:t>sessopts</a:t>
            </a:r>
            <a:r>
              <a:rPr lang="fr-FR"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fr-FR" dirty="0" err="1"/>
              <a:t>defaulttablereplication</a:t>
            </a:r>
            <a:r>
              <a:rPr lang="fr-FR"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r>
              <a:rPr lang="fr-FR" dirty="0"/>
              <a:t> </a:t>
            </a:r>
            <a:r>
              <a:rPr lang="fr-FR"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28</a:t>
            </a:fld>
            <a:endParaRPr lang="en-US" dirty="0"/>
          </a:p>
        </p:txBody>
      </p:sp>
    </p:spTree>
    <p:extLst>
      <p:ext uri="{BB962C8B-B14F-4D97-AF65-F5344CB8AC3E}">
        <p14:creationId xmlns:p14="http://schemas.microsoft.com/office/powerpoint/2010/main" val="685181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94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939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CAS partitions and distributes data across multiple physical machines. The DATA step runs by default in multiple threads on every available node. When the DATA step runs in multiple threads in a distributed CAS server, CAS partitions and distributes the table data across the cluster. Then, the DATA step runs in multiple threads on each node, allocating one DATA step thread per partition. Thus, each thread processes only a portion of the table. If your data is big, your big data is distributed and simultaneously processed.</a:t>
            </a:r>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5</a:t>
            </a:fld>
            <a:endParaRPr lang="en-US" dirty="0"/>
          </a:p>
        </p:txBody>
      </p:sp>
    </p:spTree>
    <p:extLst>
      <p:ext uri="{BB962C8B-B14F-4D97-AF65-F5344CB8AC3E}">
        <p14:creationId xmlns:p14="http://schemas.microsoft.com/office/powerpoint/2010/main" val="208803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Should I care about CAS?</a:t>
            </a:r>
          </a:p>
          <a:p>
            <a:pPr lvl="1"/>
            <a:r>
              <a:rPr lang="en-US" sz="3200" dirty="0"/>
              <a:t>YES! The performance improvement for the right use cases can be manifold. Example: One of my data steps went from running in 3 hours 30 minutes to 6 minutes, simply by going to CAS processing. The overall process time went from 110 hours in SAS 9 / compute to 10.5 hours with CAS processing of multiple data steps and procs.</a:t>
            </a:r>
          </a:p>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8</a:t>
            </a:fld>
            <a:endParaRPr lang="en-US" dirty="0"/>
          </a:p>
        </p:txBody>
      </p:sp>
    </p:spTree>
    <p:extLst>
      <p:ext uri="{BB962C8B-B14F-4D97-AF65-F5344CB8AC3E}">
        <p14:creationId xmlns:p14="http://schemas.microsoft.com/office/powerpoint/2010/main" val="73642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0070C0"/>
                </a:solidFill>
              </a:rPr>
              <a:t>Presenter: Brian</a:t>
            </a: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EF46A2-9381-4C51-8277-3C7F2938E9F9}" type="slidenum">
              <a:rPr kumimoji="0" lang="en-US" sz="1200" b="0" i="0" u="none" strike="noStrike" kern="1200" cap="none" spc="0" normalizeH="0" baseline="0" noProof="0" smtClean="0">
                <a:ln>
                  <a:noFill/>
                </a:ln>
                <a:solidFill>
                  <a:srgbClr val="000000"/>
                </a:solidFill>
                <a:effectLst/>
                <a:uLnTx/>
                <a:uFillTx/>
                <a:latin typeface="Anova Light" panose="020B0403020203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nova Light" panose="020B0403020203020204" pitchFamily="34" charset="0"/>
              <a:ea typeface="+mn-ea"/>
              <a:cs typeface="+mn-cs"/>
            </a:endParaRPr>
          </a:p>
        </p:txBody>
      </p:sp>
    </p:spTree>
    <p:extLst>
      <p:ext uri="{BB962C8B-B14F-4D97-AF65-F5344CB8AC3E}">
        <p14:creationId xmlns:p14="http://schemas.microsoft.com/office/powerpoint/2010/main" val="349693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a:solidFill>
                  <a:srgbClr val="0070C0"/>
                </a:solidFill>
              </a:rPr>
              <a:t>Presenter: Brian</a:t>
            </a:r>
          </a:p>
          <a:p>
            <a:pPr marL="0" indent="0" algn="l">
              <a:buNone/>
            </a:pPr>
            <a:endParaRPr lang="en-US" b="0" i="0" dirty="0">
              <a:solidFill>
                <a:srgbClr val="1B1D22"/>
              </a:solidFill>
              <a:effectLst/>
              <a:latin typeface="Anova"/>
            </a:endParaRPr>
          </a:p>
          <a:p>
            <a:pPr algn="l"/>
            <a:r>
              <a:rPr lang="en-US" b="0" i="0" dirty="0">
                <a:solidFill>
                  <a:srgbClr val="1B1D22"/>
                </a:solidFill>
                <a:effectLst/>
                <a:latin typeface="Anova"/>
              </a:rPr>
              <a:t>The following steps are recommended to execute SAS code in CAS:</a:t>
            </a:r>
          </a:p>
          <a:p>
            <a:pPr algn="l">
              <a:buFont typeface="+mj-lt"/>
              <a:buAutoNum type="arabicPeriod"/>
            </a:pPr>
            <a:r>
              <a:rPr lang="en-US" b="0" i="0" dirty="0">
                <a:solidFill>
                  <a:srgbClr val="1B1D22"/>
                </a:solidFill>
                <a:effectLst/>
                <a:latin typeface="Anova"/>
              </a:rPr>
              <a:t>Create a CAS session.</a:t>
            </a:r>
          </a:p>
          <a:p>
            <a:pPr algn="l">
              <a:buFont typeface="+mj-lt"/>
              <a:buAutoNum type="arabicPeriod"/>
            </a:pPr>
            <a:r>
              <a:rPr lang="en-US" b="0" i="0" dirty="0">
                <a:solidFill>
                  <a:srgbClr val="1B1D22"/>
                </a:solidFill>
                <a:effectLst/>
                <a:latin typeface="Anova"/>
              </a:rPr>
              <a:t>Create a </a:t>
            </a:r>
            <a:r>
              <a:rPr lang="en-US" b="0" i="0" dirty="0" err="1">
                <a:solidFill>
                  <a:srgbClr val="1B1D22"/>
                </a:solidFill>
                <a:effectLst/>
                <a:latin typeface="Anova"/>
              </a:rPr>
              <a:t>caslib</a:t>
            </a:r>
            <a:r>
              <a:rPr lang="en-US" b="0" i="0" dirty="0">
                <a:solidFill>
                  <a:srgbClr val="1B1D22"/>
                </a:solidFill>
                <a:effectLst/>
                <a:latin typeface="Anova"/>
              </a:rPr>
              <a:t> to access your data.</a:t>
            </a:r>
          </a:p>
          <a:p>
            <a:pPr algn="l">
              <a:buFont typeface="+mj-lt"/>
              <a:buAutoNum type="arabicPeriod"/>
            </a:pPr>
            <a:r>
              <a:rPr lang="en-US" b="0" i="0" dirty="0">
                <a:solidFill>
                  <a:srgbClr val="1B1D22"/>
                </a:solidFill>
                <a:effectLst/>
                <a:latin typeface="Anova"/>
              </a:rPr>
              <a:t>Load data into in-memory tables.</a:t>
            </a:r>
          </a:p>
          <a:p>
            <a:pPr algn="l">
              <a:buFont typeface="+mj-lt"/>
              <a:buAutoNum type="arabicPeriod"/>
            </a:pPr>
            <a:r>
              <a:rPr lang="en-US" b="0" i="0" dirty="0">
                <a:solidFill>
                  <a:srgbClr val="1B1D22"/>
                </a:solidFill>
                <a:effectLst/>
                <a:latin typeface="Anova"/>
              </a:rPr>
              <a:t>Use CAS where appropriate to improve processing speed.</a:t>
            </a:r>
          </a:p>
          <a:p>
            <a:pPr algn="l">
              <a:buFont typeface="+mj-lt"/>
              <a:buAutoNum type="arabicPeriod"/>
            </a:pPr>
            <a:r>
              <a:rPr lang="en-US" b="0" i="0" dirty="0">
                <a:solidFill>
                  <a:srgbClr val="1B1D22"/>
                </a:solidFill>
                <a:effectLst/>
                <a:latin typeface="Anova"/>
              </a:rPr>
              <a:t>Save and drop in-memory tables.</a:t>
            </a:r>
          </a:p>
          <a:p>
            <a:pPr algn="l">
              <a:buFont typeface="+mj-lt"/>
              <a:buAutoNum type="arabicPeriod"/>
            </a:pPr>
            <a:r>
              <a:rPr lang="en-US" b="0" i="0" dirty="0">
                <a:solidFill>
                  <a:srgbClr val="1B1D22"/>
                </a:solidFill>
                <a:effectLst/>
                <a:latin typeface="Anova"/>
              </a:rPr>
              <a:t>End your CAS session.</a:t>
            </a:r>
          </a:p>
          <a:p>
            <a:endParaRPr lang="en-US" dirty="0"/>
          </a:p>
          <a:p>
            <a:endParaRPr lang="en-US" dirty="0"/>
          </a:p>
          <a:p>
            <a:pPr algn="l"/>
            <a:r>
              <a:rPr lang="en-US" b="0" i="0" dirty="0">
                <a:solidFill>
                  <a:srgbClr val="1B1D22"/>
                </a:solidFill>
                <a:effectLst/>
                <a:latin typeface="Anova"/>
              </a:rPr>
              <a:t>The SAS Viya platform programs and jobs that are not run on the CAS server run on the SAS Compute Server.</a:t>
            </a:r>
          </a:p>
          <a:p>
            <a:pPr algn="l"/>
            <a:r>
              <a:rPr lang="en-US" b="0" i="0" dirty="0">
                <a:solidFill>
                  <a:srgbClr val="1B1D22"/>
                </a:solidFill>
                <a:effectLst/>
                <a:latin typeface="Anova"/>
              </a:rPr>
              <a:t>CAS writes a note to the log to indicate where the program or job ran:</a:t>
            </a:r>
          </a:p>
          <a:p>
            <a:pPr algn="l"/>
            <a:r>
              <a:rPr lang="en-US" b="1" i="1" dirty="0">
                <a:solidFill>
                  <a:srgbClr val="1B1D22"/>
                </a:solidFill>
                <a:effectLst/>
                <a:latin typeface="var(--font-family-secondary)"/>
              </a:rPr>
              <a:t>Log</a:t>
            </a:r>
          </a:p>
          <a:p>
            <a:pPr algn="l"/>
            <a:r>
              <a:rPr lang="en-US" b="0" i="0" dirty="0">
                <a:solidFill>
                  <a:srgbClr val="1B1D22"/>
                </a:solidFill>
                <a:effectLst/>
                <a:latin typeface="Anova"/>
              </a:rPr>
              <a:t>NOTE: Could not execute DATA step code in Cloud Analytic Services. Running DATA step in the SAS client. NOTE: Running DATA step in Cloud Analytic Services.</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EF46A2-9381-4C51-8277-3C7F2938E9F9}" type="slidenum">
              <a:rPr kumimoji="0" lang="en-US" sz="1200" b="0" i="0" u="none" strike="noStrike" kern="1200" cap="none" spc="0" normalizeH="0" baseline="0" noProof="0" smtClean="0">
                <a:ln>
                  <a:noFill/>
                </a:ln>
                <a:solidFill>
                  <a:srgbClr val="000000"/>
                </a:solidFill>
                <a:effectLst/>
                <a:uLnTx/>
                <a:uFillTx/>
                <a:latin typeface="Anova Light" panose="020B0403020203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nova Light" panose="020B0403020203020204" pitchFamily="34" charset="0"/>
              <a:ea typeface="+mn-ea"/>
              <a:cs typeface="+mn-cs"/>
            </a:endParaRPr>
          </a:p>
        </p:txBody>
      </p:sp>
    </p:spTree>
    <p:extLst>
      <p:ext uri="{BB962C8B-B14F-4D97-AF65-F5344CB8AC3E}">
        <p14:creationId xmlns:p14="http://schemas.microsoft.com/office/powerpoint/2010/main" val="28077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how CAS libraries have a cloud icon Vs File cabinet icon for Compute folders </a:t>
            </a:r>
          </a:p>
          <a:p>
            <a:r>
              <a:rPr lang="en-US" dirty="0"/>
              <a:t>CAS Libraries can be local or global scope.</a:t>
            </a:r>
          </a:p>
          <a:p>
            <a:r>
              <a:rPr lang="en-US" dirty="0"/>
              <a:t>Tables saved in CAS libraries can be local or global scope.</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12</a:t>
            </a:fld>
            <a:endParaRPr lang="en-US" dirty="0"/>
          </a:p>
        </p:txBody>
      </p:sp>
    </p:spTree>
    <p:extLst>
      <p:ext uri="{BB962C8B-B14F-4D97-AF65-F5344CB8AC3E}">
        <p14:creationId xmlns:p14="http://schemas.microsoft.com/office/powerpoint/2010/main" val="126487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23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A569-E711-1438-29B7-7DDAF5E14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A5D33-AA9A-E740-E640-83A93D908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A8189-9054-C64D-5715-A42DC293CFE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87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1" y="2927508"/>
            <a:ext cx="15778269"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1" y="4220170"/>
            <a:ext cx="15778269" cy="923330"/>
          </a:xfrm>
        </p:spPr>
        <p:txBody>
          <a:bodyPr wrap="square">
            <a:noAutofit/>
          </a:bodyPr>
          <a:lstStyle>
            <a:lvl1pPr marL="0" indent="0">
              <a:lnSpc>
                <a:spcPct val="100000"/>
              </a:lnSpc>
              <a:spcBef>
                <a:spcPts val="600"/>
              </a:spcBef>
              <a:buNone/>
              <a:defRPr sz="4800">
                <a:solidFill>
                  <a:schemeClr val="accent3"/>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2841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842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421662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2927508"/>
            <a:ext cx="15782544"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4220170"/>
            <a:ext cx="15782544" cy="923330"/>
          </a:xfrm>
        </p:spPr>
        <p:txBody>
          <a:bodyPr wrap="square">
            <a:noAutofit/>
          </a:bodyPr>
          <a:lstStyle>
            <a:lvl1pPr marL="0" indent="0">
              <a:lnSpc>
                <a:spcPct val="100000"/>
              </a:lnSpc>
              <a:spcBef>
                <a:spcPts val="600"/>
              </a:spcBef>
              <a:buNone/>
              <a:defRPr sz="4800">
                <a:solidFill>
                  <a:schemeClr val="accent3"/>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Presenter Info</a:t>
            </a:r>
          </a:p>
        </p:txBody>
      </p:sp>
      <p:sp>
        <p:nvSpPr>
          <p:cNvPr id="2" name="TextBox 4">
            <a:extLst>
              <a:ext uri="{FF2B5EF4-FFF2-40B4-BE49-F238E27FC236}">
                <a16:creationId xmlns:a16="http://schemas.microsoft.com/office/drawing/2014/main" id="{B30C0FC0-2C2C-10CE-0594-84811DEFE33B}"/>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07342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3850838"/>
            <a:ext cx="12123722"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5342753"/>
            <a:ext cx="12123722" cy="923330"/>
          </a:xfrm>
        </p:spPr>
        <p:txBody>
          <a:bodyPr wrap="square" anchor="t" anchorCtr="0">
            <a:noAutofit/>
          </a:bodyPr>
          <a:lstStyle>
            <a:lvl1pPr marL="0" indent="0">
              <a:lnSpc>
                <a:spcPct val="100000"/>
              </a:lnSpc>
              <a:spcBef>
                <a:spcPts val="600"/>
              </a:spcBef>
              <a:buNone/>
              <a:defRPr sz="4800">
                <a:solidFill>
                  <a:schemeClr val="bg1"/>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Section Subtitle</a:t>
            </a:r>
          </a:p>
        </p:txBody>
      </p:sp>
      <p:sp>
        <p:nvSpPr>
          <p:cNvPr id="2" name="TextBox 4">
            <a:extLst>
              <a:ext uri="{FF2B5EF4-FFF2-40B4-BE49-F238E27FC236}">
                <a16:creationId xmlns:a16="http://schemas.microsoft.com/office/drawing/2014/main" id="{D4FEAADD-6A43-A3AD-C613-62CE351F3456}"/>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lumMod val="20000"/>
                    <a:lumOff val="8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3" name="Picture 6">
            <a:extLst>
              <a:ext uri="{FF2B5EF4-FFF2-40B4-BE49-F238E27FC236}">
                <a16:creationId xmlns:a16="http://schemas.microsoft.com/office/drawing/2014/main" id="{D65EAAE1-A5CA-D245-874C-7FB6F8D56F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3397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1257300" y="710304"/>
            <a:ext cx="15773400" cy="775596"/>
          </a:xfrm>
          <a:prstGeom prst="rect">
            <a:avLst/>
          </a:prstGeom>
        </p:spPr>
        <p:txBody>
          <a:bodyPr vert="horz"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39208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dirty="0"/>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7351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1257300" y="2400300"/>
            <a:ext cx="15773400" cy="6444273"/>
          </a:xfrm>
          <a:prstGeom prst="rect">
            <a:avLst/>
          </a:prstGeom>
        </p:spPr>
        <p:txBody>
          <a:bodyPr vert="horz" lIns="0" tIns="0" rIns="0" bIns="0" rtlCol="0">
            <a:normAutofit/>
          </a:bodyPr>
          <a:lstStyle>
            <a:lvl1pPr>
              <a:defRPr sz="3600"/>
            </a:lvl1pPr>
            <a:lvl2pPr>
              <a:defRPr sz="2800"/>
            </a:lvl2pPr>
            <a:lvl3pPr>
              <a:defRPr sz="24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accent1"/>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421581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1257299" y="2400300"/>
            <a:ext cx="7741846" cy="6444273"/>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9288856" y="2400300"/>
            <a:ext cx="7741848" cy="6444273"/>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57425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1257300" y="4367905"/>
            <a:ext cx="4428276" cy="1551194"/>
          </a:xfrm>
          <a:prstGeom prst="rect">
            <a:avLst/>
          </a:prstGeom>
        </p:spPr>
        <p:txBody>
          <a:bodyPr vert="horz" wrap="square"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30691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1257299" y="5920995"/>
            <a:ext cx="5004350" cy="549382"/>
          </a:xfrm>
          <a:prstGeom prst="rect">
            <a:avLst/>
          </a:prstGeom>
        </p:spPr>
        <p:txBody>
          <a:bodyPr wrap="square" anchor="t">
            <a:no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
        <p:nvSpPr>
          <p:cNvPr id="3" name="Title 2">
            <a:extLst>
              <a:ext uri="{FF2B5EF4-FFF2-40B4-BE49-F238E27FC236}">
                <a16:creationId xmlns:a16="http://schemas.microsoft.com/office/drawing/2014/main" id="{7B26AFD3-845A-9D0A-335D-AE00D0ADA6A0}"/>
              </a:ext>
            </a:extLst>
          </p:cNvPr>
          <p:cNvSpPr>
            <a:spLocks noGrp="1"/>
          </p:cNvSpPr>
          <p:nvPr>
            <p:ph type="title" hasCustomPrompt="1"/>
          </p:nvPr>
        </p:nvSpPr>
        <p:spPr>
          <a:xfrm>
            <a:off x="1252432" y="4150330"/>
            <a:ext cx="5001768" cy="1554480"/>
          </a:xfrm>
        </p:spPr>
        <p:txBody>
          <a:bodyPr vert="horz" wrap="square" lIns="0" tIns="0" rIns="0" bIns="0" rtlCol="0" anchor="b" anchorCtr="0">
            <a:spAutoFit/>
          </a:bodyPr>
          <a:lstStyle>
            <a:lvl1pPr>
              <a:defRPr lang="en-US"/>
            </a:lvl1pPr>
          </a:lstStyle>
          <a:p>
            <a:pPr marL="0" lvl="0">
              <a:lnSpc>
                <a:spcPct val="90000"/>
              </a:lnSpc>
              <a:spcBef>
                <a:spcPct val="0"/>
              </a:spcBef>
              <a:buNone/>
            </a:pPr>
            <a:r>
              <a:rPr lang="en-US" dirty="0"/>
              <a:t>Click to Add Slide Title</a:t>
            </a:r>
          </a:p>
        </p:txBody>
      </p:sp>
    </p:spTree>
    <p:custDataLst>
      <p:tags r:id="rId1"/>
    </p:custDataLst>
    <p:extLst>
      <p:ext uri="{BB962C8B-B14F-4D97-AF65-F5344CB8AC3E}">
        <p14:creationId xmlns:p14="http://schemas.microsoft.com/office/powerpoint/2010/main" val="14548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3850838"/>
            <a:ext cx="12123722"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5342753"/>
            <a:ext cx="12123722" cy="923330"/>
          </a:xfrm>
        </p:spPr>
        <p:txBody>
          <a:bodyPr wrap="square" anchor="t" anchorCtr="0">
            <a:noAutofit/>
          </a:bodyPr>
          <a:lstStyle>
            <a:lvl1pPr marL="0" indent="0">
              <a:lnSpc>
                <a:spcPct val="100000"/>
              </a:lnSpc>
              <a:spcBef>
                <a:spcPts val="600"/>
              </a:spcBef>
              <a:buNone/>
              <a:defRPr sz="4800">
                <a:solidFill>
                  <a:schemeClr val="bg1"/>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lumMod val="20000"/>
                    <a:lumOff val="8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9352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4497169"/>
            <a:ext cx="13063133" cy="1292662"/>
          </a:xfrm>
          <a:prstGeom prst="rect">
            <a:avLst/>
          </a:prstGeom>
        </p:spPr>
        <p:txBody>
          <a:bodyPr vert="horz" wrap="square" lIns="0" tIns="0" rIns="0" bIns="182880" rtlCol="0" anchor="ctr" anchorCtr="0">
            <a:spAutoFit/>
          </a:bodyPr>
          <a:lstStyle>
            <a:lvl1pPr>
              <a:lnSpc>
                <a:spcPct val="100000"/>
              </a:lnSpc>
              <a:spcBef>
                <a:spcPts val="600"/>
              </a:spcBef>
              <a:defRPr sz="7200">
                <a:solidFill>
                  <a:schemeClr val="bg1"/>
                </a:solidFill>
              </a:defRPr>
            </a:lvl1pPr>
          </a:lstStyle>
          <a:p>
            <a:r>
              <a:rPr lang="en-US" dirty="0"/>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2" name="Text Placeholder 15">
            <a:extLst>
              <a:ext uri="{FF2B5EF4-FFF2-40B4-BE49-F238E27FC236}">
                <a16:creationId xmlns:a16="http://schemas.microsoft.com/office/drawing/2014/main" id="{2F6DB731-09D4-08B5-8614-68F3501B51F7}"/>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a website or email</a:t>
            </a:r>
          </a:p>
        </p:txBody>
      </p:sp>
      <p:sp>
        <p:nvSpPr>
          <p:cNvPr id="3" name="TextBox 4">
            <a:extLst>
              <a:ext uri="{FF2B5EF4-FFF2-40B4-BE49-F238E27FC236}">
                <a16:creationId xmlns:a16="http://schemas.microsoft.com/office/drawing/2014/main" id="{F763AC1A-EE13-FF0B-9CAB-4F6421B970D6}"/>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41213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090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S - Video Only">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628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1" y="2927508"/>
            <a:ext cx="15778269"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1" y="4220170"/>
            <a:ext cx="15778269" cy="923330"/>
          </a:xfrm>
        </p:spPr>
        <p:txBody>
          <a:bodyPr wrap="square">
            <a:noAutofit/>
          </a:bodyPr>
          <a:lstStyle>
            <a:lvl1pPr marL="0" indent="0">
              <a:lnSpc>
                <a:spcPct val="100000"/>
              </a:lnSpc>
              <a:spcBef>
                <a:spcPts val="600"/>
              </a:spcBef>
              <a:buNone/>
              <a:defRPr sz="4800">
                <a:solidFill>
                  <a:schemeClr val="accent3"/>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283094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3850838"/>
            <a:ext cx="12123722"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5342753"/>
            <a:ext cx="12123722" cy="923330"/>
          </a:xfrm>
        </p:spPr>
        <p:txBody>
          <a:bodyPr wrap="square" anchor="t" anchorCtr="0">
            <a:noAutofit/>
          </a:bodyPr>
          <a:lstStyle>
            <a:lvl1pPr marL="0" indent="0">
              <a:lnSpc>
                <a:spcPct val="100000"/>
              </a:lnSpc>
              <a:spcBef>
                <a:spcPts val="600"/>
              </a:spcBef>
              <a:buNone/>
              <a:defRPr sz="4800">
                <a:solidFill>
                  <a:schemeClr val="bg1"/>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lumMod val="20000"/>
                    <a:lumOff val="8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13008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1257300" y="710304"/>
            <a:ext cx="15773400" cy="775596"/>
          </a:xfrm>
          <a:prstGeom prst="rect">
            <a:avLst/>
          </a:prstGeom>
        </p:spPr>
        <p:txBody>
          <a:bodyPr vert="horz"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261998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dirty="0"/>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193011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1257300" y="2400300"/>
            <a:ext cx="15773400" cy="6865146"/>
          </a:xfrm>
          <a:prstGeom prst="rect">
            <a:avLst/>
          </a:prstGeom>
        </p:spPr>
        <p:txBody>
          <a:bodyPr vert="horz" lIns="0" tIns="0" rIns="0" bIns="0" rtlCol="0">
            <a:normAutofit/>
          </a:bodyPr>
          <a:lstStyle>
            <a:lvl1pPr>
              <a:defRPr sz="3600"/>
            </a:lvl1pPr>
            <a:lvl2pPr>
              <a:defRPr sz="2800"/>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9570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1257299" y="2400300"/>
            <a:ext cx="7741846" cy="6865145"/>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9288856" y="2400300"/>
            <a:ext cx="7741848" cy="6865145"/>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103188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1257300" y="4367905"/>
            <a:ext cx="4428276" cy="1551194"/>
          </a:xfrm>
          <a:prstGeom prst="rect">
            <a:avLst/>
          </a:prstGeom>
        </p:spPr>
        <p:txBody>
          <a:bodyPr vert="horz" wrap="square"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378529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1257300" y="710304"/>
            <a:ext cx="15773400" cy="775596"/>
          </a:xfrm>
          <a:prstGeom prst="rect">
            <a:avLst/>
          </a:prstGeom>
        </p:spPr>
        <p:txBody>
          <a:bodyPr vert="horz"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98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1257299" y="5920995"/>
            <a:ext cx="5004350" cy="549382"/>
          </a:xfrm>
          <a:prstGeom prst="rect">
            <a:avLst/>
          </a:prstGeom>
        </p:spPr>
        <p:txBody>
          <a:bodyPr wrap="square" anchor="t">
            <a:no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
        <p:nvSpPr>
          <p:cNvPr id="3" name="Title 2">
            <a:extLst>
              <a:ext uri="{FF2B5EF4-FFF2-40B4-BE49-F238E27FC236}">
                <a16:creationId xmlns:a16="http://schemas.microsoft.com/office/drawing/2014/main" id="{E84AF2B1-1A71-31A3-C679-D3E1148BD910}"/>
              </a:ext>
            </a:extLst>
          </p:cNvPr>
          <p:cNvSpPr>
            <a:spLocks noGrp="1"/>
          </p:cNvSpPr>
          <p:nvPr>
            <p:ph type="title" hasCustomPrompt="1"/>
          </p:nvPr>
        </p:nvSpPr>
        <p:spPr>
          <a:xfrm>
            <a:off x="1252432" y="4150330"/>
            <a:ext cx="5001768" cy="1554480"/>
          </a:xfrm>
        </p:spPr>
        <p:txBody>
          <a:bodyPr vert="horz" wrap="square" lIns="0" tIns="0" rIns="0" bIns="0" rtlCol="0" anchor="b" anchorCtr="0">
            <a:spAutoFit/>
          </a:bodyPr>
          <a:lstStyle>
            <a:lvl1pPr>
              <a:defRPr lang="en-US"/>
            </a:lvl1pPr>
          </a:lstStyle>
          <a:p>
            <a:pPr marL="0" lvl="0">
              <a:lnSpc>
                <a:spcPct val="90000"/>
              </a:lnSpc>
              <a:spcBef>
                <a:spcPct val="0"/>
              </a:spcBef>
              <a:buNone/>
            </a:pPr>
            <a:r>
              <a:rPr lang="en-US" dirty="0"/>
              <a:t>Click to Add Slide Title</a:t>
            </a:r>
          </a:p>
        </p:txBody>
      </p:sp>
    </p:spTree>
    <p:custDataLst>
      <p:tags r:id="rId1"/>
    </p:custDataLst>
    <p:extLst>
      <p:ext uri="{BB962C8B-B14F-4D97-AF65-F5344CB8AC3E}">
        <p14:creationId xmlns:p14="http://schemas.microsoft.com/office/powerpoint/2010/main" val="28644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4497169"/>
            <a:ext cx="13063133" cy="1292662"/>
          </a:xfrm>
          <a:prstGeom prst="rect">
            <a:avLst/>
          </a:prstGeom>
        </p:spPr>
        <p:txBody>
          <a:bodyPr vert="horz" wrap="square" lIns="0" tIns="0" rIns="0" bIns="182880" rtlCol="0" anchor="ctr" anchorCtr="0">
            <a:spAutoFit/>
          </a:bodyPr>
          <a:lstStyle>
            <a:lvl1pPr>
              <a:lnSpc>
                <a:spcPct val="100000"/>
              </a:lnSpc>
              <a:spcBef>
                <a:spcPts val="600"/>
              </a:spcBef>
              <a:defRPr sz="7200">
                <a:solidFill>
                  <a:schemeClr val="bg1"/>
                </a:solidFill>
              </a:defRPr>
            </a:lvl1pPr>
          </a:lstStyle>
          <a:p>
            <a:r>
              <a:rPr lang="en-US" dirty="0"/>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19407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6355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9993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4048"/>
            <a:ext cx="15782544" cy="9144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1252728" y="1280160"/>
            <a:ext cx="15782544" cy="548640"/>
          </a:xfrm>
        </p:spPr>
        <p:txBody>
          <a:bodyPr wrap="square" anchor="ctr">
            <a:noAutofit/>
          </a:bodyPr>
          <a:lstStyle>
            <a:lvl1pPr marL="0" indent="0" algn="ctr">
              <a:lnSpc>
                <a:spcPct val="100000"/>
              </a:lnSpc>
              <a:spcBef>
                <a:spcPts val="0"/>
              </a:spcBef>
              <a:buFont typeface="Arial" pitchFamily="34" charset="0"/>
              <a:buNone/>
              <a:defRPr sz="4400"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1252728" y="2032921"/>
            <a:ext cx="15782544" cy="7285706"/>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012522D7-9BBB-46A0-A14F-F8FC061A8B6D}" type="slidenum">
              <a:rPr lang="en-US" smtClean="0"/>
              <a:t>‹#›</a:t>
            </a:fld>
            <a:endParaRPr lang="en-US"/>
          </a:p>
        </p:txBody>
      </p:sp>
    </p:spTree>
    <p:extLst>
      <p:ext uri="{BB962C8B-B14F-4D97-AF65-F5344CB8AC3E}">
        <p14:creationId xmlns:p14="http://schemas.microsoft.com/office/powerpoint/2010/main" val="4713956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390529"/>
            <a:ext cx="15773400" cy="795338"/>
          </a:xfrm>
          <a:prstGeom prst="rect">
            <a:avLst/>
          </a:prstGeom>
        </p:spPr>
        <p:txBody>
          <a:bodyPr/>
          <a:lstStyle>
            <a:lvl1pPr>
              <a:defRPr b="0" i="0">
                <a:latin typeface="+mj-lt"/>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36229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AS -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4048"/>
            <a:ext cx="15782544" cy="9144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1252728" y="1280160"/>
            <a:ext cx="15782544" cy="548640"/>
          </a:xfrm>
        </p:spPr>
        <p:txBody>
          <a:bodyPr wrap="square" anchor="ctr">
            <a:noAutofit/>
          </a:bodyPr>
          <a:lstStyle>
            <a:lvl1pPr marL="0" indent="0" algn="ctr">
              <a:lnSpc>
                <a:spcPct val="100000"/>
              </a:lnSpc>
              <a:spcBef>
                <a:spcPts val="0"/>
              </a:spcBef>
              <a:buFont typeface="Arial" pitchFamily="34" charset="0"/>
              <a:buNone/>
              <a:defRPr sz="4400"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1252728" y="2032919"/>
            <a:ext cx="15782544" cy="7285706"/>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a:p>
        </p:txBody>
      </p:sp>
    </p:spTree>
    <p:extLst>
      <p:ext uri="{BB962C8B-B14F-4D97-AF65-F5344CB8AC3E}">
        <p14:creationId xmlns:p14="http://schemas.microsoft.com/office/powerpoint/2010/main" val="415069713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4048"/>
            <a:ext cx="15782544" cy="9144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1252728" y="1280160"/>
            <a:ext cx="15782544" cy="548640"/>
          </a:xfrm>
        </p:spPr>
        <p:txBody>
          <a:bodyPr wrap="square" anchor="ctr" anchorCtr="0">
            <a:noAutofit/>
          </a:bodyPr>
          <a:lstStyle>
            <a:lvl1pPr marL="0" indent="0" algn="ctr">
              <a:lnSpc>
                <a:spcPct val="100000"/>
              </a:lnSpc>
              <a:spcBef>
                <a:spcPts val="0"/>
              </a:spcBef>
              <a:buFont typeface="Arial" pitchFamily="34" charset="0"/>
              <a:buNone/>
              <a:defRPr sz="4400" b="0" cap="none" baseline="0">
                <a:solidFill>
                  <a:schemeClr val="accent1"/>
                </a:solidFill>
                <a:latin typeface="+mj-lt"/>
              </a:defRPr>
            </a:lvl1pPr>
          </a:lstStyle>
          <a:p>
            <a:pPr lvl="0"/>
            <a:r>
              <a:rPr lang="en-US"/>
              <a:t>Click to edit subtitle</a:t>
            </a:r>
          </a:p>
        </p:txBody>
      </p:sp>
      <p:sp>
        <p:nvSpPr>
          <p:cNvPr id="4" name="Slide Number Placeholder 3"/>
          <p:cNvSpPr>
            <a:spLocks noGrp="1"/>
          </p:cNvSpPr>
          <p:nvPr>
            <p:ph type="sldNum" sz="quarter" idx="13"/>
          </p:nvPr>
        </p:nvSpPr>
        <p:spPr/>
        <p:txBody>
          <a:bodyPr/>
          <a:lstStyle/>
          <a:p>
            <a:fld id="{012522D7-9BBB-46A0-A14F-F8FC061A8B6D}" type="slidenum">
              <a:rPr lang="en-US" smtClean="0"/>
              <a:t>‹#›</a:t>
            </a:fld>
            <a:endParaRPr lang="en-US"/>
          </a:p>
        </p:txBody>
      </p:sp>
    </p:spTree>
    <p:extLst>
      <p:ext uri="{BB962C8B-B14F-4D97-AF65-F5344CB8AC3E}">
        <p14:creationId xmlns:p14="http://schemas.microsoft.com/office/powerpoint/2010/main" val="368150542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1257300" y="1463676"/>
            <a:ext cx="15773400" cy="914400"/>
          </a:xfrm>
        </p:spPr>
        <p:txBody>
          <a:bodyPr anchor="t"/>
          <a:lstStyle>
            <a:lvl1pPr marL="0" indent="0" algn="ctr">
              <a:buNone/>
              <a:defRPr>
                <a:solidFill>
                  <a:schemeClr val="accent1">
                    <a:lumMod val="60000"/>
                    <a:lumOff val="40000"/>
                  </a:schemeClr>
                </a:solidFill>
              </a:defRPr>
            </a:lvl1pPr>
            <a:lvl2pPr marL="365751" indent="0">
              <a:buNone/>
              <a:defRPr/>
            </a:lvl2pPr>
            <a:lvl3pPr marL="731502" indent="0">
              <a:buNone/>
              <a:defRPr/>
            </a:lvl3pPr>
            <a:lvl4pPr marL="2057349" indent="0">
              <a:buNone/>
              <a:defRPr/>
            </a:lvl4pPr>
            <a:lvl5pPr marL="2743131" indent="0">
              <a:buNone/>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3F10D6D5-5354-40E6-947F-A1DA92DA7645}"/>
              </a:ext>
            </a:extLst>
          </p:cNvPr>
          <p:cNvSpPr>
            <a:spLocks noGrp="1"/>
          </p:cNvSpPr>
          <p:nvPr>
            <p:ph type="sldNum" sz="quarter" idx="11"/>
          </p:nvPr>
        </p:nvSpPr>
        <p:spPr/>
        <p:txBody>
          <a:bodyPr/>
          <a:lstStyle/>
          <a:p>
            <a:fld id="{3D09431E-9473-492D-9284-7FB33F919E7E}" type="slidenum">
              <a:rPr lang="en-US" smtClean="0"/>
              <a:pPr/>
              <a:t>‹#›</a:t>
            </a:fld>
            <a:endParaRPr lang="en-US"/>
          </a:p>
        </p:txBody>
      </p:sp>
    </p:spTree>
    <p:custDataLst>
      <p:tags r:id="rId1"/>
    </p:custDataLst>
    <p:extLst>
      <p:ext uri="{BB962C8B-B14F-4D97-AF65-F5344CB8AC3E}">
        <p14:creationId xmlns:p14="http://schemas.microsoft.com/office/powerpoint/2010/main" val="223341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04288" y="3690431"/>
            <a:ext cx="13222224" cy="1077218"/>
          </a:xfrm>
        </p:spPr>
        <p:txBody>
          <a:bodyPr anchor="b" anchorCtr="0">
            <a:spAutoFit/>
          </a:bodyPr>
          <a:lstStyle>
            <a:lvl1pPr algn="l">
              <a:defRPr sz="6400" cap="none" baseline="0">
                <a:solidFill>
                  <a:schemeClr val="bg1"/>
                </a:solidFill>
              </a:defRPr>
            </a:lvl1pPr>
          </a:lstStyle>
          <a:p>
            <a:r>
              <a:rPr lang="en-US" dirty="0"/>
              <a:t>Click to Edit Title</a:t>
            </a:r>
          </a:p>
        </p:txBody>
      </p:sp>
      <p:sp>
        <p:nvSpPr>
          <p:cNvPr id="8" name="Subtitle 2"/>
          <p:cNvSpPr>
            <a:spLocks noGrp="1"/>
          </p:cNvSpPr>
          <p:nvPr>
            <p:ph type="body" sz="quarter" idx="13" hasCustomPrompt="1"/>
          </p:nvPr>
        </p:nvSpPr>
        <p:spPr>
          <a:xfrm>
            <a:off x="2304288" y="4767649"/>
            <a:ext cx="13222224" cy="620170"/>
          </a:xfrm>
        </p:spPr>
        <p:txBody>
          <a:bodyPr wrap="square" anchor="t">
            <a:spAutoFit/>
          </a:bodyPr>
          <a:lstStyle>
            <a:lvl1pPr marL="0" indent="-365760" algn="l">
              <a:lnSpc>
                <a:spcPct val="85000"/>
              </a:lnSpc>
              <a:spcBef>
                <a:spcPts val="1600"/>
              </a:spcBef>
              <a:buFont typeface="Arial" pitchFamily="34" charset="0"/>
              <a:buNone/>
              <a:defRPr sz="4000" b="0" cap="none" baseline="0">
                <a:solidFill>
                  <a:schemeClr val="bg1"/>
                </a:solidFill>
                <a:latin typeface="+mn-lt"/>
              </a:defRPr>
            </a:lvl1pPr>
          </a:lstStyle>
          <a:p>
            <a:pPr lvl="0"/>
            <a:r>
              <a:rPr lang="en-US" dirty="0"/>
              <a:t>Click to edit subtitle</a:t>
            </a:r>
          </a:p>
        </p:txBody>
      </p:sp>
      <p:sp>
        <p:nvSpPr>
          <p:cNvPr id="10" name="TextBox 3"/>
          <p:cNvSpPr txBox="1">
            <a:spLocks noChangeAspect="1"/>
          </p:cNvSpPr>
          <p:nvPr/>
        </p:nvSpPr>
        <p:spPr>
          <a:xfrm>
            <a:off x="6620256" y="9975437"/>
            <a:ext cx="5029200" cy="246221"/>
          </a:xfrm>
          <a:prstGeom prst="rect">
            <a:avLst/>
          </a:prstGeom>
          <a:noFill/>
        </p:spPr>
        <p:txBody>
          <a:bodyPr wrap="square" anchor="b" anchorCtr="0">
            <a:spAutoFit/>
          </a:bodyPr>
          <a:lstStyle/>
          <a:p>
            <a:pPr marL="0" marR="0" lvl="0" indent="0" algn="ctr"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3841608" cy="3613018"/>
          </a:xfrm>
          <a:prstGeom prst="rect">
            <a:avLst/>
          </a:prstGeom>
        </p:spPr>
      </p:pic>
      <p:pic>
        <p:nvPicPr>
          <p:cNvPr id="3"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71096" y="9001263"/>
            <a:ext cx="1828732" cy="1015962"/>
          </a:xfrm>
          <a:prstGeom prst="rect">
            <a:avLst/>
          </a:prstGeom>
        </p:spPr>
      </p:pic>
    </p:spTree>
    <p:extLst>
      <p:ext uri="{BB962C8B-B14F-4D97-AF65-F5344CB8AC3E}">
        <p14:creationId xmlns:p14="http://schemas.microsoft.com/office/powerpoint/2010/main" val="28093021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dirty="0"/>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189890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98329"/>
            <a:ext cx="18288000" cy="1077218"/>
          </a:xfrm>
        </p:spPr>
        <p:txBody>
          <a:bodyPr anchor="b" anchorCtr="0">
            <a:spAutoFit/>
          </a:bodyPr>
          <a:lstStyle>
            <a:lvl1pPr algn="ctr">
              <a:defRPr sz="6400"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4767649"/>
            <a:ext cx="18288000" cy="620170"/>
          </a:xfrm>
        </p:spPr>
        <p:txBody>
          <a:bodyPr anchor="t">
            <a:spAutoFit/>
          </a:bodyPr>
          <a:lstStyle>
            <a:lvl1pPr marL="0" indent="-365760" algn="ctr">
              <a:lnSpc>
                <a:spcPct val="85000"/>
              </a:lnSpc>
              <a:spcBef>
                <a:spcPts val="1600"/>
              </a:spcBef>
              <a:buFont typeface="Arial" pitchFamily="34" charset="0"/>
              <a:buNone/>
              <a:defRPr sz="4000" b="0" i="0" cap="none" baseline="0">
                <a:solidFill>
                  <a:schemeClr val="bg1"/>
                </a:solidFill>
                <a:latin typeface="+mn-lt"/>
              </a:defRPr>
            </a:lvl1pPr>
          </a:lstStyle>
          <a:p>
            <a:pPr lvl="0"/>
            <a:r>
              <a:rPr lang="en-US" dirty="0"/>
              <a:t>Click to edit subtitle</a:t>
            </a:r>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6620256" y="9975437"/>
            <a:ext cx="5029200" cy="246221"/>
          </a:xfrm>
          <a:prstGeom prst="rect">
            <a:avLst/>
          </a:prstGeom>
          <a:noFill/>
        </p:spPr>
        <p:txBody>
          <a:bodyPr wrap="square" anchor="b" anchorCtr="0">
            <a:spAutoFit/>
          </a:bodyPr>
          <a:lstStyle/>
          <a:p>
            <a:pPr marL="0" marR="0" lvl="0" indent="0" algn="ctr"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705" y="0"/>
            <a:ext cx="4222594" cy="2203368"/>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23785" y="9493513"/>
            <a:ext cx="1117558" cy="507982"/>
          </a:xfrm>
          <a:prstGeom prst="rect">
            <a:avLst/>
          </a:prstGeom>
        </p:spPr>
      </p:pic>
    </p:spTree>
    <p:extLst>
      <p:ext uri="{BB962C8B-B14F-4D97-AF65-F5344CB8AC3E}">
        <p14:creationId xmlns:p14="http://schemas.microsoft.com/office/powerpoint/2010/main" val="18468042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4287021"/>
            <a:ext cx="18288000" cy="1077218"/>
          </a:xfrm>
        </p:spPr>
        <p:txBody>
          <a:bodyPr anchor="ctr" anchorCtr="0">
            <a:spAutoFit/>
          </a:bodyPr>
          <a:lstStyle>
            <a:lvl1pPr algn="ctr">
              <a:defRPr sz="6400" baseline="0">
                <a:solidFill>
                  <a:schemeClr val="bg1"/>
                </a:solidFill>
                <a:latin typeface="+mj-lt"/>
              </a:defRPr>
            </a:lvl1pPr>
          </a:lstStyle>
          <a:p>
            <a:r>
              <a:rPr lang="en-US" dirty="0"/>
              <a:t>Click to Edit Title</a:t>
            </a:r>
          </a:p>
        </p:txBody>
      </p:sp>
      <p:sp>
        <p:nvSpPr>
          <p:cNvPr id="3" name="TextBox 2">
            <a:hlinkClick r:id="rId3"/>
          </p:cNvPr>
          <p:cNvSpPr txBox="1"/>
          <p:nvPr/>
        </p:nvSpPr>
        <p:spPr>
          <a:xfrm>
            <a:off x="-9147" y="7980088"/>
            <a:ext cx="18288006" cy="646331"/>
          </a:xfrm>
          <a:prstGeom prst="rect">
            <a:avLst/>
          </a:prstGeom>
          <a:noFill/>
        </p:spPr>
        <p:txBody>
          <a:bodyPr wrap="square" rtlCol="0" anchor="b" anchorCtr="0">
            <a:spAutoFit/>
          </a:bodyPr>
          <a:lstStyle/>
          <a:p>
            <a:pPr algn="ctr" defTabSz="365760"/>
            <a:r>
              <a:rPr lang="en-US" sz="3600" baseline="0" dirty="0" err="1">
                <a:solidFill>
                  <a:schemeClr val="bg1"/>
                </a:solidFill>
              </a:rPr>
              <a:t>sas.com</a:t>
            </a:r>
            <a:endParaRPr lang="en-US" sz="3600" baseline="0" dirty="0">
              <a:solidFill>
                <a:schemeClr val="bg1"/>
              </a:solidFill>
            </a:endParaRPr>
          </a:p>
        </p:txBody>
      </p:sp>
      <p:sp>
        <p:nvSpPr>
          <p:cNvPr id="6" name="TextBox 3"/>
          <p:cNvSpPr txBox="1"/>
          <p:nvPr/>
        </p:nvSpPr>
        <p:spPr>
          <a:xfrm>
            <a:off x="6620256" y="9975437"/>
            <a:ext cx="5029200" cy="246221"/>
          </a:xfrm>
          <a:prstGeom prst="rect">
            <a:avLst/>
          </a:prstGeom>
          <a:noFill/>
        </p:spPr>
        <p:txBody>
          <a:bodyPr wrap="square" anchor="b" anchorCtr="0">
            <a:spAutoFit/>
          </a:bodyPr>
          <a:lstStyle/>
          <a:p>
            <a:pPr marL="0" marR="0" lvl="0" indent="0" algn="ctr"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4"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3841608" cy="3613018"/>
          </a:xfrm>
          <a:prstGeom prst="rect">
            <a:avLst/>
          </a:prstGeom>
        </p:spPr>
      </p:pic>
      <p:pic>
        <p:nvPicPr>
          <p:cNvPr id="10"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71096" y="9001263"/>
            <a:ext cx="1828732" cy="1015962"/>
          </a:xfrm>
          <a:prstGeom prst="rect">
            <a:avLst/>
          </a:prstGeom>
        </p:spPr>
      </p:pic>
    </p:spTree>
    <p:extLst>
      <p:ext uri="{BB962C8B-B14F-4D97-AF65-F5344CB8AC3E}">
        <p14:creationId xmlns:p14="http://schemas.microsoft.com/office/powerpoint/2010/main" val="24708145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ue Background">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a:p>
        </p:txBody>
      </p:sp>
      <p:sp>
        <p:nvSpPr>
          <p:cNvPr id="10" name="TextBox 4"/>
          <p:cNvSpPr txBox="1"/>
          <p:nvPr/>
        </p:nvSpPr>
        <p:spPr>
          <a:xfrm>
            <a:off x="6620256" y="9975437"/>
            <a:ext cx="5029200" cy="246221"/>
          </a:xfrm>
          <a:prstGeom prst="rect">
            <a:avLst/>
          </a:prstGeom>
          <a:noFill/>
        </p:spPr>
        <p:txBody>
          <a:bodyPr wrap="square" anchor="b" anchorCtr="0">
            <a:spAutoFit/>
          </a:bodyPr>
          <a:lstStyle/>
          <a:p>
            <a:pPr marL="0" marR="0" lvl="0" indent="0" algn="ctr"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23785" y="9493513"/>
            <a:ext cx="1117558" cy="507982"/>
          </a:xfrm>
          <a:prstGeom prst="rect">
            <a:avLst/>
          </a:prstGeom>
        </p:spPr>
      </p:pic>
      <p:sp>
        <p:nvSpPr>
          <p:cNvPr id="6" name="Title 1"/>
          <p:cNvSpPr>
            <a:spLocks noGrp="1"/>
          </p:cNvSpPr>
          <p:nvPr>
            <p:ph type="title" hasCustomPrompt="1"/>
          </p:nvPr>
        </p:nvSpPr>
        <p:spPr>
          <a:xfrm>
            <a:off x="1252728" y="384048"/>
            <a:ext cx="15782544" cy="914400"/>
          </a:xfrm>
        </p:spPr>
        <p:txBody>
          <a:bodyPr anchor="t" anchorCtr="0">
            <a:noAutofit/>
          </a:bodyPr>
          <a:lstStyle>
            <a:lvl1pPr algn="ctr">
              <a:defRPr baseline="0">
                <a:solidFill>
                  <a:schemeClr val="bg1"/>
                </a:solidFill>
              </a:defRPr>
            </a:lvl1pPr>
          </a:lstStyle>
          <a:p>
            <a:r>
              <a:rPr lang="en-US" dirty="0"/>
              <a:t>Click to Edit Title</a:t>
            </a:r>
          </a:p>
        </p:txBody>
      </p:sp>
      <p:sp>
        <p:nvSpPr>
          <p:cNvPr id="7" name="Text Placeholder 2"/>
          <p:cNvSpPr>
            <a:spLocks noGrp="1"/>
          </p:cNvSpPr>
          <p:nvPr>
            <p:ph type="body" sz="quarter" idx="13" hasCustomPrompt="1"/>
          </p:nvPr>
        </p:nvSpPr>
        <p:spPr>
          <a:xfrm flipH="1">
            <a:off x="1252728" y="1397472"/>
            <a:ext cx="15782544" cy="548640"/>
          </a:xfrm>
        </p:spPr>
        <p:txBody>
          <a:bodyPr wrap="square" anchor="ctr">
            <a:noAutofit/>
          </a:bodyPr>
          <a:lstStyle>
            <a:lvl1pPr marL="0" indent="0" algn="ctr">
              <a:lnSpc>
                <a:spcPct val="100000"/>
              </a:lnSpc>
              <a:spcBef>
                <a:spcPts val="0"/>
              </a:spcBef>
              <a:buFont typeface="Arial" pitchFamily="34" charset="0"/>
              <a:buNone/>
              <a:defRPr sz="4400" b="0" cap="none" baseline="0">
                <a:solidFill>
                  <a:schemeClr val="accent1">
                    <a:lumMod val="60000"/>
                    <a:lumOff val="40000"/>
                  </a:schemeClr>
                </a:solidFill>
                <a:latin typeface="+mj-lt"/>
              </a:defRPr>
            </a:lvl1pPr>
          </a:lstStyle>
          <a:p>
            <a:pPr lvl="0"/>
            <a:r>
              <a:rPr lang="en-US" dirty="0"/>
              <a:t>Click to edit subtitle</a:t>
            </a:r>
          </a:p>
        </p:txBody>
      </p:sp>
    </p:spTree>
    <p:extLst>
      <p:ext uri="{BB962C8B-B14F-4D97-AF65-F5344CB8AC3E}">
        <p14:creationId xmlns:p14="http://schemas.microsoft.com/office/powerpoint/2010/main" val="67073628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120" y="384048"/>
            <a:ext cx="14136624" cy="914400"/>
          </a:xfrm>
        </p:spPr>
        <p:txBody>
          <a:bodyPr anchor="ctr" anchorCtr="0">
            <a:noAutofit/>
          </a:bodyPr>
          <a:lstStyle>
            <a:lvl1pPr algn="l">
              <a:defRPr baseline="0">
                <a:solidFill>
                  <a:schemeClr val="tx2"/>
                </a:solidFill>
              </a:defRPr>
            </a:lvl1pPr>
          </a:lstStyle>
          <a:p>
            <a:r>
              <a:rPr lang="en-US" dirty="0"/>
              <a:t>Click to Edit Title</a:t>
            </a:r>
          </a:p>
        </p:txBody>
      </p:sp>
      <p:sp>
        <p:nvSpPr>
          <p:cNvPr id="4" name="Slide Number Placeholder 2"/>
          <p:cNvSpPr>
            <a:spLocks noGrp="1"/>
          </p:cNvSpPr>
          <p:nvPr>
            <p:ph type="sldNum" sz="quarter" idx="11"/>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06017587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4048"/>
            <a:ext cx="15782544" cy="914400"/>
          </a:xfrm>
        </p:spPr>
        <p:txBody>
          <a:bodyPr anchor="ctr" anchorCtr="0">
            <a:noAutofit/>
          </a:bodyPr>
          <a:lstStyle>
            <a:lvl1pPr algn="ctr">
              <a:defRPr>
                <a:solidFill>
                  <a:schemeClr val="tx2"/>
                </a:solidFill>
              </a:defRPr>
            </a:lvl1pPr>
          </a:lstStyle>
          <a:p>
            <a:r>
              <a:rPr lang="en-US" dirty="0"/>
              <a:t>Click to Edit Title</a:t>
            </a:r>
          </a:p>
        </p:txBody>
      </p:sp>
      <p:sp>
        <p:nvSpPr>
          <p:cNvPr id="6" name="Text Placeholder 2"/>
          <p:cNvSpPr>
            <a:spLocks noGrp="1"/>
          </p:cNvSpPr>
          <p:nvPr>
            <p:ph type="body" sz="quarter" idx="12" hasCustomPrompt="1"/>
          </p:nvPr>
        </p:nvSpPr>
        <p:spPr>
          <a:xfrm flipH="1">
            <a:off x="1252728" y="1280160"/>
            <a:ext cx="15782544" cy="548640"/>
          </a:xfrm>
        </p:spPr>
        <p:txBody>
          <a:bodyPr wrap="square" anchor="ctr">
            <a:noAutofit/>
          </a:bodyPr>
          <a:lstStyle>
            <a:lvl1pPr marL="0" indent="0" algn="ctr">
              <a:lnSpc>
                <a:spcPct val="100000"/>
              </a:lnSpc>
              <a:spcBef>
                <a:spcPts val="0"/>
              </a:spcBef>
              <a:buFont typeface="Arial" pitchFamily="34" charset="0"/>
              <a:buNone/>
              <a:defRPr sz="4400" b="0" cap="none" baseline="0">
                <a:solidFill>
                  <a:schemeClr val="accent1"/>
                </a:solidFill>
                <a:latin typeface="+mj-lt"/>
              </a:defRPr>
            </a:lvl1pPr>
          </a:lstStyle>
          <a:p>
            <a:pPr lvl="0"/>
            <a:r>
              <a:rPr lang="en-US" dirty="0"/>
              <a:t>Click to edit subtitle</a:t>
            </a:r>
          </a:p>
        </p:txBody>
      </p:sp>
      <p:sp>
        <p:nvSpPr>
          <p:cNvPr id="4" name="Content Placeholder 3"/>
          <p:cNvSpPr>
            <a:spLocks noGrp="1"/>
          </p:cNvSpPr>
          <p:nvPr>
            <p:ph sz="quarter" idx="11" hasCustomPrompt="1"/>
          </p:nvPr>
        </p:nvSpPr>
        <p:spPr>
          <a:xfrm>
            <a:off x="1252728" y="2032919"/>
            <a:ext cx="15782544" cy="7285706"/>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92696113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120" y="384048"/>
            <a:ext cx="14136624" cy="914400"/>
          </a:xfrm>
        </p:spPr>
        <p:txBody>
          <a:bodyPr anchor="ctr" anchorCtr="0">
            <a:noAutofit/>
          </a:bodyPr>
          <a:lstStyle>
            <a:lvl1pPr algn="l">
              <a:defRPr>
                <a:solidFill>
                  <a:schemeClr val="tx2"/>
                </a:solidFill>
              </a:defRPr>
            </a:lvl1pPr>
          </a:lstStyle>
          <a:p>
            <a:r>
              <a:rPr lang="en-US" dirty="0"/>
              <a:t>Click to Edit Title</a:t>
            </a:r>
          </a:p>
        </p:txBody>
      </p:sp>
      <p:sp>
        <p:nvSpPr>
          <p:cNvPr id="6" name="Text Placeholder 2"/>
          <p:cNvSpPr>
            <a:spLocks noGrp="1"/>
          </p:cNvSpPr>
          <p:nvPr>
            <p:ph type="body" sz="quarter" idx="12" hasCustomPrompt="1"/>
          </p:nvPr>
        </p:nvSpPr>
        <p:spPr>
          <a:xfrm flipH="1">
            <a:off x="2916098" y="1280160"/>
            <a:ext cx="14136624" cy="548640"/>
          </a:xfrm>
        </p:spPr>
        <p:txBody>
          <a:bodyPr wrap="square" anchor="ctr">
            <a:noAutofit/>
          </a:bodyPr>
          <a:lstStyle>
            <a:lvl1pPr marL="0" indent="0" algn="l">
              <a:lnSpc>
                <a:spcPct val="100000"/>
              </a:lnSpc>
              <a:spcBef>
                <a:spcPts val="0"/>
              </a:spcBef>
              <a:buFont typeface="Arial" pitchFamily="34" charset="0"/>
              <a:buNone/>
              <a:defRPr sz="4400" b="0" cap="none" baseline="0">
                <a:solidFill>
                  <a:srgbClr val="19BBB7"/>
                </a:solidFill>
                <a:latin typeface="+mj-lt"/>
              </a:defRPr>
            </a:lvl1pPr>
          </a:lstStyle>
          <a:p>
            <a:pPr lvl="0"/>
            <a:r>
              <a:rPr lang="en-US" dirty="0"/>
              <a:t>Click to edit subtitle</a:t>
            </a:r>
          </a:p>
        </p:txBody>
      </p:sp>
      <p:sp>
        <p:nvSpPr>
          <p:cNvPr id="4" name="Content Placeholder 3"/>
          <p:cNvSpPr>
            <a:spLocks noGrp="1"/>
          </p:cNvSpPr>
          <p:nvPr>
            <p:ph sz="quarter" idx="11" hasCustomPrompt="1"/>
          </p:nvPr>
        </p:nvSpPr>
        <p:spPr>
          <a:xfrm>
            <a:off x="1252728" y="2029968"/>
            <a:ext cx="15782544" cy="7278624"/>
          </a:xfrm>
        </p:spPr>
        <p:txBody>
          <a:bodyPr wrap="square" anchor="t" anchorCtr="0">
            <a:normAutofit/>
          </a:bodyPr>
          <a:lstStyle>
            <a:lvl1pPr>
              <a:buClr>
                <a:srgbClr val="19BBB7"/>
              </a:buClr>
              <a:defRPr baseline="0">
                <a:solidFill>
                  <a:schemeClr val="tx2"/>
                </a:solidFill>
                <a:latin typeface="+mn-lt"/>
              </a:defRPr>
            </a:lvl1pPr>
            <a:lvl2pPr>
              <a:buClr>
                <a:srgbClr val="19BBB7"/>
              </a:buClr>
              <a:defRPr baseline="0">
                <a:latin typeface="+mn-lt"/>
              </a:defRPr>
            </a:lvl2pPr>
            <a:lvl3pPr>
              <a:buClr>
                <a:srgbClr val="19BBB7"/>
              </a:buClr>
              <a:defRPr baseline="0">
                <a:latin typeface="+mn-lt"/>
              </a:defRPr>
            </a:lvl3pPr>
            <a:lvl4pPr>
              <a:buClr>
                <a:srgbClr val="19BBB7"/>
              </a:buClr>
              <a:defRPr baseline="0">
                <a:latin typeface="+mj-lt"/>
              </a:defRPr>
            </a:lvl4pPr>
            <a:lvl5pPr>
              <a:buClr>
                <a:srgbClr val="19BBB7"/>
              </a:buClr>
              <a:defRPr baseline="0">
                <a:latin typeface="+mj-lt"/>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5" name="Slide Number Placeholder 4"/>
          <p:cNvSpPr>
            <a:spLocks noGrp="1"/>
          </p:cNvSpPr>
          <p:nvPr>
            <p:ph type="sldNum" sz="quarter" idx="14"/>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04401103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4048"/>
            <a:ext cx="15782544" cy="914400"/>
          </a:xfrm>
        </p:spPr>
        <p:txBody>
          <a:bodyPr anchor="ctr" anchorCtr="0">
            <a:noAutofit/>
          </a:bodyPr>
          <a:lstStyle>
            <a:lvl1pPr algn="ctr">
              <a:defRPr baseline="0">
                <a:solidFill>
                  <a:schemeClr val="tx2"/>
                </a:solidFill>
              </a:defRPr>
            </a:lvl1pPr>
          </a:lstStyle>
          <a:p>
            <a:r>
              <a:rPr lang="en-US" dirty="0"/>
              <a:t>Click to Edit Title</a:t>
            </a:r>
          </a:p>
        </p:txBody>
      </p:sp>
      <p:sp>
        <p:nvSpPr>
          <p:cNvPr id="4" name="Slide Number Placeholder 2"/>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96759148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029968"/>
            <a:ext cx="6254496" cy="646331"/>
          </a:xfrm>
        </p:spPr>
        <p:txBody>
          <a:bodyPr lIns="91440" rIns="91440" anchor="t" anchorCtr="0">
            <a:spAutoFit/>
          </a:bodyPr>
          <a:lstStyle>
            <a:lvl1pPr algn="ctr" defTabSz="365760">
              <a:defRPr sz="3600" baseline="0">
                <a:solidFill>
                  <a:schemeClr val="bg1"/>
                </a:solidFill>
                <a:effectLst/>
                <a:latin typeface="+mj-lt"/>
              </a:defRPr>
            </a:lvl1pPr>
          </a:lstStyle>
          <a:p>
            <a:r>
              <a:rPr lang="en-US" dirty="0"/>
              <a:t>Click to Edit Title</a:t>
            </a:r>
          </a:p>
        </p:txBody>
      </p:sp>
      <p:sp>
        <p:nvSpPr>
          <p:cNvPr id="16" name="Text Placeholder 2"/>
          <p:cNvSpPr>
            <a:spLocks noGrp="1"/>
          </p:cNvSpPr>
          <p:nvPr>
            <p:ph type="body" sz="quarter" idx="11" hasCustomPrompt="1"/>
          </p:nvPr>
        </p:nvSpPr>
        <p:spPr>
          <a:xfrm>
            <a:off x="6254496" y="384049"/>
            <a:ext cx="12033504" cy="861774"/>
          </a:xfrm>
        </p:spPr>
        <p:txBody>
          <a:bodyPr wrap="square" lIns="274320" rIns="274320" anchor="ctr" anchorCtr="0">
            <a:noAutofit/>
          </a:bodyPr>
          <a:lstStyle>
            <a:lvl1pPr marL="0" indent="0" algn="l" defTabSz="365760">
              <a:lnSpc>
                <a:spcPct val="100000"/>
              </a:lnSpc>
              <a:spcBef>
                <a:spcPts val="0"/>
              </a:spcBef>
              <a:buFont typeface="Arial" pitchFamily="34" charset="0"/>
              <a:buNone/>
              <a:defRPr sz="4400" b="0" i="0" cap="none" baseline="0">
                <a:solidFill>
                  <a:schemeClr val="tx2"/>
                </a:solidFill>
                <a:effectLst/>
                <a:latin typeface="+mj-lt"/>
              </a:defRPr>
            </a:lvl1pPr>
            <a:lvl2pPr marL="0" indent="0" algn="r">
              <a:buFontTx/>
              <a:buNone/>
              <a:defRPr sz="2800" b="1">
                <a:solidFill>
                  <a:schemeClr val="bg1"/>
                </a:solidFill>
              </a:defRPr>
            </a:lvl2pPr>
            <a:lvl3pPr marL="365760" indent="0" algn="r">
              <a:buFontTx/>
              <a:buNone/>
              <a:defRPr sz="2800" b="1">
                <a:solidFill>
                  <a:schemeClr val="bg1"/>
                </a:solidFill>
              </a:defRPr>
            </a:lvl3pPr>
            <a:lvl4pPr marL="731520" indent="0" algn="r">
              <a:buFontTx/>
              <a:buNone/>
              <a:defRPr sz="2800" b="1">
                <a:solidFill>
                  <a:schemeClr val="bg1"/>
                </a:solidFill>
              </a:defRPr>
            </a:lvl4pPr>
            <a:lvl5pPr marL="1097280" indent="0" algn="r">
              <a:buFontTx/>
              <a:buNone/>
              <a:defRPr sz="2800" b="1">
                <a:solidFill>
                  <a:schemeClr val="bg1"/>
                </a:solidFill>
              </a:defRPr>
            </a:lvl5pPr>
          </a:lstStyle>
          <a:p>
            <a:pPr lvl="0"/>
            <a:r>
              <a:rPr lang="en-US" dirty="0"/>
              <a:t>Click to Edit Subtitle</a:t>
            </a:r>
          </a:p>
        </p:txBody>
      </p:sp>
      <p:sp>
        <p:nvSpPr>
          <p:cNvPr id="5" name="Content Placeholder 3"/>
          <p:cNvSpPr>
            <a:spLocks noGrp="1"/>
          </p:cNvSpPr>
          <p:nvPr>
            <p:ph sz="quarter" idx="14" hasCustomPrompt="1"/>
          </p:nvPr>
        </p:nvSpPr>
        <p:spPr>
          <a:xfrm>
            <a:off x="6254496" y="1272720"/>
            <a:ext cx="12033504" cy="9014280"/>
          </a:xfrm>
        </p:spPr>
        <p:txBody>
          <a:bodyPr vert="horz" lIns="274320" tIns="45720" rIns="457200" bIns="91440" rtlCol="0" anchor="t" anchorCtr="0">
            <a:normAutofit/>
          </a:bodyPr>
          <a:lstStyle>
            <a:lvl1pPr>
              <a:defRPr lang="en-US" dirty="0" smtClean="0">
                <a:solidFill>
                  <a:schemeClr val="tx2"/>
                </a:solidFill>
              </a:defRPr>
            </a:lvl1pPr>
            <a:lvl2pPr>
              <a:defRPr lang="en-US" dirty="0" smtClean="0"/>
            </a:lvl2pPr>
            <a:lvl3pPr>
              <a:defRPr lang="en-US" dirty="0" smtClean="0"/>
            </a:lvl3pPr>
            <a:lvl4pPr>
              <a:defRPr lang="en-US" dirty="0" smtClean="0"/>
            </a:lvl4pPr>
            <a:lvl5pPr>
              <a:defRPr lang="en-US" dirty="0"/>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12" name="Text Placeholder 4"/>
          <p:cNvSpPr>
            <a:spLocks noGrp="1"/>
          </p:cNvSpPr>
          <p:nvPr>
            <p:ph type="body" sz="quarter" idx="13" hasCustomPrompt="1"/>
          </p:nvPr>
        </p:nvSpPr>
        <p:spPr>
          <a:xfrm>
            <a:off x="822960" y="2979867"/>
            <a:ext cx="4608576" cy="1143390"/>
          </a:xfrm>
        </p:spPr>
        <p:txBody>
          <a:bodyPr wrap="square" anchor="t" anchorCtr="0">
            <a:spAutoFit/>
          </a:bodyPr>
          <a:lstStyle>
            <a:lvl1pPr marL="0" indent="-365760" algn="l">
              <a:buFont typeface="Arial" pitchFamily="34" charset="0"/>
              <a:buNone/>
              <a:defRPr sz="4000" b="0" cap="none" baseline="0">
                <a:solidFill>
                  <a:schemeClr val="bg1"/>
                </a:solidFill>
                <a:effectLst/>
                <a:latin typeface="+mn-lt"/>
              </a:defRPr>
            </a:lvl1pPr>
          </a:lstStyle>
          <a:p>
            <a:pPr lvl="0"/>
            <a:r>
              <a:rPr lang="en-US" dirty="0"/>
              <a:t>Click to edit caption text</a:t>
            </a:r>
          </a:p>
        </p:txBody>
      </p:sp>
      <p:sp>
        <p:nvSpPr>
          <p:cNvPr id="6" name="Slide Number Placeholder 5"/>
          <p:cNvSpPr>
            <a:spLocks noGrp="1"/>
          </p:cNvSpPr>
          <p:nvPr>
            <p:ph type="sldNum" sz="quarter" idx="16"/>
          </p:nvPr>
        </p:nvSpPr>
        <p:spPr/>
        <p:txBody>
          <a:bodyPr/>
          <a:lstStyle/>
          <a:p>
            <a:fld id="{4976208B-6111-490B-8CEC-FFB249DB2100}" type="slidenum">
              <a:rPr lang="en-US" smtClean="0"/>
              <a:pPr/>
              <a:t>‹#›</a:t>
            </a:fld>
            <a:endParaRPr lang="en-US" dirty="0"/>
          </a:p>
        </p:txBody>
      </p:sp>
      <p:sp>
        <p:nvSpPr>
          <p:cNvPr id="7" name="TextBox 6"/>
          <p:cNvSpPr txBox="1"/>
          <p:nvPr userDrawn="1"/>
        </p:nvSpPr>
        <p:spPr>
          <a:xfrm>
            <a:off x="6620256" y="9975437"/>
            <a:ext cx="5029200" cy="246221"/>
          </a:xfrm>
          <a:prstGeom prst="rect">
            <a:avLst/>
          </a:prstGeom>
          <a:noFill/>
        </p:spPr>
        <p:txBody>
          <a:bodyPr wrap="square" anchor="b" anchorCtr="0">
            <a:spAutoFit/>
          </a:bodyPr>
          <a:lstStyle/>
          <a:p>
            <a:pPr marL="0" marR="0" lvl="0" indent="0" algn="ctr"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dirty="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p>
        </p:txBody>
      </p:sp>
      <p:grpSp>
        <p:nvGrpSpPr>
          <p:cNvPr id="10" name="Group 9"/>
          <p:cNvGrpSpPr/>
          <p:nvPr userDrawn="1"/>
        </p:nvGrpSpPr>
        <p:grpSpPr>
          <a:xfrm>
            <a:off x="16851594" y="9530368"/>
            <a:ext cx="1053784" cy="441056"/>
            <a:chOff x="6145213" y="4384676"/>
            <a:chExt cx="1582738" cy="649287"/>
          </a:xfrm>
          <a:solidFill>
            <a:schemeClr val="tx2"/>
          </a:solidFill>
        </p:grpSpPr>
        <p:sp>
          <p:nvSpPr>
            <p:cNvPr id="11"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17"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18"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19"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grpSp>
      <p:grpSp>
        <p:nvGrpSpPr>
          <p:cNvPr id="20" name="Group 19"/>
          <p:cNvGrpSpPr>
            <a:grpSpLocks noChangeAspect="1"/>
          </p:cNvGrpSpPr>
          <p:nvPr userDrawn="1"/>
        </p:nvGrpSpPr>
        <p:grpSpPr>
          <a:xfrm>
            <a:off x="556994" y="274763"/>
            <a:ext cx="1828800" cy="1272338"/>
            <a:chOff x="3100388" y="1555751"/>
            <a:chExt cx="2932113" cy="2039938"/>
          </a:xfrm>
          <a:solidFill>
            <a:schemeClr val="bg1"/>
          </a:solidFill>
        </p:grpSpPr>
        <p:grpSp>
          <p:nvGrpSpPr>
            <p:cNvPr id="21" name="Group 20"/>
            <p:cNvGrpSpPr/>
            <p:nvPr userDrawn="1"/>
          </p:nvGrpSpPr>
          <p:grpSpPr>
            <a:xfrm>
              <a:off x="3100388" y="2832101"/>
              <a:ext cx="2932113" cy="763588"/>
              <a:chOff x="3100388" y="2832101"/>
              <a:chExt cx="2932113" cy="763588"/>
            </a:xfrm>
            <a:grpFill/>
          </p:grpSpPr>
          <p:sp>
            <p:nvSpPr>
              <p:cNvPr id="25" name="Freeform 19"/>
              <p:cNvSpPr>
                <a:spLocks/>
              </p:cNvSpPr>
              <p:nvPr userDrawn="1"/>
            </p:nvSpPr>
            <p:spPr bwMode="auto">
              <a:xfrm>
                <a:off x="3100388" y="2832101"/>
                <a:ext cx="339725" cy="588963"/>
              </a:xfrm>
              <a:custGeom>
                <a:avLst/>
                <a:gdLst>
                  <a:gd name="T0" fmla="*/ 269 w 428"/>
                  <a:gd name="T1" fmla="*/ 2 h 741"/>
                  <a:gd name="T2" fmla="*/ 337 w 428"/>
                  <a:gd name="T3" fmla="*/ 21 h 741"/>
                  <a:gd name="T4" fmla="*/ 393 w 428"/>
                  <a:gd name="T5" fmla="*/ 57 h 741"/>
                  <a:gd name="T6" fmla="*/ 387 w 428"/>
                  <a:gd name="T7" fmla="*/ 105 h 741"/>
                  <a:gd name="T8" fmla="*/ 346 w 428"/>
                  <a:gd name="T9" fmla="*/ 66 h 741"/>
                  <a:gd name="T10" fmla="*/ 292 w 428"/>
                  <a:gd name="T11" fmla="*/ 42 h 741"/>
                  <a:gd name="T12" fmla="*/ 229 w 428"/>
                  <a:gd name="T13" fmla="*/ 33 h 741"/>
                  <a:gd name="T14" fmla="*/ 176 w 428"/>
                  <a:gd name="T15" fmla="*/ 38 h 741"/>
                  <a:gd name="T16" fmla="*/ 128 w 428"/>
                  <a:gd name="T17" fmla="*/ 57 h 741"/>
                  <a:gd name="T18" fmla="*/ 87 w 428"/>
                  <a:gd name="T19" fmla="*/ 88 h 741"/>
                  <a:gd name="T20" fmla="*/ 58 w 428"/>
                  <a:gd name="T21" fmla="*/ 131 h 741"/>
                  <a:gd name="T22" fmla="*/ 48 w 428"/>
                  <a:gd name="T23" fmla="*/ 186 h 741"/>
                  <a:gd name="T24" fmla="*/ 57 w 428"/>
                  <a:gd name="T25" fmla="*/ 238 h 741"/>
                  <a:gd name="T26" fmla="*/ 82 w 428"/>
                  <a:gd name="T27" fmla="*/ 278 h 741"/>
                  <a:gd name="T28" fmla="*/ 118 w 428"/>
                  <a:gd name="T29" fmla="*/ 307 h 741"/>
                  <a:gd name="T30" fmla="*/ 163 w 428"/>
                  <a:gd name="T31" fmla="*/ 330 h 741"/>
                  <a:gd name="T32" fmla="*/ 212 w 428"/>
                  <a:gd name="T33" fmla="*/ 349 h 741"/>
                  <a:gd name="T34" fmla="*/ 264 w 428"/>
                  <a:gd name="T35" fmla="*/ 368 h 741"/>
                  <a:gd name="T36" fmla="*/ 315 w 428"/>
                  <a:gd name="T37" fmla="*/ 389 h 741"/>
                  <a:gd name="T38" fmla="*/ 358 w 428"/>
                  <a:gd name="T39" fmla="*/ 413 h 741"/>
                  <a:gd name="T40" fmla="*/ 396 w 428"/>
                  <a:gd name="T41" fmla="*/ 446 h 741"/>
                  <a:gd name="T42" fmla="*/ 419 w 428"/>
                  <a:gd name="T43" fmla="*/ 491 h 741"/>
                  <a:gd name="T44" fmla="*/ 428 w 428"/>
                  <a:gd name="T45" fmla="*/ 549 h 741"/>
                  <a:gd name="T46" fmla="*/ 418 w 428"/>
                  <a:gd name="T47" fmla="*/ 612 h 741"/>
                  <a:gd name="T48" fmla="*/ 391 w 428"/>
                  <a:gd name="T49" fmla="*/ 662 h 741"/>
                  <a:gd name="T50" fmla="*/ 351 w 428"/>
                  <a:gd name="T51" fmla="*/ 701 h 741"/>
                  <a:gd name="T52" fmla="*/ 299 w 428"/>
                  <a:gd name="T53" fmla="*/ 727 h 741"/>
                  <a:gd name="T54" fmla="*/ 240 w 428"/>
                  <a:gd name="T55" fmla="*/ 740 h 741"/>
                  <a:gd name="T56" fmla="*/ 169 w 428"/>
                  <a:gd name="T57" fmla="*/ 739 h 741"/>
                  <a:gd name="T58" fmla="*/ 91 w 428"/>
                  <a:gd name="T59" fmla="*/ 719 h 741"/>
                  <a:gd name="T60" fmla="*/ 27 w 428"/>
                  <a:gd name="T61" fmla="*/ 678 h 741"/>
                  <a:gd name="T62" fmla="*/ 25 w 428"/>
                  <a:gd name="T63" fmla="*/ 626 h 741"/>
                  <a:gd name="T64" fmla="*/ 80 w 428"/>
                  <a:gd name="T65" fmla="*/ 670 h 741"/>
                  <a:gd name="T66" fmla="*/ 142 w 428"/>
                  <a:gd name="T67" fmla="*/ 698 h 741"/>
                  <a:gd name="T68" fmla="*/ 210 w 428"/>
                  <a:gd name="T69" fmla="*/ 707 h 741"/>
                  <a:gd name="T70" fmla="*/ 265 w 428"/>
                  <a:gd name="T71" fmla="*/ 701 h 741"/>
                  <a:gd name="T72" fmla="*/ 313 w 428"/>
                  <a:gd name="T73" fmla="*/ 681 h 741"/>
                  <a:gd name="T74" fmla="*/ 354 w 428"/>
                  <a:gd name="T75" fmla="*/ 650 h 741"/>
                  <a:gd name="T76" fmla="*/ 381 w 428"/>
                  <a:gd name="T77" fmla="*/ 606 h 741"/>
                  <a:gd name="T78" fmla="*/ 391 w 428"/>
                  <a:gd name="T79" fmla="*/ 551 h 741"/>
                  <a:gd name="T80" fmla="*/ 382 w 428"/>
                  <a:gd name="T81" fmla="*/ 499 h 741"/>
                  <a:gd name="T82" fmla="*/ 357 w 428"/>
                  <a:gd name="T83" fmla="*/ 460 h 741"/>
                  <a:gd name="T84" fmla="*/ 321 w 428"/>
                  <a:gd name="T85" fmla="*/ 430 h 741"/>
                  <a:gd name="T86" fmla="*/ 276 w 428"/>
                  <a:gd name="T87" fmla="*/ 408 h 741"/>
                  <a:gd name="T88" fmla="*/ 227 w 428"/>
                  <a:gd name="T89" fmla="*/ 389 h 741"/>
                  <a:gd name="T90" fmla="*/ 175 w 428"/>
                  <a:gd name="T91" fmla="*/ 371 h 741"/>
                  <a:gd name="T92" fmla="*/ 126 w 428"/>
                  <a:gd name="T93" fmla="*/ 349 h 741"/>
                  <a:gd name="T94" fmla="*/ 81 w 428"/>
                  <a:gd name="T95" fmla="*/ 324 h 741"/>
                  <a:gd name="T96" fmla="*/ 45 w 428"/>
                  <a:gd name="T97" fmla="*/ 291 h 741"/>
                  <a:gd name="T98" fmla="*/ 20 w 428"/>
                  <a:gd name="T99" fmla="*/ 245 h 741"/>
                  <a:gd name="T100" fmla="*/ 12 w 428"/>
                  <a:gd name="T101" fmla="*/ 187 h 741"/>
                  <a:gd name="T102" fmla="*/ 21 w 428"/>
                  <a:gd name="T103" fmla="*/ 125 h 741"/>
                  <a:gd name="T104" fmla="*/ 49 w 428"/>
                  <a:gd name="T105" fmla="*/ 76 h 741"/>
                  <a:gd name="T106" fmla="*/ 90 w 428"/>
                  <a:gd name="T107" fmla="*/ 39 h 741"/>
                  <a:gd name="T108" fmla="*/ 142 w 428"/>
                  <a:gd name="T109" fmla="*/ 14 h 741"/>
                  <a:gd name="T110" fmla="*/ 200 w 428"/>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8" h="741">
                    <a:moveTo>
                      <a:pt x="230" y="0"/>
                    </a:moveTo>
                    <a:lnTo>
                      <a:pt x="269" y="2"/>
                    </a:lnTo>
                    <a:lnTo>
                      <a:pt x="305" y="10"/>
                    </a:lnTo>
                    <a:lnTo>
                      <a:pt x="337" y="21"/>
                    </a:lnTo>
                    <a:lnTo>
                      <a:pt x="366" y="37"/>
                    </a:lnTo>
                    <a:lnTo>
                      <a:pt x="393" y="57"/>
                    </a:lnTo>
                    <a:lnTo>
                      <a:pt x="415" y="80"/>
                    </a:lnTo>
                    <a:lnTo>
                      <a:pt x="387" y="105"/>
                    </a:lnTo>
                    <a:lnTo>
                      <a:pt x="367" y="83"/>
                    </a:lnTo>
                    <a:lnTo>
                      <a:pt x="346" y="66"/>
                    </a:lnTo>
                    <a:lnTo>
                      <a:pt x="320" y="52"/>
                    </a:lnTo>
                    <a:lnTo>
                      <a:pt x="292" y="42"/>
                    </a:lnTo>
                    <a:lnTo>
                      <a:pt x="262" y="35"/>
                    </a:lnTo>
                    <a:lnTo>
                      <a:pt x="229" y="33"/>
                    </a:lnTo>
                    <a:lnTo>
                      <a:pt x="202" y="34"/>
                    </a:lnTo>
                    <a:lnTo>
                      <a:pt x="176" y="38"/>
                    </a:lnTo>
                    <a:lnTo>
                      <a:pt x="152" y="46"/>
                    </a:lnTo>
                    <a:lnTo>
                      <a:pt x="128" y="57"/>
                    </a:lnTo>
                    <a:lnTo>
                      <a:pt x="106" y="71"/>
                    </a:lnTo>
                    <a:lnTo>
                      <a:pt x="87" y="88"/>
                    </a:lnTo>
                    <a:lnTo>
                      <a:pt x="71" y="107"/>
                    </a:lnTo>
                    <a:lnTo>
                      <a:pt x="58" y="131"/>
                    </a:lnTo>
                    <a:lnTo>
                      <a:pt x="52" y="156"/>
                    </a:lnTo>
                    <a:lnTo>
                      <a:pt x="48" y="186"/>
                    </a:lnTo>
                    <a:lnTo>
                      <a:pt x="51" y="214"/>
                    </a:lnTo>
                    <a:lnTo>
                      <a:pt x="57" y="238"/>
                    </a:lnTo>
                    <a:lnTo>
                      <a:pt x="67" y="259"/>
                    </a:lnTo>
                    <a:lnTo>
                      <a:pt x="82" y="278"/>
                    </a:lnTo>
                    <a:lnTo>
                      <a:pt x="99" y="294"/>
                    </a:lnTo>
                    <a:lnTo>
                      <a:pt x="118" y="307"/>
                    </a:lnTo>
                    <a:lnTo>
                      <a:pt x="139" y="320"/>
                    </a:lnTo>
                    <a:lnTo>
                      <a:pt x="163" y="330"/>
                    </a:lnTo>
                    <a:lnTo>
                      <a:pt x="188" y="340"/>
                    </a:lnTo>
                    <a:lnTo>
                      <a:pt x="212" y="349"/>
                    </a:lnTo>
                    <a:lnTo>
                      <a:pt x="238" y="358"/>
                    </a:lnTo>
                    <a:lnTo>
                      <a:pt x="264" y="368"/>
                    </a:lnTo>
                    <a:lnTo>
                      <a:pt x="290" y="377"/>
                    </a:lnTo>
                    <a:lnTo>
                      <a:pt x="315" y="389"/>
                    </a:lnTo>
                    <a:lnTo>
                      <a:pt x="337" y="400"/>
                    </a:lnTo>
                    <a:lnTo>
                      <a:pt x="358" y="413"/>
                    </a:lnTo>
                    <a:lnTo>
                      <a:pt x="379" y="429"/>
                    </a:lnTo>
                    <a:lnTo>
                      <a:pt x="396" y="446"/>
                    </a:lnTo>
                    <a:lnTo>
                      <a:pt x="409" y="467"/>
                    </a:lnTo>
                    <a:lnTo>
                      <a:pt x="419" y="491"/>
                    </a:lnTo>
                    <a:lnTo>
                      <a:pt x="426" y="518"/>
                    </a:lnTo>
                    <a:lnTo>
                      <a:pt x="428" y="549"/>
                    </a:lnTo>
                    <a:lnTo>
                      <a:pt x="426" y="581"/>
                    </a:lnTo>
                    <a:lnTo>
                      <a:pt x="418" y="612"/>
                    </a:lnTo>
                    <a:lnTo>
                      <a:pt x="407" y="639"/>
                    </a:lnTo>
                    <a:lnTo>
                      <a:pt x="391" y="662"/>
                    </a:lnTo>
                    <a:lnTo>
                      <a:pt x="373" y="684"/>
                    </a:lnTo>
                    <a:lnTo>
                      <a:pt x="351" y="701"/>
                    </a:lnTo>
                    <a:lnTo>
                      <a:pt x="326" y="715"/>
                    </a:lnTo>
                    <a:lnTo>
                      <a:pt x="299" y="727"/>
                    </a:lnTo>
                    <a:lnTo>
                      <a:pt x="271" y="734"/>
                    </a:lnTo>
                    <a:lnTo>
                      <a:pt x="240" y="740"/>
                    </a:lnTo>
                    <a:lnTo>
                      <a:pt x="210" y="741"/>
                    </a:lnTo>
                    <a:lnTo>
                      <a:pt x="169" y="739"/>
                    </a:lnTo>
                    <a:lnTo>
                      <a:pt x="128" y="731"/>
                    </a:lnTo>
                    <a:lnTo>
                      <a:pt x="91" y="719"/>
                    </a:lnTo>
                    <a:lnTo>
                      <a:pt x="57" y="701"/>
                    </a:lnTo>
                    <a:lnTo>
                      <a:pt x="27" y="678"/>
                    </a:lnTo>
                    <a:lnTo>
                      <a:pt x="0" y="651"/>
                    </a:lnTo>
                    <a:lnTo>
                      <a:pt x="25" y="626"/>
                    </a:lnTo>
                    <a:lnTo>
                      <a:pt x="51" y="650"/>
                    </a:lnTo>
                    <a:lnTo>
                      <a:pt x="80" y="670"/>
                    </a:lnTo>
                    <a:lnTo>
                      <a:pt x="109" y="687"/>
                    </a:lnTo>
                    <a:lnTo>
                      <a:pt x="142" y="698"/>
                    </a:lnTo>
                    <a:lnTo>
                      <a:pt x="175" y="705"/>
                    </a:lnTo>
                    <a:lnTo>
                      <a:pt x="210" y="707"/>
                    </a:lnTo>
                    <a:lnTo>
                      <a:pt x="238" y="706"/>
                    </a:lnTo>
                    <a:lnTo>
                      <a:pt x="265" y="701"/>
                    </a:lnTo>
                    <a:lnTo>
                      <a:pt x="290" y="693"/>
                    </a:lnTo>
                    <a:lnTo>
                      <a:pt x="313" y="681"/>
                    </a:lnTo>
                    <a:lnTo>
                      <a:pt x="335" y="667"/>
                    </a:lnTo>
                    <a:lnTo>
                      <a:pt x="354" y="650"/>
                    </a:lnTo>
                    <a:lnTo>
                      <a:pt x="370" y="630"/>
                    </a:lnTo>
                    <a:lnTo>
                      <a:pt x="381" y="606"/>
                    </a:lnTo>
                    <a:lnTo>
                      <a:pt x="388" y="580"/>
                    </a:lnTo>
                    <a:lnTo>
                      <a:pt x="391" y="551"/>
                    </a:lnTo>
                    <a:lnTo>
                      <a:pt x="389" y="523"/>
                    </a:lnTo>
                    <a:lnTo>
                      <a:pt x="382" y="499"/>
                    </a:lnTo>
                    <a:lnTo>
                      <a:pt x="372" y="478"/>
                    </a:lnTo>
                    <a:lnTo>
                      <a:pt x="357" y="460"/>
                    </a:lnTo>
                    <a:lnTo>
                      <a:pt x="340" y="444"/>
                    </a:lnTo>
                    <a:lnTo>
                      <a:pt x="321" y="430"/>
                    </a:lnTo>
                    <a:lnTo>
                      <a:pt x="300" y="419"/>
                    </a:lnTo>
                    <a:lnTo>
                      <a:pt x="276" y="408"/>
                    </a:lnTo>
                    <a:lnTo>
                      <a:pt x="253" y="398"/>
                    </a:lnTo>
                    <a:lnTo>
                      <a:pt x="227" y="389"/>
                    </a:lnTo>
                    <a:lnTo>
                      <a:pt x="201" y="380"/>
                    </a:lnTo>
                    <a:lnTo>
                      <a:pt x="175" y="371"/>
                    </a:lnTo>
                    <a:lnTo>
                      <a:pt x="151" y="360"/>
                    </a:lnTo>
                    <a:lnTo>
                      <a:pt x="126" y="349"/>
                    </a:lnTo>
                    <a:lnTo>
                      <a:pt x="102" y="338"/>
                    </a:lnTo>
                    <a:lnTo>
                      <a:pt x="81" y="324"/>
                    </a:lnTo>
                    <a:lnTo>
                      <a:pt x="62" y="309"/>
                    </a:lnTo>
                    <a:lnTo>
                      <a:pt x="45" y="291"/>
                    </a:lnTo>
                    <a:lnTo>
                      <a:pt x="31" y="269"/>
                    </a:lnTo>
                    <a:lnTo>
                      <a:pt x="20" y="245"/>
                    </a:lnTo>
                    <a:lnTo>
                      <a:pt x="15" y="218"/>
                    </a:lnTo>
                    <a:lnTo>
                      <a:pt x="12" y="187"/>
                    </a:lnTo>
                    <a:lnTo>
                      <a:pt x="15" y="154"/>
                    </a:lnTo>
                    <a:lnTo>
                      <a:pt x="21" y="125"/>
                    </a:lnTo>
                    <a:lnTo>
                      <a:pt x="34" y="99"/>
                    </a:lnTo>
                    <a:lnTo>
                      <a:pt x="49" y="76"/>
                    </a:lnTo>
                    <a:lnTo>
                      <a:pt x="69" y="56"/>
                    </a:lnTo>
                    <a:lnTo>
                      <a:pt x="90" y="39"/>
                    </a:lnTo>
                    <a:lnTo>
                      <a:pt x="115" y="25"/>
                    </a:lnTo>
                    <a:lnTo>
                      <a:pt x="142" y="14"/>
                    </a:lnTo>
                    <a:lnTo>
                      <a:pt x="170" y="7"/>
                    </a:lnTo>
                    <a:lnTo>
                      <a:pt x="200" y="1"/>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26" name="Freeform 20"/>
              <p:cNvSpPr>
                <a:spLocks noEditPoints="1"/>
              </p:cNvSpPr>
              <p:nvPr userDrawn="1"/>
            </p:nvSpPr>
            <p:spPr bwMode="auto">
              <a:xfrm>
                <a:off x="3492501" y="2847976"/>
                <a:ext cx="506413" cy="557213"/>
              </a:xfrm>
              <a:custGeom>
                <a:avLst/>
                <a:gdLst>
                  <a:gd name="T0" fmla="*/ 323 w 640"/>
                  <a:gd name="T1" fmla="*/ 34 h 703"/>
                  <a:gd name="T2" fmla="*/ 137 w 640"/>
                  <a:gd name="T3" fmla="*/ 474 h 703"/>
                  <a:gd name="T4" fmla="*/ 505 w 640"/>
                  <a:gd name="T5" fmla="*/ 474 h 703"/>
                  <a:gd name="T6" fmla="*/ 323 w 640"/>
                  <a:gd name="T7" fmla="*/ 34 h 703"/>
                  <a:gd name="T8" fmla="*/ 304 w 640"/>
                  <a:gd name="T9" fmla="*/ 0 h 703"/>
                  <a:gd name="T10" fmla="*/ 344 w 640"/>
                  <a:gd name="T11" fmla="*/ 0 h 703"/>
                  <a:gd name="T12" fmla="*/ 640 w 640"/>
                  <a:gd name="T13" fmla="*/ 703 h 703"/>
                  <a:gd name="T14" fmla="*/ 599 w 640"/>
                  <a:gd name="T15" fmla="*/ 703 h 703"/>
                  <a:gd name="T16" fmla="*/ 518 w 640"/>
                  <a:gd name="T17" fmla="*/ 507 h 703"/>
                  <a:gd name="T18" fmla="*/ 124 w 640"/>
                  <a:gd name="T19" fmla="*/ 507 h 703"/>
                  <a:gd name="T20" fmla="*/ 41 w 640"/>
                  <a:gd name="T21" fmla="*/ 703 h 703"/>
                  <a:gd name="T22" fmla="*/ 0 w 640"/>
                  <a:gd name="T23" fmla="*/ 703 h 703"/>
                  <a:gd name="T24" fmla="*/ 304 w 640"/>
                  <a:gd name="T2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703">
                    <a:moveTo>
                      <a:pt x="323" y="34"/>
                    </a:moveTo>
                    <a:lnTo>
                      <a:pt x="137" y="474"/>
                    </a:lnTo>
                    <a:lnTo>
                      <a:pt x="505" y="474"/>
                    </a:lnTo>
                    <a:lnTo>
                      <a:pt x="323" y="34"/>
                    </a:lnTo>
                    <a:close/>
                    <a:moveTo>
                      <a:pt x="304" y="0"/>
                    </a:moveTo>
                    <a:lnTo>
                      <a:pt x="344" y="0"/>
                    </a:lnTo>
                    <a:lnTo>
                      <a:pt x="640" y="703"/>
                    </a:lnTo>
                    <a:lnTo>
                      <a:pt x="599" y="703"/>
                    </a:lnTo>
                    <a:lnTo>
                      <a:pt x="518" y="507"/>
                    </a:lnTo>
                    <a:lnTo>
                      <a:pt x="124" y="507"/>
                    </a:lnTo>
                    <a:lnTo>
                      <a:pt x="41" y="703"/>
                    </a:lnTo>
                    <a:lnTo>
                      <a:pt x="0" y="703"/>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27" name="Freeform 21"/>
              <p:cNvSpPr>
                <a:spLocks/>
              </p:cNvSpPr>
              <p:nvPr userDrawn="1"/>
            </p:nvSpPr>
            <p:spPr bwMode="auto">
              <a:xfrm>
                <a:off x="4048126" y="2832101"/>
                <a:ext cx="339725" cy="588963"/>
              </a:xfrm>
              <a:custGeom>
                <a:avLst/>
                <a:gdLst>
                  <a:gd name="T0" fmla="*/ 269 w 429"/>
                  <a:gd name="T1" fmla="*/ 2 h 741"/>
                  <a:gd name="T2" fmla="*/ 338 w 429"/>
                  <a:gd name="T3" fmla="*/ 21 h 741"/>
                  <a:gd name="T4" fmla="*/ 394 w 429"/>
                  <a:gd name="T5" fmla="*/ 57 h 741"/>
                  <a:gd name="T6" fmla="*/ 387 w 429"/>
                  <a:gd name="T7" fmla="*/ 105 h 741"/>
                  <a:gd name="T8" fmla="*/ 347 w 429"/>
                  <a:gd name="T9" fmla="*/ 66 h 741"/>
                  <a:gd name="T10" fmla="*/ 293 w 429"/>
                  <a:gd name="T11" fmla="*/ 42 h 741"/>
                  <a:gd name="T12" fmla="*/ 230 w 429"/>
                  <a:gd name="T13" fmla="*/ 33 h 741"/>
                  <a:gd name="T14" fmla="*/ 177 w 429"/>
                  <a:gd name="T15" fmla="*/ 38 h 741"/>
                  <a:gd name="T16" fmla="*/ 129 w 429"/>
                  <a:gd name="T17" fmla="*/ 57 h 741"/>
                  <a:gd name="T18" fmla="*/ 87 w 429"/>
                  <a:gd name="T19" fmla="*/ 88 h 741"/>
                  <a:gd name="T20" fmla="*/ 60 w 429"/>
                  <a:gd name="T21" fmla="*/ 131 h 741"/>
                  <a:gd name="T22" fmla="*/ 49 w 429"/>
                  <a:gd name="T23" fmla="*/ 186 h 741"/>
                  <a:gd name="T24" fmla="*/ 58 w 429"/>
                  <a:gd name="T25" fmla="*/ 238 h 741"/>
                  <a:gd name="T26" fmla="*/ 82 w 429"/>
                  <a:gd name="T27" fmla="*/ 278 h 741"/>
                  <a:gd name="T28" fmla="*/ 118 w 429"/>
                  <a:gd name="T29" fmla="*/ 307 h 741"/>
                  <a:gd name="T30" fmla="*/ 163 w 429"/>
                  <a:gd name="T31" fmla="*/ 330 h 741"/>
                  <a:gd name="T32" fmla="*/ 213 w 429"/>
                  <a:gd name="T33" fmla="*/ 349 h 741"/>
                  <a:gd name="T34" fmla="*/ 264 w 429"/>
                  <a:gd name="T35" fmla="*/ 368 h 741"/>
                  <a:gd name="T36" fmla="*/ 315 w 429"/>
                  <a:gd name="T37" fmla="*/ 389 h 741"/>
                  <a:gd name="T38" fmla="*/ 359 w 429"/>
                  <a:gd name="T39" fmla="*/ 413 h 741"/>
                  <a:gd name="T40" fmla="*/ 396 w 429"/>
                  <a:gd name="T41" fmla="*/ 446 h 741"/>
                  <a:gd name="T42" fmla="*/ 420 w 429"/>
                  <a:gd name="T43" fmla="*/ 491 h 741"/>
                  <a:gd name="T44" fmla="*/ 429 w 429"/>
                  <a:gd name="T45" fmla="*/ 549 h 741"/>
                  <a:gd name="T46" fmla="*/ 418 w 429"/>
                  <a:gd name="T47" fmla="*/ 612 h 741"/>
                  <a:gd name="T48" fmla="*/ 391 w 429"/>
                  <a:gd name="T49" fmla="*/ 662 h 741"/>
                  <a:gd name="T50" fmla="*/ 351 w 429"/>
                  <a:gd name="T51" fmla="*/ 701 h 741"/>
                  <a:gd name="T52" fmla="*/ 299 w 429"/>
                  <a:gd name="T53" fmla="*/ 727 h 741"/>
                  <a:gd name="T54" fmla="*/ 241 w 429"/>
                  <a:gd name="T55" fmla="*/ 740 h 741"/>
                  <a:gd name="T56" fmla="*/ 169 w 429"/>
                  <a:gd name="T57" fmla="*/ 739 h 741"/>
                  <a:gd name="T58" fmla="*/ 91 w 429"/>
                  <a:gd name="T59" fmla="*/ 719 h 741"/>
                  <a:gd name="T60" fmla="*/ 27 w 429"/>
                  <a:gd name="T61" fmla="*/ 678 h 741"/>
                  <a:gd name="T62" fmla="*/ 25 w 429"/>
                  <a:gd name="T63" fmla="*/ 626 h 741"/>
                  <a:gd name="T64" fmla="*/ 80 w 429"/>
                  <a:gd name="T65" fmla="*/ 670 h 741"/>
                  <a:gd name="T66" fmla="*/ 142 w 429"/>
                  <a:gd name="T67" fmla="*/ 698 h 741"/>
                  <a:gd name="T68" fmla="*/ 211 w 429"/>
                  <a:gd name="T69" fmla="*/ 707 h 741"/>
                  <a:gd name="T70" fmla="*/ 266 w 429"/>
                  <a:gd name="T71" fmla="*/ 701 h 741"/>
                  <a:gd name="T72" fmla="*/ 314 w 429"/>
                  <a:gd name="T73" fmla="*/ 681 h 741"/>
                  <a:gd name="T74" fmla="*/ 354 w 429"/>
                  <a:gd name="T75" fmla="*/ 650 h 741"/>
                  <a:gd name="T76" fmla="*/ 381 w 429"/>
                  <a:gd name="T77" fmla="*/ 606 h 741"/>
                  <a:gd name="T78" fmla="*/ 391 w 429"/>
                  <a:gd name="T79" fmla="*/ 551 h 741"/>
                  <a:gd name="T80" fmla="*/ 382 w 429"/>
                  <a:gd name="T81" fmla="*/ 499 h 741"/>
                  <a:gd name="T82" fmla="*/ 358 w 429"/>
                  <a:gd name="T83" fmla="*/ 460 h 741"/>
                  <a:gd name="T84" fmla="*/ 322 w 429"/>
                  <a:gd name="T85" fmla="*/ 430 h 741"/>
                  <a:gd name="T86" fmla="*/ 277 w 429"/>
                  <a:gd name="T87" fmla="*/ 408 h 741"/>
                  <a:gd name="T88" fmla="*/ 227 w 429"/>
                  <a:gd name="T89" fmla="*/ 389 h 741"/>
                  <a:gd name="T90" fmla="*/ 176 w 429"/>
                  <a:gd name="T91" fmla="*/ 371 h 741"/>
                  <a:gd name="T92" fmla="*/ 126 w 429"/>
                  <a:gd name="T93" fmla="*/ 349 h 741"/>
                  <a:gd name="T94" fmla="*/ 81 w 429"/>
                  <a:gd name="T95" fmla="*/ 324 h 741"/>
                  <a:gd name="T96" fmla="*/ 45 w 429"/>
                  <a:gd name="T97" fmla="*/ 291 h 741"/>
                  <a:gd name="T98" fmla="*/ 21 w 429"/>
                  <a:gd name="T99" fmla="*/ 245 h 741"/>
                  <a:gd name="T100" fmla="*/ 13 w 429"/>
                  <a:gd name="T101" fmla="*/ 187 h 741"/>
                  <a:gd name="T102" fmla="*/ 22 w 429"/>
                  <a:gd name="T103" fmla="*/ 125 h 741"/>
                  <a:gd name="T104" fmla="*/ 50 w 429"/>
                  <a:gd name="T105" fmla="*/ 76 h 741"/>
                  <a:gd name="T106" fmla="*/ 90 w 429"/>
                  <a:gd name="T107" fmla="*/ 39 h 741"/>
                  <a:gd name="T108" fmla="*/ 142 w 429"/>
                  <a:gd name="T109" fmla="*/ 14 h 741"/>
                  <a:gd name="T110" fmla="*/ 200 w 429"/>
                  <a:gd name="T111" fmla="*/ 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741">
                    <a:moveTo>
                      <a:pt x="231" y="0"/>
                    </a:moveTo>
                    <a:lnTo>
                      <a:pt x="269" y="2"/>
                    </a:lnTo>
                    <a:lnTo>
                      <a:pt x="305" y="10"/>
                    </a:lnTo>
                    <a:lnTo>
                      <a:pt x="338" y="21"/>
                    </a:lnTo>
                    <a:lnTo>
                      <a:pt x="367" y="37"/>
                    </a:lnTo>
                    <a:lnTo>
                      <a:pt x="394" y="57"/>
                    </a:lnTo>
                    <a:lnTo>
                      <a:pt x="415" y="80"/>
                    </a:lnTo>
                    <a:lnTo>
                      <a:pt x="387" y="105"/>
                    </a:lnTo>
                    <a:lnTo>
                      <a:pt x="368" y="83"/>
                    </a:lnTo>
                    <a:lnTo>
                      <a:pt x="347" y="66"/>
                    </a:lnTo>
                    <a:lnTo>
                      <a:pt x="321" y="52"/>
                    </a:lnTo>
                    <a:lnTo>
                      <a:pt x="293" y="42"/>
                    </a:lnTo>
                    <a:lnTo>
                      <a:pt x="262" y="35"/>
                    </a:lnTo>
                    <a:lnTo>
                      <a:pt x="230" y="33"/>
                    </a:lnTo>
                    <a:lnTo>
                      <a:pt x="203" y="34"/>
                    </a:lnTo>
                    <a:lnTo>
                      <a:pt x="177" y="38"/>
                    </a:lnTo>
                    <a:lnTo>
                      <a:pt x="152" y="46"/>
                    </a:lnTo>
                    <a:lnTo>
                      <a:pt x="129" y="57"/>
                    </a:lnTo>
                    <a:lnTo>
                      <a:pt x="106" y="71"/>
                    </a:lnTo>
                    <a:lnTo>
                      <a:pt x="87" y="88"/>
                    </a:lnTo>
                    <a:lnTo>
                      <a:pt x="71" y="107"/>
                    </a:lnTo>
                    <a:lnTo>
                      <a:pt x="60" y="131"/>
                    </a:lnTo>
                    <a:lnTo>
                      <a:pt x="52" y="156"/>
                    </a:lnTo>
                    <a:lnTo>
                      <a:pt x="49" y="186"/>
                    </a:lnTo>
                    <a:lnTo>
                      <a:pt x="51" y="214"/>
                    </a:lnTo>
                    <a:lnTo>
                      <a:pt x="58" y="238"/>
                    </a:lnTo>
                    <a:lnTo>
                      <a:pt x="68" y="259"/>
                    </a:lnTo>
                    <a:lnTo>
                      <a:pt x="82" y="278"/>
                    </a:lnTo>
                    <a:lnTo>
                      <a:pt x="99" y="294"/>
                    </a:lnTo>
                    <a:lnTo>
                      <a:pt x="118" y="307"/>
                    </a:lnTo>
                    <a:lnTo>
                      <a:pt x="140" y="320"/>
                    </a:lnTo>
                    <a:lnTo>
                      <a:pt x="163" y="330"/>
                    </a:lnTo>
                    <a:lnTo>
                      <a:pt x="188" y="340"/>
                    </a:lnTo>
                    <a:lnTo>
                      <a:pt x="213" y="349"/>
                    </a:lnTo>
                    <a:lnTo>
                      <a:pt x="239" y="358"/>
                    </a:lnTo>
                    <a:lnTo>
                      <a:pt x="264" y="368"/>
                    </a:lnTo>
                    <a:lnTo>
                      <a:pt x="290" y="377"/>
                    </a:lnTo>
                    <a:lnTo>
                      <a:pt x="315" y="389"/>
                    </a:lnTo>
                    <a:lnTo>
                      <a:pt x="338" y="400"/>
                    </a:lnTo>
                    <a:lnTo>
                      <a:pt x="359" y="413"/>
                    </a:lnTo>
                    <a:lnTo>
                      <a:pt x="379" y="429"/>
                    </a:lnTo>
                    <a:lnTo>
                      <a:pt x="396" y="446"/>
                    </a:lnTo>
                    <a:lnTo>
                      <a:pt x="409" y="467"/>
                    </a:lnTo>
                    <a:lnTo>
                      <a:pt x="420" y="491"/>
                    </a:lnTo>
                    <a:lnTo>
                      <a:pt x="426" y="518"/>
                    </a:lnTo>
                    <a:lnTo>
                      <a:pt x="429" y="549"/>
                    </a:lnTo>
                    <a:lnTo>
                      <a:pt x="426" y="581"/>
                    </a:lnTo>
                    <a:lnTo>
                      <a:pt x="418" y="612"/>
                    </a:lnTo>
                    <a:lnTo>
                      <a:pt x="407" y="639"/>
                    </a:lnTo>
                    <a:lnTo>
                      <a:pt x="391" y="662"/>
                    </a:lnTo>
                    <a:lnTo>
                      <a:pt x="373" y="684"/>
                    </a:lnTo>
                    <a:lnTo>
                      <a:pt x="351" y="701"/>
                    </a:lnTo>
                    <a:lnTo>
                      <a:pt x="326" y="715"/>
                    </a:lnTo>
                    <a:lnTo>
                      <a:pt x="299" y="727"/>
                    </a:lnTo>
                    <a:lnTo>
                      <a:pt x="271" y="734"/>
                    </a:lnTo>
                    <a:lnTo>
                      <a:pt x="241" y="740"/>
                    </a:lnTo>
                    <a:lnTo>
                      <a:pt x="211" y="741"/>
                    </a:lnTo>
                    <a:lnTo>
                      <a:pt x="169" y="739"/>
                    </a:lnTo>
                    <a:lnTo>
                      <a:pt x="129" y="731"/>
                    </a:lnTo>
                    <a:lnTo>
                      <a:pt x="91" y="719"/>
                    </a:lnTo>
                    <a:lnTo>
                      <a:pt x="58" y="701"/>
                    </a:lnTo>
                    <a:lnTo>
                      <a:pt x="27" y="678"/>
                    </a:lnTo>
                    <a:lnTo>
                      <a:pt x="0" y="651"/>
                    </a:lnTo>
                    <a:lnTo>
                      <a:pt x="25" y="626"/>
                    </a:lnTo>
                    <a:lnTo>
                      <a:pt x="51" y="650"/>
                    </a:lnTo>
                    <a:lnTo>
                      <a:pt x="80" y="670"/>
                    </a:lnTo>
                    <a:lnTo>
                      <a:pt x="109" y="687"/>
                    </a:lnTo>
                    <a:lnTo>
                      <a:pt x="142" y="698"/>
                    </a:lnTo>
                    <a:lnTo>
                      <a:pt x="176" y="705"/>
                    </a:lnTo>
                    <a:lnTo>
                      <a:pt x="211" y="707"/>
                    </a:lnTo>
                    <a:lnTo>
                      <a:pt x="239" y="706"/>
                    </a:lnTo>
                    <a:lnTo>
                      <a:pt x="266" y="701"/>
                    </a:lnTo>
                    <a:lnTo>
                      <a:pt x="290" y="693"/>
                    </a:lnTo>
                    <a:lnTo>
                      <a:pt x="314" y="681"/>
                    </a:lnTo>
                    <a:lnTo>
                      <a:pt x="335" y="667"/>
                    </a:lnTo>
                    <a:lnTo>
                      <a:pt x="354" y="650"/>
                    </a:lnTo>
                    <a:lnTo>
                      <a:pt x="370" y="630"/>
                    </a:lnTo>
                    <a:lnTo>
                      <a:pt x="381" y="606"/>
                    </a:lnTo>
                    <a:lnTo>
                      <a:pt x="388" y="580"/>
                    </a:lnTo>
                    <a:lnTo>
                      <a:pt x="391" y="551"/>
                    </a:lnTo>
                    <a:lnTo>
                      <a:pt x="389" y="523"/>
                    </a:lnTo>
                    <a:lnTo>
                      <a:pt x="382" y="499"/>
                    </a:lnTo>
                    <a:lnTo>
                      <a:pt x="372" y="478"/>
                    </a:lnTo>
                    <a:lnTo>
                      <a:pt x="358" y="460"/>
                    </a:lnTo>
                    <a:lnTo>
                      <a:pt x="341" y="444"/>
                    </a:lnTo>
                    <a:lnTo>
                      <a:pt x="322" y="430"/>
                    </a:lnTo>
                    <a:lnTo>
                      <a:pt x="300" y="419"/>
                    </a:lnTo>
                    <a:lnTo>
                      <a:pt x="277" y="408"/>
                    </a:lnTo>
                    <a:lnTo>
                      <a:pt x="253" y="398"/>
                    </a:lnTo>
                    <a:lnTo>
                      <a:pt x="227" y="389"/>
                    </a:lnTo>
                    <a:lnTo>
                      <a:pt x="202" y="380"/>
                    </a:lnTo>
                    <a:lnTo>
                      <a:pt x="176" y="371"/>
                    </a:lnTo>
                    <a:lnTo>
                      <a:pt x="151" y="360"/>
                    </a:lnTo>
                    <a:lnTo>
                      <a:pt x="126" y="349"/>
                    </a:lnTo>
                    <a:lnTo>
                      <a:pt x="103" y="338"/>
                    </a:lnTo>
                    <a:lnTo>
                      <a:pt x="81" y="324"/>
                    </a:lnTo>
                    <a:lnTo>
                      <a:pt x="62" y="309"/>
                    </a:lnTo>
                    <a:lnTo>
                      <a:pt x="45" y="291"/>
                    </a:lnTo>
                    <a:lnTo>
                      <a:pt x="32" y="269"/>
                    </a:lnTo>
                    <a:lnTo>
                      <a:pt x="21" y="245"/>
                    </a:lnTo>
                    <a:lnTo>
                      <a:pt x="15" y="218"/>
                    </a:lnTo>
                    <a:lnTo>
                      <a:pt x="13" y="187"/>
                    </a:lnTo>
                    <a:lnTo>
                      <a:pt x="15" y="154"/>
                    </a:lnTo>
                    <a:lnTo>
                      <a:pt x="22" y="125"/>
                    </a:lnTo>
                    <a:lnTo>
                      <a:pt x="34" y="99"/>
                    </a:lnTo>
                    <a:lnTo>
                      <a:pt x="50" y="76"/>
                    </a:lnTo>
                    <a:lnTo>
                      <a:pt x="69" y="56"/>
                    </a:lnTo>
                    <a:lnTo>
                      <a:pt x="90" y="39"/>
                    </a:lnTo>
                    <a:lnTo>
                      <a:pt x="115" y="25"/>
                    </a:lnTo>
                    <a:lnTo>
                      <a:pt x="142" y="14"/>
                    </a:lnTo>
                    <a:lnTo>
                      <a:pt x="170" y="7"/>
                    </a:lnTo>
                    <a:lnTo>
                      <a:pt x="200" y="1"/>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28" name="Freeform 22"/>
              <p:cNvSpPr>
                <a:spLocks noEditPoints="1"/>
              </p:cNvSpPr>
              <p:nvPr userDrawn="1"/>
            </p:nvSpPr>
            <p:spPr bwMode="auto">
              <a:xfrm>
                <a:off x="4421188" y="2836863"/>
                <a:ext cx="66675" cy="65088"/>
              </a:xfrm>
              <a:custGeom>
                <a:avLst/>
                <a:gdLst>
                  <a:gd name="T0" fmla="*/ 33 w 84"/>
                  <a:gd name="T1" fmla="*/ 41 h 84"/>
                  <a:gd name="T2" fmla="*/ 44 w 84"/>
                  <a:gd name="T3" fmla="*/ 41 h 84"/>
                  <a:gd name="T4" fmla="*/ 50 w 84"/>
                  <a:gd name="T5" fmla="*/ 39 h 84"/>
                  <a:gd name="T6" fmla="*/ 53 w 84"/>
                  <a:gd name="T7" fmla="*/ 35 h 84"/>
                  <a:gd name="T8" fmla="*/ 53 w 84"/>
                  <a:gd name="T9" fmla="*/ 29 h 84"/>
                  <a:gd name="T10" fmla="*/ 51 w 84"/>
                  <a:gd name="T11" fmla="*/ 25 h 84"/>
                  <a:gd name="T12" fmla="*/ 45 w 84"/>
                  <a:gd name="T13" fmla="*/ 23 h 84"/>
                  <a:gd name="T14" fmla="*/ 33 w 84"/>
                  <a:gd name="T15" fmla="*/ 23 h 84"/>
                  <a:gd name="T16" fmla="*/ 43 w 84"/>
                  <a:gd name="T17" fmla="*/ 19 h 84"/>
                  <a:gd name="T18" fmla="*/ 52 w 84"/>
                  <a:gd name="T19" fmla="*/ 20 h 84"/>
                  <a:gd name="T20" fmla="*/ 57 w 84"/>
                  <a:gd name="T21" fmla="*/ 24 h 84"/>
                  <a:gd name="T22" fmla="*/ 59 w 84"/>
                  <a:gd name="T23" fmla="*/ 32 h 84"/>
                  <a:gd name="T24" fmla="*/ 56 w 84"/>
                  <a:gd name="T25" fmla="*/ 40 h 84"/>
                  <a:gd name="T26" fmla="*/ 51 w 84"/>
                  <a:gd name="T27" fmla="*/ 44 h 84"/>
                  <a:gd name="T28" fmla="*/ 61 w 84"/>
                  <a:gd name="T29" fmla="*/ 66 h 84"/>
                  <a:gd name="T30" fmla="*/ 42 w 84"/>
                  <a:gd name="T31" fmla="*/ 46 h 84"/>
                  <a:gd name="T32" fmla="*/ 33 w 84"/>
                  <a:gd name="T33" fmla="*/ 66 h 84"/>
                  <a:gd name="T34" fmla="*/ 27 w 84"/>
                  <a:gd name="T35" fmla="*/ 19 h 84"/>
                  <a:gd name="T36" fmla="*/ 27 w 84"/>
                  <a:gd name="T37" fmla="*/ 8 h 84"/>
                  <a:gd name="T38" fmla="*/ 8 w 84"/>
                  <a:gd name="T39" fmla="*/ 28 h 84"/>
                  <a:gd name="T40" fmla="*/ 8 w 84"/>
                  <a:gd name="T41" fmla="*/ 57 h 84"/>
                  <a:gd name="T42" fmla="*/ 27 w 84"/>
                  <a:gd name="T43" fmla="*/ 77 h 84"/>
                  <a:gd name="T44" fmla="*/ 56 w 84"/>
                  <a:gd name="T45" fmla="*/ 77 h 84"/>
                  <a:gd name="T46" fmla="*/ 77 w 84"/>
                  <a:gd name="T47" fmla="*/ 57 h 84"/>
                  <a:gd name="T48" fmla="*/ 77 w 84"/>
                  <a:gd name="T49" fmla="*/ 28 h 84"/>
                  <a:gd name="T50" fmla="*/ 56 w 84"/>
                  <a:gd name="T51" fmla="*/ 8 h 84"/>
                  <a:gd name="T52" fmla="*/ 42 w 84"/>
                  <a:gd name="T53" fmla="*/ 0 h 84"/>
                  <a:gd name="T54" fmla="*/ 72 w 84"/>
                  <a:gd name="T55" fmla="*/ 13 h 84"/>
                  <a:gd name="T56" fmla="*/ 84 w 84"/>
                  <a:gd name="T57" fmla="*/ 42 h 84"/>
                  <a:gd name="T58" fmla="*/ 72 w 84"/>
                  <a:gd name="T59" fmla="*/ 73 h 84"/>
                  <a:gd name="T60" fmla="*/ 42 w 84"/>
                  <a:gd name="T61" fmla="*/ 84 h 84"/>
                  <a:gd name="T62" fmla="*/ 17 w 84"/>
                  <a:gd name="T63" fmla="*/ 76 h 84"/>
                  <a:gd name="T64" fmla="*/ 2 w 84"/>
                  <a:gd name="T65" fmla="*/ 56 h 84"/>
                  <a:gd name="T66" fmla="*/ 3 w 84"/>
                  <a:gd name="T67" fmla="*/ 26 h 84"/>
                  <a:gd name="T68" fmla="*/ 26 w 84"/>
                  <a:gd name="T6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84">
                    <a:moveTo>
                      <a:pt x="33" y="23"/>
                    </a:moveTo>
                    <a:lnTo>
                      <a:pt x="33" y="41"/>
                    </a:lnTo>
                    <a:lnTo>
                      <a:pt x="41" y="41"/>
                    </a:lnTo>
                    <a:lnTo>
                      <a:pt x="44" y="41"/>
                    </a:lnTo>
                    <a:lnTo>
                      <a:pt x="47" y="40"/>
                    </a:lnTo>
                    <a:lnTo>
                      <a:pt x="50" y="39"/>
                    </a:lnTo>
                    <a:lnTo>
                      <a:pt x="52" y="38"/>
                    </a:lnTo>
                    <a:lnTo>
                      <a:pt x="53" y="35"/>
                    </a:lnTo>
                    <a:lnTo>
                      <a:pt x="54" y="32"/>
                    </a:lnTo>
                    <a:lnTo>
                      <a:pt x="53" y="29"/>
                    </a:lnTo>
                    <a:lnTo>
                      <a:pt x="52" y="26"/>
                    </a:lnTo>
                    <a:lnTo>
                      <a:pt x="51" y="25"/>
                    </a:lnTo>
                    <a:lnTo>
                      <a:pt x="48" y="24"/>
                    </a:lnTo>
                    <a:lnTo>
                      <a:pt x="45" y="23"/>
                    </a:lnTo>
                    <a:lnTo>
                      <a:pt x="43" y="23"/>
                    </a:lnTo>
                    <a:lnTo>
                      <a:pt x="33" y="23"/>
                    </a:lnTo>
                    <a:close/>
                    <a:moveTo>
                      <a:pt x="27" y="19"/>
                    </a:moveTo>
                    <a:lnTo>
                      <a:pt x="43" y="19"/>
                    </a:lnTo>
                    <a:lnTo>
                      <a:pt x="47" y="20"/>
                    </a:lnTo>
                    <a:lnTo>
                      <a:pt x="52" y="20"/>
                    </a:lnTo>
                    <a:lnTo>
                      <a:pt x="54" y="22"/>
                    </a:lnTo>
                    <a:lnTo>
                      <a:pt x="57" y="24"/>
                    </a:lnTo>
                    <a:lnTo>
                      <a:pt x="59" y="28"/>
                    </a:lnTo>
                    <a:lnTo>
                      <a:pt x="59" y="32"/>
                    </a:lnTo>
                    <a:lnTo>
                      <a:pt x="59" y="37"/>
                    </a:lnTo>
                    <a:lnTo>
                      <a:pt x="56" y="40"/>
                    </a:lnTo>
                    <a:lnTo>
                      <a:pt x="54" y="42"/>
                    </a:lnTo>
                    <a:lnTo>
                      <a:pt x="51" y="44"/>
                    </a:lnTo>
                    <a:lnTo>
                      <a:pt x="47" y="44"/>
                    </a:lnTo>
                    <a:lnTo>
                      <a:pt x="61" y="66"/>
                    </a:lnTo>
                    <a:lnTo>
                      <a:pt x="54" y="66"/>
                    </a:lnTo>
                    <a:lnTo>
                      <a:pt x="42" y="46"/>
                    </a:lnTo>
                    <a:lnTo>
                      <a:pt x="33" y="46"/>
                    </a:lnTo>
                    <a:lnTo>
                      <a:pt x="33" y="66"/>
                    </a:lnTo>
                    <a:lnTo>
                      <a:pt x="27" y="66"/>
                    </a:lnTo>
                    <a:lnTo>
                      <a:pt x="27" y="19"/>
                    </a:lnTo>
                    <a:close/>
                    <a:moveTo>
                      <a:pt x="42" y="5"/>
                    </a:moveTo>
                    <a:lnTo>
                      <a:pt x="27" y="8"/>
                    </a:lnTo>
                    <a:lnTo>
                      <a:pt x="16" y="16"/>
                    </a:lnTo>
                    <a:lnTo>
                      <a:pt x="8" y="28"/>
                    </a:lnTo>
                    <a:lnTo>
                      <a:pt x="5" y="42"/>
                    </a:lnTo>
                    <a:lnTo>
                      <a:pt x="8" y="57"/>
                    </a:lnTo>
                    <a:lnTo>
                      <a:pt x="16" y="69"/>
                    </a:lnTo>
                    <a:lnTo>
                      <a:pt x="27" y="77"/>
                    </a:lnTo>
                    <a:lnTo>
                      <a:pt x="42" y="80"/>
                    </a:lnTo>
                    <a:lnTo>
                      <a:pt x="56" y="77"/>
                    </a:lnTo>
                    <a:lnTo>
                      <a:pt x="69" y="69"/>
                    </a:lnTo>
                    <a:lnTo>
                      <a:pt x="77" y="57"/>
                    </a:lnTo>
                    <a:lnTo>
                      <a:pt x="80" y="42"/>
                    </a:lnTo>
                    <a:lnTo>
                      <a:pt x="77" y="28"/>
                    </a:lnTo>
                    <a:lnTo>
                      <a:pt x="69" y="16"/>
                    </a:lnTo>
                    <a:lnTo>
                      <a:pt x="56" y="8"/>
                    </a:lnTo>
                    <a:lnTo>
                      <a:pt x="42" y="5"/>
                    </a:lnTo>
                    <a:close/>
                    <a:moveTo>
                      <a:pt x="42" y="0"/>
                    </a:moveTo>
                    <a:lnTo>
                      <a:pt x="59" y="4"/>
                    </a:lnTo>
                    <a:lnTo>
                      <a:pt x="72" y="13"/>
                    </a:lnTo>
                    <a:lnTo>
                      <a:pt x="81" y="26"/>
                    </a:lnTo>
                    <a:lnTo>
                      <a:pt x="84" y="42"/>
                    </a:lnTo>
                    <a:lnTo>
                      <a:pt x="81" y="59"/>
                    </a:lnTo>
                    <a:lnTo>
                      <a:pt x="72" y="73"/>
                    </a:lnTo>
                    <a:lnTo>
                      <a:pt x="59" y="82"/>
                    </a:lnTo>
                    <a:lnTo>
                      <a:pt x="42" y="84"/>
                    </a:lnTo>
                    <a:lnTo>
                      <a:pt x="29" y="83"/>
                    </a:lnTo>
                    <a:lnTo>
                      <a:pt x="17" y="76"/>
                    </a:lnTo>
                    <a:lnTo>
                      <a:pt x="8" y="67"/>
                    </a:lnTo>
                    <a:lnTo>
                      <a:pt x="2" y="56"/>
                    </a:lnTo>
                    <a:lnTo>
                      <a:pt x="0" y="42"/>
                    </a:lnTo>
                    <a:lnTo>
                      <a:pt x="3" y="26"/>
                    </a:lnTo>
                    <a:lnTo>
                      <a:pt x="12" y="13"/>
                    </a:lnTo>
                    <a:lnTo>
                      <a:pt x="26" y="4"/>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29" name="Freeform 23"/>
              <p:cNvSpPr>
                <a:spLocks/>
              </p:cNvSpPr>
              <p:nvPr userDrawn="1"/>
            </p:nvSpPr>
            <p:spPr bwMode="auto">
              <a:xfrm>
                <a:off x="4649788" y="2847976"/>
                <a:ext cx="460375" cy="557213"/>
              </a:xfrm>
              <a:custGeom>
                <a:avLst/>
                <a:gdLst>
                  <a:gd name="T0" fmla="*/ 0 w 580"/>
                  <a:gd name="T1" fmla="*/ 0 h 703"/>
                  <a:gd name="T2" fmla="*/ 40 w 580"/>
                  <a:gd name="T3" fmla="*/ 0 h 703"/>
                  <a:gd name="T4" fmla="*/ 288 w 580"/>
                  <a:gd name="T5" fmla="*/ 660 h 703"/>
                  <a:gd name="T6" fmla="*/ 290 w 580"/>
                  <a:gd name="T7" fmla="*/ 660 h 703"/>
                  <a:gd name="T8" fmla="*/ 540 w 580"/>
                  <a:gd name="T9" fmla="*/ 0 h 703"/>
                  <a:gd name="T10" fmla="*/ 580 w 580"/>
                  <a:gd name="T11" fmla="*/ 0 h 703"/>
                  <a:gd name="T12" fmla="*/ 312 w 580"/>
                  <a:gd name="T13" fmla="*/ 703 h 703"/>
                  <a:gd name="T14" fmla="*/ 265 w 580"/>
                  <a:gd name="T15" fmla="*/ 703 h 703"/>
                  <a:gd name="T16" fmla="*/ 0 w 580"/>
                  <a:gd name="T17"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703">
                    <a:moveTo>
                      <a:pt x="0" y="0"/>
                    </a:moveTo>
                    <a:lnTo>
                      <a:pt x="40" y="0"/>
                    </a:lnTo>
                    <a:lnTo>
                      <a:pt x="288" y="660"/>
                    </a:lnTo>
                    <a:lnTo>
                      <a:pt x="290" y="660"/>
                    </a:lnTo>
                    <a:lnTo>
                      <a:pt x="540" y="0"/>
                    </a:lnTo>
                    <a:lnTo>
                      <a:pt x="580" y="0"/>
                    </a:lnTo>
                    <a:lnTo>
                      <a:pt x="312" y="703"/>
                    </a:lnTo>
                    <a:lnTo>
                      <a:pt x="265" y="7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30" name="Freeform 24"/>
              <p:cNvSpPr>
                <a:spLocks noEditPoints="1"/>
              </p:cNvSpPr>
              <p:nvPr userDrawn="1"/>
            </p:nvSpPr>
            <p:spPr bwMode="auto">
              <a:xfrm>
                <a:off x="5157788" y="2862263"/>
                <a:ext cx="47625" cy="542925"/>
              </a:xfrm>
              <a:custGeom>
                <a:avLst/>
                <a:gdLst>
                  <a:gd name="T0" fmla="*/ 14 w 61"/>
                  <a:gd name="T1" fmla="*/ 225 h 684"/>
                  <a:gd name="T2" fmla="*/ 48 w 61"/>
                  <a:gd name="T3" fmla="*/ 225 h 684"/>
                  <a:gd name="T4" fmla="*/ 48 w 61"/>
                  <a:gd name="T5" fmla="*/ 684 h 684"/>
                  <a:gd name="T6" fmla="*/ 14 w 61"/>
                  <a:gd name="T7" fmla="*/ 684 h 684"/>
                  <a:gd name="T8" fmla="*/ 14 w 61"/>
                  <a:gd name="T9" fmla="*/ 225 h 684"/>
                  <a:gd name="T10" fmla="*/ 30 w 61"/>
                  <a:gd name="T11" fmla="*/ 0 h 684"/>
                  <a:gd name="T12" fmla="*/ 42 w 61"/>
                  <a:gd name="T13" fmla="*/ 4 h 684"/>
                  <a:gd name="T14" fmla="*/ 52 w 61"/>
                  <a:gd name="T15" fmla="*/ 10 h 684"/>
                  <a:gd name="T16" fmla="*/ 59 w 61"/>
                  <a:gd name="T17" fmla="*/ 20 h 684"/>
                  <a:gd name="T18" fmla="*/ 61 w 61"/>
                  <a:gd name="T19" fmla="*/ 33 h 684"/>
                  <a:gd name="T20" fmla="*/ 59 w 61"/>
                  <a:gd name="T21" fmla="*/ 46 h 684"/>
                  <a:gd name="T22" fmla="*/ 52 w 61"/>
                  <a:gd name="T23" fmla="*/ 56 h 684"/>
                  <a:gd name="T24" fmla="*/ 42 w 61"/>
                  <a:gd name="T25" fmla="*/ 63 h 684"/>
                  <a:gd name="T26" fmla="*/ 30 w 61"/>
                  <a:gd name="T27" fmla="*/ 66 h 684"/>
                  <a:gd name="T28" fmla="*/ 19 w 61"/>
                  <a:gd name="T29" fmla="*/ 63 h 684"/>
                  <a:gd name="T30" fmla="*/ 9 w 61"/>
                  <a:gd name="T31" fmla="*/ 56 h 684"/>
                  <a:gd name="T32" fmla="*/ 2 w 61"/>
                  <a:gd name="T33" fmla="*/ 46 h 684"/>
                  <a:gd name="T34" fmla="*/ 0 w 61"/>
                  <a:gd name="T35" fmla="*/ 33 h 684"/>
                  <a:gd name="T36" fmla="*/ 2 w 61"/>
                  <a:gd name="T37" fmla="*/ 20 h 684"/>
                  <a:gd name="T38" fmla="*/ 9 w 61"/>
                  <a:gd name="T39" fmla="*/ 10 h 684"/>
                  <a:gd name="T40" fmla="*/ 19 w 61"/>
                  <a:gd name="T41" fmla="*/ 4 h 684"/>
                  <a:gd name="T42" fmla="*/ 30 w 61"/>
                  <a:gd name="T4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84">
                    <a:moveTo>
                      <a:pt x="14" y="225"/>
                    </a:moveTo>
                    <a:lnTo>
                      <a:pt x="48" y="225"/>
                    </a:lnTo>
                    <a:lnTo>
                      <a:pt x="48" y="684"/>
                    </a:lnTo>
                    <a:lnTo>
                      <a:pt x="14" y="684"/>
                    </a:lnTo>
                    <a:lnTo>
                      <a:pt x="14" y="225"/>
                    </a:lnTo>
                    <a:close/>
                    <a:moveTo>
                      <a:pt x="30" y="0"/>
                    </a:moveTo>
                    <a:lnTo>
                      <a:pt x="42" y="4"/>
                    </a:lnTo>
                    <a:lnTo>
                      <a:pt x="52" y="10"/>
                    </a:lnTo>
                    <a:lnTo>
                      <a:pt x="59" y="20"/>
                    </a:lnTo>
                    <a:lnTo>
                      <a:pt x="61" y="33"/>
                    </a:lnTo>
                    <a:lnTo>
                      <a:pt x="59" y="46"/>
                    </a:lnTo>
                    <a:lnTo>
                      <a:pt x="52" y="56"/>
                    </a:lnTo>
                    <a:lnTo>
                      <a:pt x="42" y="63"/>
                    </a:lnTo>
                    <a:lnTo>
                      <a:pt x="30" y="66"/>
                    </a:lnTo>
                    <a:lnTo>
                      <a:pt x="19" y="63"/>
                    </a:lnTo>
                    <a:lnTo>
                      <a:pt x="9" y="56"/>
                    </a:lnTo>
                    <a:lnTo>
                      <a:pt x="2" y="46"/>
                    </a:lnTo>
                    <a:lnTo>
                      <a:pt x="0" y="33"/>
                    </a:lnTo>
                    <a:lnTo>
                      <a:pt x="2" y="20"/>
                    </a:lnTo>
                    <a:lnTo>
                      <a:pt x="9" y="10"/>
                    </a:lnTo>
                    <a:lnTo>
                      <a:pt x="19" y="4"/>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31" name="Freeform 25"/>
              <p:cNvSpPr>
                <a:spLocks/>
              </p:cNvSpPr>
              <p:nvPr userDrawn="1"/>
            </p:nvSpPr>
            <p:spPr bwMode="auto">
              <a:xfrm>
                <a:off x="5289551" y="3041651"/>
                <a:ext cx="317500" cy="554038"/>
              </a:xfrm>
              <a:custGeom>
                <a:avLst/>
                <a:gdLst>
                  <a:gd name="T0" fmla="*/ 0 w 400"/>
                  <a:gd name="T1" fmla="*/ 0 h 699"/>
                  <a:gd name="T2" fmla="*/ 39 w 400"/>
                  <a:gd name="T3" fmla="*/ 0 h 699"/>
                  <a:gd name="T4" fmla="*/ 204 w 400"/>
                  <a:gd name="T5" fmla="*/ 429 h 699"/>
                  <a:gd name="T6" fmla="*/ 360 w 400"/>
                  <a:gd name="T7" fmla="*/ 0 h 699"/>
                  <a:gd name="T8" fmla="*/ 400 w 400"/>
                  <a:gd name="T9" fmla="*/ 0 h 699"/>
                  <a:gd name="T10" fmla="*/ 171 w 400"/>
                  <a:gd name="T11" fmla="*/ 601 h 699"/>
                  <a:gd name="T12" fmla="*/ 160 w 400"/>
                  <a:gd name="T13" fmla="*/ 626 h 699"/>
                  <a:gd name="T14" fmla="*/ 148 w 400"/>
                  <a:gd name="T15" fmla="*/ 647 h 699"/>
                  <a:gd name="T16" fmla="*/ 133 w 400"/>
                  <a:gd name="T17" fmla="*/ 665 h 699"/>
                  <a:gd name="T18" fmla="*/ 118 w 400"/>
                  <a:gd name="T19" fmla="*/ 680 h 699"/>
                  <a:gd name="T20" fmla="*/ 97 w 400"/>
                  <a:gd name="T21" fmla="*/ 690 h 699"/>
                  <a:gd name="T22" fmla="*/ 76 w 400"/>
                  <a:gd name="T23" fmla="*/ 697 h 699"/>
                  <a:gd name="T24" fmla="*/ 50 w 400"/>
                  <a:gd name="T25" fmla="*/ 699 h 699"/>
                  <a:gd name="T26" fmla="*/ 34 w 400"/>
                  <a:gd name="T27" fmla="*/ 698 h 699"/>
                  <a:gd name="T28" fmla="*/ 19 w 400"/>
                  <a:gd name="T29" fmla="*/ 697 h 699"/>
                  <a:gd name="T30" fmla="*/ 4 w 400"/>
                  <a:gd name="T31" fmla="*/ 693 h 699"/>
                  <a:gd name="T32" fmla="*/ 10 w 400"/>
                  <a:gd name="T33" fmla="*/ 661 h 699"/>
                  <a:gd name="T34" fmla="*/ 29 w 400"/>
                  <a:gd name="T35" fmla="*/ 665 h 699"/>
                  <a:gd name="T36" fmla="*/ 50 w 400"/>
                  <a:gd name="T37" fmla="*/ 667 h 699"/>
                  <a:gd name="T38" fmla="*/ 71 w 400"/>
                  <a:gd name="T39" fmla="*/ 665 h 699"/>
                  <a:gd name="T40" fmla="*/ 88 w 400"/>
                  <a:gd name="T41" fmla="*/ 658 h 699"/>
                  <a:gd name="T42" fmla="*/ 104 w 400"/>
                  <a:gd name="T43" fmla="*/ 647 h 699"/>
                  <a:gd name="T44" fmla="*/ 116 w 400"/>
                  <a:gd name="T45" fmla="*/ 634 h 699"/>
                  <a:gd name="T46" fmla="*/ 126 w 400"/>
                  <a:gd name="T47" fmla="*/ 618 h 699"/>
                  <a:gd name="T48" fmla="*/ 135 w 400"/>
                  <a:gd name="T49" fmla="*/ 600 h 699"/>
                  <a:gd name="T50" fmla="*/ 143 w 400"/>
                  <a:gd name="T51" fmla="*/ 581 h 699"/>
                  <a:gd name="T52" fmla="*/ 185 w 400"/>
                  <a:gd name="T53" fmla="*/ 468 h 699"/>
                  <a:gd name="T54" fmla="*/ 0 w 400"/>
                  <a:gd name="T5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0" h="699">
                    <a:moveTo>
                      <a:pt x="0" y="0"/>
                    </a:moveTo>
                    <a:lnTo>
                      <a:pt x="39" y="0"/>
                    </a:lnTo>
                    <a:lnTo>
                      <a:pt x="204" y="429"/>
                    </a:lnTo>
                    <a:lnTo>
                      <a:pt x="360" y="0"/>
                    </a:lnTo>
                    <a:lnTo>
                      <a:pt x="400" y="0"/>
                    </a:lnTo>
                    <a:lnTo>
                      <a:pt x="171" y="601"/>
                    </a:lnTo>
                    <a:lnTo>
                      <a:pt x="160" y="626"/>
                    </a:lnTo>
                    <a:lnTo>
                      <a:pt x="148" y="647"/>
                    </a:lnTo>
                    <a:lnTo>
                      <a:pt x="133" y="665"/>
                    </a:lnTo>
                    <a:lnTo>
                      <a:pt x="118" y="680"/>
                    </a:lnTo>
                    <a:lnTo>
                      <a:pt x="97" y="690"/>
                    </a:lnTo>
                    <a:lnTo>
                      <a:pt x="76" y="697"/>
                    </a:lnTo>
                    <a:lnTo>
                      <a:pt x="50" y="699"/>
                    </a:lnTo>
                    <a:lnTo>
                      <a:pt x="34" y="698"/>
                    </a:lnTo>
                    <a:lnTo>
                      <a:pt x="19" y="697"/>
                    </a:lnTo>
                    <a:lnTo>
                      <a:pt x="4" y="693"/>
                    </a:lnTo>
                    <a:lnTo>
                      <a:pt x="10" y="661"/>
                    </a:lnTo>
                    <a:lnTo>
                      <a:pt x="29" y="665"/>
                    </a:lnTo>
                    <a:lnTo>
                      <a:pt x="50" y="667"/>
                    </a:lnTo>
                    <a:lnTo>
                      <a:pt x="71" y="665"/>
                    </a:lnTo>
                    <a:lnTo>
                      <a:pt x="88" y="658"/>
                    </a:lnTo>
                    <a:lnTo>
                      <a:pt x="104" y="647"/>
                    </a:lnTo>
                    <a:lnTo>
                      <a:pt x="116" y="634"/>
                    </a:lnTo>
                    <a:lnTo>
                      <a:pt x="126" y="618"/>
                    </a:lnTo>
                    <a:lnTo>
                      <a:pt x="135" y="600"/>
                    </a:lnTo>
                    <a:lnTo>
                      <a:pt x="143" y="581"/>
                    </a:lnTo>
                    <a:lnTo>
                      <a:pt x="185" y="46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32" name="Freeform 26"/>
              <p:cNvSpPr>
                <a:spLocks noEditPoints="1"/>
              </p:cNvSpPr>
              <p:nvPr userDrawn="1"/>
            </p:nvSpPr>
            <p:spPr bwMode="auto">
              <a:xfrm>
                <a:off x="5649913" y="3028951"/>
                <a:ext cx="293688" cy="387350"/>
              </a:xfrm>
              <a:custGeom>
                <a:avLst/>
                <a:gdLst>
                  <a:gd name="T0" fmla="*/ 248 w 370"/>
                  <a:gd name="T1" fmla="*/ 230 h 487"/>
                  <a:gd name="T2" fmla="*/ 197 w 370"/>
                  <a:gd name="T3" fmla="*/ 232 h 487"/>
                  <a:gd name="T4" fmla="*/ 149 w 370"/>
                  <a:gd name="T5" fmla="*/ 240 h 487"/>
                  <a:gd name="T6" fmla="*/ 105 w 370"/>
                  <a:gd name="T7" fmla="*/ 254 h 487"/>
                  <a:gd name="T8" fmla="*/ 69 w 370"/>
                  <a:gd name="T9" fmla="*/ 276 h 487"/>
                  <a:gd name="T10" fmla="*/ 44 w 370"/>
                  <a:gd name="T11" fmla="*/ 309 h 487"/>
                  <a:gd name="T12" fmla="*/ 35 w 370"/>
                  <a:gd name="T13" fmla="*/ 351 h 487"/>
                  <a:gd name="T14" fmla="*/ 45 w 370"/>
                  <a:gd name="T15" fmla="*/ 396 h 487"/>
                  <a:gd name="T16" fmla="*/ 69 w 370"/>
                  <a:gd name="T17" fmla="*/ 428 h 487"/>
                  <a:gd name="T18" fmla="*/ 104 w 370"/>
                  <a:gd name="T19" fmla="*/ 447 h 487"/>
                  <a:gd name="T20" fmla="*/ 142 w 370"/>
                  <a:gd name="T21" fmla="*/ 456 h 487"/>
                  <a:gd name="T22" fmla="*/ 191 w 370"/>
                  <a:gd name="T23" fmla="*/ 454 h 487"/>
                  <a:gd name="T24" fmla="*/ 243 w 370"/>
                  <a:gd name="T25" fmla="*/ 436 h 487"/>
                  <a:gd name="T26" fmla="*/ 281 w 370"/>
                  <a:gd name="T27" fmla="*/ 404 h 487"/>
                  <a:gd name="T28" fmla="*/ 307 w 370"/>
                  <a:gd name="T29" fmla="*/ 360 h 487"/>
                  <a:gd name="T30" fmla="*/ 323 w 370"/>
                  <a:gd name="T31" fmla="*/ 310 h 487"/>
                  <a:gd name="T32" fmla="*/ 327 w 370"/>
                  <a:gd name="T33" fmla="*/ 256 h 487"/>
                  <a:gd name="T34" fmla="*/ 271 w 370"/>
                  <a:gd name="T35" fmla="*/ 229 h 487"/>
                  <a:gd name="T36" fmla="*/ 219 w 370"/>
                  <a:gd name="T37" fmla="*/ 2 h 487"/>
                  <a:gd name="T38" fmla="*/ 272 w 370"/>
                  <a:gd name="T39" fmla="*/ 14 h 487"/>
                  <a:gd name="T40" fmla="*/ 314 w 370"/>
                  <a:gd name="T41" fmla="*/ 42 h 487"/>
                  <a:gd name="T42" fmla="*/ 344 w 370"/>
                  <a:gd name="T43" fmla="*/ 82 h 487"/>
                  <a:gd name="T44" fmla="*/ 360 w 370"/>
                  <a:gd name="T45" fmla="*/ 136 h 487"/>
                  <a:gd name="T46" fmla="*/ 362 w 370"/>
                  <a:gd name="T47" fmla="*/ 371 h 487"/>
                  <a:gd name="T48" fmla="*/ 364 w 370"/>
                  <a:gd name="T49" fmla="*/ 426 h 487"/>
                  <a:gd name="T50" fmla="*/ 370 w 370"/>
                  <a:gd name="T51" fmla="*/ 473 h 487"/>
                  <a:gd name="T52" fmla="*/ 334 w 370"/>
                  <a:gd name="T53" fmla="*/ 456 h 487"/>
                  <a:gd name="T54" fmla="*/ 331 w 370"/>
                  <a:gd name="T55" fmla="*/ 413 h 487"/>
                  <a:gd name="T56" fmla="*/ 330 w 370"/>
                  <a:gd name="T57" fmla="*/ 375 h 487"/>
                  <a:gd name="T58" fmla="*/ 313 w 370"/>
                  <a:gd name="T59" fmla="*/ 402 h 487"/>
                  <a:gd name="T60" fmla="*/ 278 w 370"/>
                  <a:gd name="T61" fmla="*/ 444 h 487"/>
                  <a:gd name="T62" fmla="*/ 233 w 370"/>
                  <a:gd name="T63" fmla="*/ 472 h 487"/>
                  <a:gd name="T64" fmla="*/ 181 w 370"/>
                  <a:gd name="T65" fmla="*/ 484 h 487"/>
                  <a:gd name="T66" fmla="*/ 133 w 370"/>
                  <a:gd name="T67" fmla="*/ 485 h 487"/>
                  <a:gd name="T68" fmla="*/ 89 w 370"/>
                  <a:gd name="T69" fmla="*/ 475 h 487"/>
                  <a:gd name="T70" fmla="*/ 50 w 370"/>
                  <a:gd name="T71" fmla="*/ 455 h 487"/>
                  <a:gd name="T72" fmla="*/ 19 w 370"/>
                  <a:gd name="T73" fmla="*/ 422 h 487"/>
                  <a:gd name="T74" fmla="*/ 3 w 370"/>
                  <a:gd name="T75" fmla="*/ 378 h 487"/>
                  <a:gd name="T76" fmla="*/ 3 w 370"/>
                  <a:gd name="T77" fmla="*/ 325 h 487"/>
                  <a:gd name="T78" fmla="*/ 18 w 370"/>
                  <a:gd name="T79" fmla="*/ 281 h 487"/>
                  <a:gd name="T80" fmla="*/ 49 w 370"/>
                  <a:gd name="T81" fmla="*/ 249 h 487"/>
                  <a:gd name="T82" fmla="*/ 88 w 370"/>
                  <a:gd name="T83" fmla="*/ 226 h 487"/>
                  <a:gd name="T84" fmla="*/ 135 w 370"/>
                  <a:gd name="T85" fmla="*/ 212 h 487"/>
                  <a:gd name="T86" fmla="*/ 186 w 370"/>
                  <a:gd name="T87" fmla="*/ 204 h 487"/>
                  <a:gd name="T88" fmla="*/ 236 w 370"/>
                  <a:gd name="T89" fmla="*/ 200 h 487"/>
                  <a:gd name="T90" fmla="*/ 327 w 370"/>
                  <a:gd name="T91" fmla="*/ 200 h 487"/>
                  <a:gd name="T92" fmla="*/ 325 w 370"/>
                  <a:gd name="T93" fmla="*/ 141 h 487"/>
                  <a:gd name="T94" fmla="*/ 309 w 370"/>
                  <a:gd name="T95" fmla="*/ 92 h 487"/>
                  <a:gd name="T96" fmla="*/ 280 w 370"/>
                  <a:gd name="T97" fmla="*/ 57 h 487"/>
                  <a:gd name="T98" fmla="*/ 240 w 370"/>
                  <a:gd name="T99" fmla="*/ 38 h 487"/>
                  <a:gd name="T100" fmla="*/ 187 w 370"/>
                  <a:gd name="T101" fmla="*/ 31 h 487"/>
                  <a:gd name="T102" fmla="*/ 125 w 370"/>
                  <a:gd name="T103" fmla="*/ 42 h 487"/>
                  <a:gd name="T104" fmla="*/ 71 w 370"/>
                  <a:gd name="T105" fmla="*/ 67 h 487"/>
                  <a:gd name="T106" fmla="*/ 28 w 370"/>
                  <a:gd name="T107" fmla="*/ 60 h 487"/>
                  <a:gd name="T108" fmla="*/ 86 w 370"/>
                  <a:gd name="T109" fmla="*/ 23 h 487"/>
                  <a:gd name="T110" fmla="*/ 153 w 370"/>
                  <a:gd name="T111" fmla="*/ 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487">
                    <a:moveTo>
                      <a:pt x="271" y="229"/>
                    </a:moveTo>
                    <a:lnTo>
                      <a:pt x="248" y="230"/>
                    </a:lnTo>
                    <a:lnTo>
                      <a:pt x="223" y="231"/>
                    </a:lnTo>
                    <a:lnTo>
                      <a:pt x="197" y="232"/>
                    </a:lnTo>
                    <a:lnTo>
                      <a:pt x="172" y="235"/>
                    </a:lnTo>
                    <a:lnTo>
                      <a:pt x="149" y="240"/>
                    </a:lnTo>
                    <a:lnTo>
                      <a:pt x="126" y="247"/>
                    </a:lnTo>
                    <a:lnTo>
                      <a:pt x="105" y="254"/>
                    </a:lnTo>
                    <a:lnTo>
                      <a:pt x="86" y="263"/>
                    </a:lnTo>
                    <a:lnTo>
                      <a:pt x="69" y="276"/>
                    </a:lnTo>
                    <a:lnTo>
                      <a:pt x="54" y="291"/>
                    </a:lnTo>
                    <a:lnTo>
                      <a:pt x="44" y="309"/>
                    </a:lnTo>
                    <a:lnTo>
                      <a:pt x="37" y="328"/>
                    </a:lnTo>
                    <a:lnTo>
                      <a:pt x="35" y="351"/>
                    </a:lnTo>
                    <a:lnTo>
                      <a:pt x="39" y="375"/>
                    </a:lnTo>
                    <a:lnTo>
                      <a:pt x="45" y="396"/>
                    </a:lnTo>
                    <a:lnTo>
                      <a:pt x="55" y="413"/>
                    </a:lnTo>
                    <a:lnTo>
                      <a:pt x="69" y="428"/>
                    </a:lnTo>
                    <a:lnTo>
                      <a:pt x="86" y="438"/>
                    </a:lnTo>
                    <a:lnTo>
                      <a:pt x="104" y="447"/>
                    </a:lnTo>
                    <a:lnTo>
                      <a:pt x="123" y="453"/>
                    </a:lnTo>
                    <a:lnTo>
                      <a:pt x="142" y="456"/>
                    </a:lnTo>
                    <a:lnTo>
                      <a:pt x="161" y="456"/>
                    </a:lnTo>
                    <a:lnTo>
                      <a:pt x="191" y="454"/>
                    </a:lnTo>
                    <a:lnTo>
                      <a:pt x="219" y="447"/>
                    </a:lnTo>
                    <a:lnTo>
                      <a:pt x="243" y="436"/>
                    </a:lnTo>
                    <a:lnTo>
                      <a:pt x="264" y="421"/>
                    </a:lnTo>
                    <a:lnTo>
                      <a:pt x="281" y="404"/>
                    </a:lnTo>
                    <a:lnTo>
                      <a:pt x="296" y="383"/>
                    </a:lnTo>
                    <a:lnTo>
                      <a:pt x="307" y="360"/>
                    </a:lnTo>
                    <a:lnTo>
                      <a:pt x="316" y="336"/>
                    </a:lnTo>
                    <a:lnTo>
                      <a:pt x="323" y="310"/>
                    </a:lnTo>
                    <a:lnTo>
                      <a:pt x="326" y="283"/>
                    </a:lnTo>
                    <a:lnTo>
                      <a:pt x="327" y="256"/>
                    </a:lnTo>
                    <a:lnTo>
                      <a:pt x="327" y="229"/>
                    </a:lnTo>
                    <a:lnTo>
                      <a:pt x="271" y="229"/>
                    </a:lnTo>
                    <a:close/>
                    <a:moveTo>
                      <a:pt x="189" y="0"/>
                    </a:moveTo>
                    <a:lnTo>
                      <a:pt x="219" y="2"/>
                    </a:lnTo>
                    <a:lnTo>
                      <a:pt x="246" y="7"/>
                    </a:lnTo>
                    <a:lnTo>
                      <a:pt x="272" y="14"/>
                    </a:lnTo>
                    <a:lnTo>
                      <a:pt x="295" y="27"/>
                    </a:lnTo>
                    <a:lnTo>
                      <a:pt x="314" y="42"/>
                    </a:lnTo>
                    <a:lnTo>
                      <a:pt x="331" y="60"/>
                    </a:lnTo>
                    <a:lnTo>
                      <a:pt x="344" y="82"/>
                    </a:lnTo>
                    <a:lnTo>
                      <a:pt x="353" y="107"/>
                    </a:lnTo>
                    <a:lnTo>
                      <a:pt x="360" y="136"/>
                    </a:lnTo>
                    <a:lnTo>
                      <a:pt x="362" y="169"/>
                    </a:lnTo>
                    <a:lnTo>
                      <a:pt x="362" y="371"/>
                    </a:lnTo>
                    <a:lnTo>
                      <a:pt x="362" y="398"/>
                    </a:lnTo>
                    <a:lnTo>
                      <a:pt x="364" y="426"/>
                    </a:lnTo>
                    <a:lnTo>
                      <a:pt x="367" y="452"/>
                    </a:lnTo>
                    <a:lnTo>
                      <a:pt x="370" y="473"/>
                    </a:lnTo>
                    <a:lnTo>
                      <a:pt x="336" y="473"/>
                    </a:lnTo>
                    <a:lnTo>
                      <a:pt x="334" y="456"/>
                    </a:lnTo>
                    <a:lnTo>
                      <a:pt x="332" y="436"/>
                    </a:lnTo>
                    <a:lnTo>
                      <a:pt x="331" y="413"/>
                    </a:lnTo>
                    <a:lnTo>
                      <a:pt x="330" y="393"/>
                    </a:lnTo>
                    <a:lnTo>
                      <a:pt x="330" y="375"/>
                    </a:lnTo>
                    <a:lnTo>
                      <a:pt x="326" y="375"/>
                    </a:lnTo>
                    <a:lnTo>
                      <a:pt x="313" y="402"/>
                    </a:lnTo>
                    <a:lnTo>
                      <a:pt x="297" y="425"/>
                    </a:lnTo>
                    <a:lnTo>
                      <a:pt x="278" y="444"/>
                    </a:lnTo>
                    <a:lnTo>
                      <a:pt x="257" y="460"/>
                    </a:lnTo>
                    <a:lnTo>
                      <a:pt x="233" y="472"/>
                    </a:lnTo>
                    <a:lnTo>
                      <a:pt x="208" y="480"/>
                    </a:lnTo>
                    <a:lnTo>
                      <a:pt x="181" y="484"/>
                    </a:lnTo>
                    <a:lnTo>
                      <a:pt x="154" y="487"/>
                    </a:lnTo>
                    <a:lnTo>
                      <a:pt x="133" y="485"/>
                    </a:lnTo>
                    <a:lnTo>
                      <a:pt x="110" y="482"/>
                    </a:lnTo>
                    <a:lnTo>
                      <a:pt x="89" y="475"/>
                    </a:lnTo>
                    <a:lnTo>
                      <a:pt x="69" y="466"/>
                    </a:lnTo>
                    <a:lnTo>
                      <a:pt x="50" y="455"/>
                    </a:lnTo>
                    <a:lnTo>
                      <a:pt x="33" y="440"/>
                    </a:lnTo>
                    <a:lnTo>
                      <a:pt x="19" y="422"/>
                    </a:lnTo>
                    <a:lnTo>
                      <a:pt x="9" y="402"/>
                    </a:lnTo>
                    <a:lnTo>
                      <a:pt x="3" y="378"/>
                    </a:lnTo>
                    <a:lnTo>
                      <a:pt x="0" y="352"/>
                    </a:lnTo>
                    <a:lnTo>
                      <a:pt x="3" y="325"/>
                    </a:lnTo>
                    <a:lnTo>
                      <a:pt x="8" y="302"/>
                    </a:lnTo>
                    <a:lnTo>
                      <a:pt x="18" y="281"/>
                    </a:lnTo>
                    <a:lnTo>
                      <a:pt x="32" y="265"/>
                    </a:lnTo>
                    <a:lnTo>
                      <a:pt x="49" y="249"/>
                    </a:lnTo>
                    <a:lnTo>
                      <a:pt x="67" y="236"/>
                    </a:lnTo>
                    <a:lnTo>
                      <a:pt x="88" y="226"/>
                    </a:lnTo>
                    <a:lnTo>
                      <a:pt x="110" y="218"/>
                    </a:lnTo>
                    <a:lnTo>
                      <a:pt x="135" y="212"/>
                    </a:lnTo>
                    <a:lnTo>
                      <a:pt x="160" y="207"/>
                    </a:lnTo>
                    <a:lnTo>
                      <a:pt x="186" y="204"/>
                    </a:lnTo>
                    <a:lnTo>
                      <a:pt x="212" y="202"/>
                    </a:lnTo>
                    <a:lnTo>
                      <a:pt x="236" y="200"/>
                    </a:lnTo>
                    <a:lnTo>
                      <a:pt x="262" y="200"/>
                    </a:lnTo>
                    <a:lnTo>
                      <a:pt x="327" y="200"/>
                    </a:lnTo>
                    <a:lnTo>
                      <a:pt x="327" y="170"/>
                    </a:lnTo>
                    <a:lnTo>
                      <a:pt x="325" y="141"/>
                    </a:lnTo>
                    <a:lnTo>
                      <a:pt x="319" y="115"/>
                    </a:lnTo>
                    <a:lnTo>
                      <a:pt x="309" y="92"/>
                    </a:lnTo>
                    <a:lnTo>
                      <a:pt x="297" y="73"/>
                    </a:lnTo>
                    <a:lnTo>
                      <a:pt x="280" y="57"/>
                    </a:lnTo>
                    <a:lnTo>
                      <a:pt x="261" y="46"/>
                    </a:lnTo>
                    <a:lnTo>
                      <a:pt x="240" y="38"/>
                    </a:lnTo>
                    <a:lnTo>
                      <a:pt x="215" y="33"/>
                    </a:lnTo>
                    <a:lnTo>
                      <a:pt x="187" y="31"/>
                    </a:lnTo>
                    <a:lnTo>
                      <a:pt x="155" y="34"/>
                    </a:lnTo>
                    <a:lnTo>
                      <a:pt x="125" y="42"/>
                    </a:lnTo>
                    <a:lnTo>
                      <a:pt x="97" y="53"/>
                    </a:lnTo>
                    <a:lnTo>
                      <a:pt x="71" y="67"/>
                    </a:lnTo>
                    <a:lnTo>
                      <a:pt x="49" y="85"/>
                    </a:lnTo>
                    <a:lnTo>
                      <a:pt x="28" y="60"/>
                    </a:lnTo>
                    <a:lnTo>
                      <a:pt x="55" y="39"/>
                    </a:lnTo>
                    <a:lnTo>
                      <a:pt x="86" y="23"/>
                    </a:lnTo>
                    <a:lnTo>
                      <a:pt x="118" y="11"/>
                    </a:lnTo>
                    <a:lnTo>
                      <a:pt x="153" y="3"/>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33" name="Freeform 27"/>
              <p:cNvSpPr>
                <a:spLocks noEditPoints="1"/>
              </p:cNvSpPr>
              <p:nvPr userDrawn="1"/>
            </p:nvSpPr>
            <p:spPr bwMode="auto">
              <a:xfrm>
                <a:off x="5938838" y="3028951"/>
                <a:ext cx="93663" cy="47625"/>
              </a:xfrm>
              <a:custGeom>
                <a:avLst/>
                <a:gdLst>
                  <a:gd name="T0" fmla="*/ 58 w 118"/>
                  <a:gd name="T1" fmla="*/ 0 h 61"/>
                  <a:gd name="T2" fmla="*/ 66 w 118"/>
                  <a:gd name="T3" fmla="*/ 0 h 61"/>
                  <a:gd name="T4" fmla="*/ 88 w 118"/>
                  <a:gd name="T5" fmla="*/ 53 h 61"/>
                  <a:gd name="T6" fmla="*/ 110 w 118"/>
                  <a:gd name="T7" fmla="*/ 0 h 61"/>
                  <a:gd name="T8" fmla="*/ 118 w 118"/>
                  <a:gd name="T9" fmla="*/ 0 h 61"/>
                  <a:gd name="T10" fmla="*/ 118 w 118"/>
                  <a:gd name="T11" fmla="*/ 61 h 61"/>
                  <a:gd name="T12" fmla="*/ 113 w 118"/>
                  <a:gd name="T13" fmla="*/ 61 h 61"/>
                  <a:gd name="T14" fmla="*/ 113 w 118"/>
                  <a:gd name="T15" fmla="*/ 5 h 61"/>
                  <a:gd name="T16" fmla="*/ 113 w 118"/>
                  <a:gd name="T17" fmla="*/ 5 h 61"/>
                  <a:gd name="T18" fmla="*/ 89 w 118"/>
                  <a:gd name="T19" fmla="*/ 61 h 61"/>
                  <a:gd name="T20" fmla="*/ 86 w 118"/>
                  <a:gd name="T21" fmla="*/ 61 h 61"/>
                  <a:gd name="T22" fmla="*/ 64 w 118"/>
                  <a:gd name="T23" fmla="*/ 5 h 61"/>
                  <a:gd name="T24" fmla="*/ 64 w 118"/>
                  <a:gd name="T25" fmla="*/ 5 h 61"/>
                  <a:gd name="T26" fmla="*/ 64 w 118"/>
                  <a:gd name="T27" fmla="*/ 61 h 61"/>
                  <a:gd name="T28" fmla="*/ 58 w 118"/>
                  <a:gd name="T29" fmla="*/ 61 h 61"/>
                  <a:gd name="T30" fmla="*/ 58 w 118"/>
                  <a:gd name="T31" fmla="*/ 0 h 61"/>
                  <a:gd name="T32" fmla="*/ 0 w 118"/>
                  <a:gd name="T33" fmla="*/ 0 h 61"/>
                  <a:gd name="T34" fmla="*/ 44 w 118"/>
                  <a:gd name="T35" fmla="*/ 0 h 61"/>
                  <a:gd name="T36" fmla="*/ 44 w 118"/>
                  <a:gd name="T37" fmla="*/ 4 h 61"/>
                  <a:gd name="T38" fmla="*/ 24 w 118"/>
                  <a:gd name="T39" fmla="*/ 4 h 61"/>
                  <a:gd name="T40" fmla="*/ 24 w 118"/>
                  <a:gd name="T41" fmla="*/ 61 h 61"/>
                  <a:gd name="T42" fmla="*/ 20 w 118"/>
                  <a:gd name="T43" fmla="*/ 61 h 61"/>
                  <a:gd name="T44" fmla="*/ 20 w 118"/>
                  <a:gd name="T45" fmla="*/ 4 h 61"/>
                  <a:gd name="T46" fmla="*/ 0 w 118"/>
                  <a:gd name="T47" fmla="*/ 4 h 61"/>
                  <a:gd name="T48" fmla="*/ 0 w 118"/>
                  <a:gd name="T4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1">
                    <a:moveTo>
                      <a:pt x="58" y="0"/>
                    </a:moveTo>
                    <a:lnTo>
                      <a:pt x="66" y="0"/>
                    </a:lnTo>
                    <a:lnTo>
                      <a:pt x="88" y="53"/>
                    </a:lnTo>
                    <a:lnTo>
                      <a:pt x="110" y="0"/>
                    </a:lnTo>
                    <a:lnTo>
                      <a:pt x="118" y="0"/>
                    </a:lnTo>
                    <a:lnTo>
                      <a:pt x="118" y="61"/>
                    </a:lnTo>
                    <a:lnTo>
                      <a:pt x="113" y="61"/>
                    </a:lnTo>
                    <a:lnTo>
                      <a:pt x="113" y="5"/>
                    </a:lnTo>
                    <a:lnTo>
                      <a:pt x="113" y="5"/>
                    </a:lnTo>
                    <a:lnTo>
                      <a:pt x="89" y="61"/>
                    </a:lnTo>
                    <a:lnTo>
                      <a:pt x="86" y="61"/>
                    </a:lnTo>
                    <a:lnTo>
                      <a:pt x="64" y="5"/>
                    </a:lnTo>
                    <a:lnTo>
                      <a:pt x="64" y="5"/>
                    </a:lnTo>
                    <a:lnTo>
                      <a:pt x="64" y="61"/>
                    </a:lnTo>
                    <a:lnTo>
                      <a:pt x="58" y="61"/>
                    </a:lnTo>
                    <a:lnTo>
                      <a:pt x="58" y="0"/>
                    </a:lnTo>
                    <a:close/>
                    <a:moveTo>
                      <a:pt x="0" y="0"/>
                    </a:moveTo>
                    <a:lnTo>
                      <a:pt x="44" y="0"/>
                    </a:lnTo>
                    <a:lnTo>
                      <a:pt x="44" y="4"/>
                    </a:lnTo>
                    <a:lnTo>
                      <a:pt x="24" y="4"/>
                    </a:lnTo>
                    <a:lnTo>
                      <a:pt x="24" y="61"/>
                    </a:lnTo>
                    <a:lnTo>
                      <a:pt x="20" y="61"/>
                    </a:lnTo>
                    <a:lnTo>
                      <a:pt x="20" y="4"/>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grpSp>
        <p:grpSp>
          <p:nvGrpSpPr>
            <p:cNvPr id="22" name="Group 21"/>
            <p:cNvGrpSpPr/>
            <p:nvPr userDrawn="1"/>
          </p:nvGrpSpPr>
          <p:grpSpPr>
            <a:xfrm>
              <a:off x="3857626" y="1555751"/>
              <a:ext cx="1419225" cy="930275"/>
              <a:chOff x="3857626" y="1555751"/>
              <a:chExt cx="1419225" cy="930275"/>
            </a:xfrm>
            <a:grpFill/>
          </p:grpSpPr>
          <p:sp>
            <p:nvSpPr>
              <p:cNvPr id="23" name="Freeform 28"/>
              <p:cNvSpPr>
                <a:spLocks/>
              </p:cNvSpPr>
              <p:nvPr userDrawn="1"/>
            </p:nvSpPr>
            <p:spPr bwMode="auto">
              <a:xfrm>
                <a:off x="3857626" y="1555751"/>
                <a:ext cx="1416050" cy="930275"/>
              </a:xfrm>
              <a:custGeom>
                <a:avLst/>
                <a:gdLst>
                  <a:gd name="T0" fmla="*/ 902 w 1784"/>
                  <a:gd name="T1" fmla="*/ 27 h 1172"/>
                  <a:gd name="T2" fmla="*/ 1076 w 1784"/>
                  <a:gd name="T3" fmla="*/ 141 h 1172"/>
                  <a:gd name="T4" fmla="*/ 1087 w 1784"/>
                  <a:gd name="T5" fmla="*/ 187 h 1172"/>
                  <a:gd name="T6" fmla="*/ 1044 w 1784"/>
                  <a:gd name="T7" fmla="*/ 218 h 1172"/>
                  <a:gd name="T8" fmla="*/ 1009 w 1784"/>
                  <a:gd name="T9" fmla="*/ 202 h 1172"/>
                  <a:gd name="T10" fmla="*/ 889 w 1784"/>
                  <a:gd name="T11" fmla="*/ 120 h 1172"/>
                  <a:gd name="T12" fmla="*/ 695 w 1784"/>
                  <a:gd name="T13" fmla="*/ 94 h 1172"/>
                  <a:gd name="T14" fmla="*/ 520 w 1784"/>
                  <a:gd name="T15" fmla="*/ 168 h 1172"/>
                  <a:gd name="T16" fmla="*/ 406 w 1784"/>
                  <a:gd name="T17" fmla="*/ 317 h 1172"/>
                  <a:gd name="T18" fmla="*/ 378 w 1784"/>
                  <a:gd name="T19" fmla="*/ 491 h 1172"/>
                  <a:gd name="T20" fmla="*/ 298 w 1784"/>
                  <a:gd name="T21" fmla="*/ 580 h 1172"/>
                  <a:gd name="T22" fmla="*/ 163 w 1784"/>
                  <a:gd name="T23" fmla="*/ 651 h 1172"/>
                  <a:gd name="T24" fmla="*/ 93 w 1784"/>
                  <a:gd name="T25" fmla="*/ 788 h 1172"/>
                  <a:gd name="T26" fmla="*/ 118 w 1784"/>
                  <a:gd name="T27" fmla="*/ 944 h 1172"/>
                  <a:gd name="T28" fmla="*/ 227 w 1784"/>
                  <a:gd name="T29" fmla="*/ 1052 h 1172"/>
                  <a:gd name="T30" fmla="*/ 356 w 1784"/>
                  <a:gd name="T31" fmla="*/ 1081 h 1172"/>
                  <a:gd name="T32" fmla="*/ 1482 w 1784"/>
                  <a:gd name="T33" fmla="*/ 1077 h 1172"/>
                  <a:gd name="T34" fmla="*/ 1619 w 1784"/>
                  <a:gd name="T35" fmla="*/ 1006 h 1172"/>
                  <a:gd name="T36" fmla="*/ 1690 w 1784"/>
                  <a:gd name="T37" fmla="*/ 869 h 1172"/>
                  <a:gd name="T38" fmla="*/ 1670 w 1784"/>
                  <a:gd name="T39" fmla="*/ 720 h 1172"/>
                  <a:gd name="T40" fmla="*/ 1575 w 1784"/>
                  <a:gd name="T41" fmla="*/ 614 h 1172"/>
                  <a:gd name="T42" fmla="*/ 1421 w 1784"/>
                  <a:gd name="T43" fmla="*/ 571 h 1172"/>
                  <a:gd name="T44" fmla="*/ 1434 w 1784"/>
                  <a:gd name="T45" fmla="*/ 458 h 1172"/>
                  <a:gd name="T46" fmla="*/ 1393 w 1784"/>
                  <a:gd name="T47" fmla="*/ 380 h 1172"/>
                  <a:gd name="T48" fmla="*/ 1339 w 1784"/>
                  <a:gd name="T49" fmla="*/ 345 h 1172"/>
                  <a:gd name="T50" fmla="*/ 1256 w 1784"/>
                  <a:gd name="T51" fmla="*/ 336 h 1172"/>
                  <a:gd name="T52" fmla="*/ 1182 w 1784"/>
                  <a:gd name="T53" fmla="*/ 370 h 1172"/>
                  <a:gd name="T54" fmla="*/ 1154 w 1784"/>
                  <a:gd name="T55" fmla="*/ 402 h 1172"/>
                  <a:gd name="T56" fmla="*/ 1144 w 1784"/>
                  <a:gd name="T57" fmla="*/ 420 h 1172"/>
                  <a:gd name="T58" fmla="*/ 900 w 1784"/>
                  <a:gd name="T59" fmla="*/ 953 h 1172"/>
                  <a:gd name="T60" fmla="*/ 857 w 1784"/>
                  <a:gd name="T61" fmla="*/ 957 h 1172"/>
                  <a:gd name="T62" fmla="*/ 640 w 1784"/>
                  <a:gd name="T63" fmla="*/ 494 h 1172"/>
                  <a:gd name="T64" fmla="*/ 652 w 1784"/>
                  <a:gd name="T65" fmla="*/ 442 h 1172"/>
                  <a:gd name="T66" fmla="*/ 704 w 1784"/>
                  <a:gd name="T67" fmla="*/ 436 h 1172"/>
                  <a:gd name="T68" fmla="*/ 1057 w 1784"/>
                  <a:gd name="T69" fmla="*/ 389 h 1172"/>
                  <a:gd name="T70" fmla="*/ 1122 w 1784"/>
                  <a:gd name="T71" fmla="*/ 303 h 1172"/>
                  <a:gd name="T72" fmla="*/ 1253 w 1784"/>
                  <a:gd name="T73" fmla="*/ 246 h 1172"/>
                  <a:gd name="T74" fmla="*/ 1262 w 1784"/>
                  <a:gd name="T75" fmla="*/ 245 h 1172"/>
                  <a:gd name="T76" fmla="*/ 1282 w 1784"/>
                  <a:gd name="T77" fmla="*/ 243 h 1172"/>
                  <a:gd name="T78" fmla="*/ 1342 w 1784"/>
                  <a:gd name="T79" fmla="*/ 250 h 1172"/>
                  <a:gd name="T80" fmla="*/ 1452 w 1784"/>
                  <a:gd name="T81" fmla="*/ 311 h 1172"/>
                  <a:gd name="T82" fmla="*/ 1496 w 1784"/>
                  <a:gd name="T83" fmla="*/ 367 h 1172"/>
                  <a:gd name="T84" fmla="*/ 1527 w 1784"/>
                  <a:gd name="T85" fmla="*/ 487 h 1172"/>
                  <a:gd name="T86" fmla="*/ 1648 w 1784"/>
                  <a:gd name="T87" fmla="*/ 554 h 1172"/>
                  <a:gd name="T88" fmla="*/ 1756 w 1784"/>
                  <a:gd name="T89" fmla="*/ 694 h 1172"/>
                  <a:gd name="T90" fmla="*/ 1781 w 1784"/>
                  <a:gd name="T91" fmla="*/ 874 h 1172"/>
                  <a:gd name="T92" fmla="*/ 1712 w 1784"/>
                  <a:gd name="T93" fmla="*/ 1038 h 1172"/>
                  <a:gd name="T94" fmla="*/ 1574 w 1784"/>
                  <a:gd name="T95" fmla="*/ 1145 h 1172"/>
                  <a:gd name="T96" fmla="*/ 1424 w 1784"/>
                  <a:gd name="T97" fmla="*/ 1172 h 1172"/>
                  <a:gd name="T98" fmla="*/ 252 w 1784"/>
                  <a:gd name="T99" fmla="*/ 1159 h 1172"/>
                  <a:gd name="T100" fmla="*/ 100 w 1784"/>
                  <a:gd name="T101" fmla="*/ 1072 h 1172"/>
                  <a:gd name="T102" fmla="*/ 12 w 1784"/>
                  <a:gd name="T103" fmla="*/ 919 h 1172"/>
                  <a:gd name="T104" fmla="*/ 11 w 1784"/>
                  <a:gd name="T105" fmla="*/ 739 h 1172"/>
                  <a:gd name="T106" fmla="*/ 97 w 1784"/>
                  <a:gd name="T107" fmla="*/ 589 h 1172"/>
                  <a:gd name="T108" fmla="*/ 243 w 1784"/>
                  <a:gd name="T109" fmla="*/ 499 h 1172"/>
                  <a:gd name="T110" fmla="*/ 298 w 1784"/>
                  <a:gd name="T111" fmla="*/ 355 h 1172"/>
                  <a:gd name="T112" fmla="*/ 386 w 1784"/>
                  <a:gd name="T113" fmla="*/ 173 h 1172"/>
                  <a:gd name="T114" fmla="*/ 544 w 1784"/>
                  <a:gd name="T115" fmla="*/ 46 h 1172"/>
                  <a:gd name="T116" fmla="*/ 746 w 1784"/>
                  <a:gd name="T117"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4" h="1172">
                    <a:moveTo>
                      <a:pt x="746" y="0"/>
                    </a:moveTo>
                    <a:lnTo>
                      <a:pt x="800" y="2"/>
                    </a:lnTo>
                    <a:lnTo>
                      <a:pt x="852" y="13"/>
                    </a:lnTo>
                    <a:lnTo>
                      <a:pt x="902" y="27"/>
                    </a:lnTo>
                    <a:lnTo>
                      <a:pt x="951" y="49"/>
                    </a:lnTo>
                    <a:lnTo>
                      <a:pt x="997" y="74"/>
                    </a:lnTo>
                    <a:lnTo>
                      <a:pt x="1038" y="105"/>
                    </a:lnTo>
                    <a:lnTo>
                      <a:pt x="1076" y="141"/>
                    </a:lnTo>
                    <a:lnTo>
                      <a:pt x="1080" y="144"/>
                    </a:lnTo>
                    <a:lnTo>
                      <a:pt x="1087" y="158"/>
                    </a:lnTo>
                    <a:lnTo>
                      <a:pt x="1089" y="173"/>
                    </a:lnTo>
                    <a:lnTo>
                      <a:pt x="1087" y="187"/>
                    </a:lnTo>
                    <a:lnTo>
                      <a:pt x="1081" y="200"/>
                    </a:lnTo>
                    <a:lnTo>
                      <a:pt x="1071" y="209"/>
                    </a:lnTo>
                    <a:lnTo>
                      <a:pt x="1058" y="215"/>
                    </a:lnTo>
                    <a:lnTo>
                      <a:pt x="1044" y="218"/>
                    </a:lnTo>
                    <a:lnTo>
                      <a:pt x="1033" y="216"/>
                    </a:lnTo>
                    <a:lnTo>
                      <a:pt x="1021" y="212"/>
                    </a:lnTo>
                    <a:lnTo>
                      <a:pt x="1012" y="204"/>
                    </a:lnTo>
                    <a:lnTo>
                      <a:pt x="1009" y="202"/>
                    </a:lnTo>
                    <a:lnTo>
                      <a:pt x="1007" y="200"/>
                    </a:lnTo>
                    <a:lnTo>
                      <a:pt x="971" y="168"/>
                    </a:lnTo>
                    <a:lnTo>
                      <a:pt x="931" y="141"/>
                    </a:lnTo>
                    <a:lnTo>
                      <a:pt x="889" y="120"/>
                    </a:lnTo>
                    <a:lnTo>
                      <a:pt x="843" y="104"/>
                    </a:lnTo>
                    <a:lnTo>
                      <a:pt x="796" y="94"/>
                    </a:lnTo>
                    <a:lnTo>
                      <a:pt x="746" y="90"/>
                    </a:lnTo>
                    <a:lnTo>
                      <a:pt x="695" y="94"/>
                    </a:lnTo>
                    <a:lnTo>
                      <a:pt x="647" y="104"/>
                    </a:lnTo>
                    <a:lnTo>
                      <a:pt x="602" y="120"/>
                    </a:lnTo>
                    <a:lnTo>
                      <a:pt x="560" y="141"/>
                    </a:lnTo>
                    <a:lnTo>
                      <a:pt x="520" y="168"/>
                    </a:lnTo>
                    <a:lnTo>
                      <a:pt x="484" y="200"/>
                    </a:lnTo>
                    <a:lnTo>
                      <a:pt x="453" y="234"/>
                    </a:lnTo>
                    <a:lnTo>
                      <a:pt x="427" y="274"/>
                    </a:lnTo>
                    <a:lnTo>
                      <a:pt x="406" y="317"/>
                    </a:lnTo>
                    <a:lnTo>
                      <a:pt x="390" y="363"/>
                    </a:lnTo>
                    <a:lnTo>
                      <a:pt x="380" y="410"/>
                    </a:lnTo>
                    <a:lnTo>
                      <a:pt x="376" y="461"/>
                    </a:lnTo>
                    <a:lnTo>
                      <a:pt x="378" y="491"/>
                    </a:lnTo>
                    <a:lnTo>
                      <a:pt x="381" y="523"/>
                    </a:lnTo>
                    <a:lnTo>
                      <a:pt x="390" y="575"/>
                    </a:lnTo>
                    <a:lnTo>
                      <a:pt x="337" y="576"/>
                    </a:lnTo>
                    <a:lnTo>
                      <a:pt x="298" y="580"/>
                    </a:lnTo>
                    <a:lnTo>
                      <a:pt x="260" y="590"/>
                    </a:lnTo>
                    <a:lnTo>
                      <a:pt x="224" y="605"/>
                    </a:lnTo>
                    <a:lnTo>
                      <a:pt x="192" y="627"/>
                    </a:lnTo>
                    <a:lnTo>
                      <a:pt x="163" y="651"/>
                    </a:lnTo>
                    <a:lnTo>
                      <a:pt x="138" y="681"/>
                    </a:lnTo>
                    <a:lnTo>
                      <a:pt x="118" y="714"/>
                    </a:lnTo>
                    <a:lnTo>
                      <a:pt x="103" y="749"/>
                    </a:lnTo>
                    <a:lnTo>
                      <a:pt x="93" y="788"/>
                    </a:lnTo>
                    <a:lnTo>
                      <a:pt x="90" y="828"/>
                    </a:lnTo>
                    <a:lnTo>
                      <a:pt x="93" y="869"/>
                    </a:lnTo>
                    <a:lnTo>
                      <a:pt x="103" y="908"/>
                    </a:lnTo>
                    <a:lnTo>
                      <a:pt x="118" y="944"/>
                    </a:lnTo>
                    <a:lnTo>
                      <a:pt x="139" y="977"/>
                    </a:lnTo>
                    <a:lnTo>
                      <a:pt x="164" y="1006"/>
                    </a:lnTo>
                    <a:lnTo>
                      <a:pt x="193" y="1032"/>
                    </a:lnTo>
                    <a:lnTo>
                      <a:pt x="227" y="1052"/>
                    </a:lnTo>
                    <a:lnTo>
                      <a:pt x="263" y="1068"/>
                    </a:lnTo>
                    <a:lnTo>
                      <a:pt x="301" y="1077"/>
                    </a:lnTo>
                    <a:lnTo>
                      <a:pt x="343" y="1081"/>
                    </a:lnTo>
                    <a:lnTo>
                      <a:pt x="356" y="1081"/>
                    </a:lnTo>
                    <a:lnTo>
                      <a:pt x="357" y="1081"/>
                    </a:lnTo>
                    <a:lnTo>
                      <a:pt x="1428" y="1081"/>
                    </a:lnTo>
                    <a:lnTo>
                      <a:pt x="1442" y="1081"/>
                    </a:lnTo>
                    <a:lnTo>
                      <a:pt x="1482" y="1077"/>
                    </a:lnTo>
                    <a:lnTo>
                      <a:pt x="1521" y="1068"/>
                    </a:lnTo>
                    <a:lnTo>
                      <a:pt x="1557" y="1052"/>
                    </a:lnTo>
                    <a:lnTo>
                      <a:pt x="1590" y="1032"/>
                    </a:lnTo>
                    <a:lnTo>
                      <a:pt x="1619" y="1006"/>
                    </a:lnTo>
                    <a:lnTo>
                      <a:pt x="1645" y="977"/>
                    </a:lnTo>
                    <a:lnTo>
                      <a:pt x="1665" y="944"/>
                    </a:lnTo>
                    <a:lnTo>
                      <a:pt x="1681" y="908"/>
                    </a:lnTo>
                    <a:lnTo>
                      <a:pt x="1690" y="869"/>
                    </a:lnTo>
                    <a:lnTo>
                      <a:pt x="1693" y="828"/>
                    </a:lnTo>
                    <a:lnTo>
                      <a:pt x="1690" y="791"/>
                    </a:lnTo>
                    <a:lnTo>
                      <a:pt x="1682" y="755"/>
                    </a:lnTo>
                    <a:lnTo>
                      <a:pt x="1670" y="720"/>
                    </a:lnTo>
                    <a:lnTo>
                      <a:pt x="1652" y="690"/>
                    </a:lnTo>
                    <a:lnTo>
                      <a:pt x="1629" y="660"/>
                    </a:lnTo>
                    <a:lnTo>
                      <a:pt x="1605" y="636"/>
                    </a:lnTo>
                    <a:lnTo>
                      <a:pt x="1575" y="614"/>
                    </a:lnTo>
                    <a:lnTo>
                      <a:pt x="1543" y="597"/>
                    </a:lnTo>
                    <a:lnTo>
                      <a:pt x="1508" y="585"/>
                    </a:lnTo>
                    <a:lnTo>
                      <a:pt x="1471" y="578"/>
                    </a:lnTo>
                    <a:lnTo>
                      <a:pt x="1421" y="571"/>
                    </a:lnTo>
                    <a:lnTo>
                      <a:pt x="1433" y="522"/>
                    </a:lnTo>
                    <a:lnTo>
                      <a:pt x="1436" y="504"/>
                    </a:lnTo>
                    <a:lnTo>
                      <a:pt x="1437" y="487"/>
                    </a:lnTo>
                    <a:lnTo>
                      <a:pt x="1434" y="458"/>
                    </a:lnTo>
                    <a:lnTo>
                      <a:pt x="1426" y="431"/>
                    </a:lnTo>
                    <a:lnTo>
                      <a:pt x="1414" y="406"/>
                    </a:lnTo>
                    <a:lnTo>
                      <a:pt x="1397" y="384"/>
                    </a:lnTo>
                    <a:lnTo>
                      <a:pt x="1393" y="380"/>
                    </a:lnTo>
                    <a:lnTo>
                      <a:pt x="1389" y="376"/>
                    </a:lnTo>
                    <a:lnTo>
                      <a:pt x="1387" y="374"/>
                    </a:lnTo>
                    <a:lnTo>
                      <a:pt x="1364" y="358"/>
                    </a:lnTo>
                    <a:lnTo>
                      <a:pt x="1339" y="345"/>
                    </a:lnTo>
                    <a:lnTo>
                      <a:pt x="1312" y="337"/>
                    </a:lnTo>
                    <a:lnTo>
                      <a:pt x="1283" y="335"/>
                    </a:lnTo>
                    <a:lnTo>
                      <a:pt x="1282" y="335"/>
                    </a:lnTo>
                    <a:lnTo>
                      <a:pt x="1256" y="336"/>
                    </a:lnTo>
                    <a:lnTo>
                      <a:pt x="1233" y="340"/>
                    </a:lnTo>
                    <a:lnTo>
                      <a:pt x="1212" y="348"/>
                    </a:lnTo>
                    <a:lnTo>
                      <a:pt x="1196" y="358"/>
                    </a:lnTo>
                    <a:lnTo>
                      <a:pt x="1182" y="370"/>
                    </a:lnTo>
                    <a:lnTo>
                      <a:pt x="1171" y="381"/>
                    </a:lnTo>
                    <a:lnTo>
                      <a:pt x="1163" y="390"/>
                    </a:lnTo>
                    <a:lnTo>
                      <a:pt x="1157" y="398"/>
                    </a:lnTo>
                    <a:lnTo>
                      <a:pt x="1154" y="402"/>
                    </a:lnTo>
                    <a:lnTo>
                      <a:pt x="1152" y="407"/>
                    </a:lnTo>
                    <a:lnTo>
                      <a:pt x="1149" y="410"/>
                    </a:lnTo>
                    <a:lnTo>
                      <a:pt x="1147" y="415"/>
                    </a:lnTo>
                    <a:lnTo>
                      <a:pt x="1144" y="420"/>
                    </a:lnTo>
                    <a:lnTo>
                      <a:pt x="1139" y="429"/>
                    </a:lnTo>
                    <a:lnTo>
                      <a:pt x="918" y="933"/>
                    </a:lnTo>
                    <a:lnTo>
                      <a:pt x="910" y="944"/>
                    </a:lnTo>
                    <a:lnTo>
                      <a:pt x="900" y="953"/>
                    </a:lnTo>
                    <a:lnTo>
                      <a:pt x="889" y="958"/>
                    </a:lnTo>
                    <a:lnTo>
                      <a:pt x="876" y="960"/>
                    </a:lnTo>
                    <a:lnTo>
                      <a:pt x="866" y="959"/>
                    </a:lnTo>
                    <a:lnTo>
                      <a:pt x="857" y="957"/>
                    </a:lnTo>
                    <a:lnTo>
                      <a:pt x="846" y="949"/>
                    </a:lnTo>
                    <a:lnTo>
                      <a:pt x="838" y="939"/>
                    </a:lnTo>
                    <a:lnTo>
                      <a:pt x="833" y="927"/>
                    </a:lnTo>
                    <a:lnTo>
                      <a:pt x="640" y="494"/>
                    </a:lnTo>
                    <a:lnTo>
                      <a:pt x="637" y="479"/>
                    </a:lnTo>
                    <a:lnTo>
                      <a:pt x="638" y="465"/>
                    </a:lnTo>
                    <a:lnTo>
                      <a:pt x="643" y="452"/>
                    </a:lnTo>
                    <a:lnTo>
                      <a:pt x="652" y="442"/>
                    </a:lnTo>
                    <a:lnTo>
                      <a:pt x="664" y="434"/>
                    </a:lnTo>
                    <a:lnTo>
                      <a:pt x="678" y="429"/>
                    </a:lnTo>
                    <a:lnTo>
                      <a:pt x="692" y="431"/>
                    </a:lnTo>
                    <a:lnTo>
                      <a:pt x="704" y="436"/>
                    </a:lnTo>
                    <a:lnTo>
                      <a:pt x="716" y="444"/>
                    </a:lnTo>
                    <a:lnTo>
                      <a:pt x="724" y="456"/>
                    </a:lnTo>
                    <a:lnTo>
                      <a:pt x="876" y="801"/>
                    </a:lnTo>
                    <a:lnTo>
                      <a:pt x="1057" y="389"/>
                    </a:lnTo>
                    <a:lnTo>
                      <a:pt x="1057" y="389"/>
                    </a:lnTo>
                    <a:lnTo>
                      <a:pt x="1075" y="357"/>
                    </a:lnTo>
                    <a:lnTo>
                      <a:pt x="1097" y="329"/>
                    </a:lnTo>
                    <a:lnTo>
                      <a:pt x="1122" y="303"/>
                    </a:lnTo>
                    <a:lnTo>
                      <a:pt x="1151" y="282"/>
                    </a:lnTo>
                    <a:lnTo>
                      <a:pt x="1182" y="265"/>
                    </a:lnTo>
                    <a:lnTo>
                      <a:pt x="1217" y="253"/>
                    </a:lnTo>
                    <a:lnTo>
                      <a:pt x="1253" y="246"/>
                    </a:lnTo>
                    <a:lnTo>
                      <a:pt x="1254" y="246"/>
                    </a:lnTo>
                    <a:lnTo>
                      <a:pt x="1256" y="246"/>
                    </a:lnTo>
                    <a:lnTo>
                      <a:pt x="1258" y="245"/>
                    </a:lnTo>
                    <a:lnTo>
                      <a:pt x="1262" y="245"/>
                    </a:lnTo>
                    <a:lnTo>
                      <a:pt x="1265" y="245"/>
                    </a:lnTo>
                    <a:lnTo>
                      <a:pt x="1267" y="245"/>
                    </a:lnTo>
                    <a:lnTo>
                      <a:pt x="1273" y="245"/>
                    </a:lnTo>
                    <a:lnTo>
                      <a:pt x="1282" y="243"/>
                    </a:lnTo>
                    <a:lnTo>
                      <a:pt x="1290" y="245"/>
                    </a:lnTo>
                    <a:lnTo>
                      <a:pt x="1294" y="245"/>
                    </a:lnTo>
                    <a:lnTo>
                      <a:pt x="1301" y="245"/>
                    </a:lnTo>
                    <a:lnTo>
                      <a:pt x="1342" y="250"/>
                    </a:lnTo>
                    <a:lnTo>
                      <a:pt x="1379" y="263"/>
                    </a:lnTo>
                    <a:lnTo>
                      <a:pt x="1414" y="281"/>
                    </a:lnTo>
                    <a:lnTo>
                      <a:pt x="1445" y="304"/>
                    </a:lnTo>
                    <a:lnTo>
                      <a:pt x="1452" y="311"/>
                    </a:lnTo>
                    <a:lnTo>
                      <a:pt x="1457" y="316"/>
                    </a:lnTo>
                    <a:lnTo>
                      <a:pt x="1479" y="340"/>
                    </a:lnTo>
                    <a:lnTo>
                      <a:pt x="1497" y="367"/>
                    </a:lnTo>
                    <a:lnTo>
                      <a:pt x="1496" y="367"/>
                    </a:lnTo>
                    <a:lnTo>
                      <a:pt x="1509" y="396"/>
                    </a:lnTo>
                    <a:lnTo>
                      <a:pt x="1519" y="425"/>
                    </a:lnTo>
                    <a:lnTo>
                      <a:pt x="1525" y="455"/>
                    </a:lnTo>
                    <a:lnTo>
                      <a:pt x="1527" y="487"/>
                    </a:lnTo>
                    <a:lnTo>
                      <a:pt x="1527" y="496"/>
                    </a:lnTo>
                    <a:lnTo>
                      <a:pt x="1571" y="511"/>
                    </a:lnTo>
                    <a:lnTo>
                      <a:pt x="1611" y="530"/>
                    </a:lnTo>
                    <a:lnTo>
                      <a:pt x="1648" y="554"/>
                    </a:lnTo>
                    <a:lnTo>
                      <a:pt x="1682" y="584"/>
                    </a:lnTo>
                    <a:lnTo>
                      <a:pt x="1711" y="618"/>
                    </a:lnTo>
                    <a:lnTo>
                      <a:pt x="1736" y="654"/>
                    </a:lnTo>
                    <a:lnTo>
                      <a:pt x="1756" y="694"/>
                    </a:lnTo>
                    <a:lnTo>
                      <a:pt x="1772" y="737"/>
                    </a:lnTo>
                    <a:lnTo>
                      <a:pt x="1781" y="782"/>
                    </a:lnTo>
                    <a:lnTo>
                      <a:pt x="1784" y="828"/>
                    </a:lnTo>
                    <a:lnTo>
                      <a:pt x="1781" y="874"/>
                    </a:lnTo>
                    <a:lnTo>
                      <a:pt x="1772" y="919"/>
                    </a:lnTo>
                    <a:lnTo>
                      <a:pt x="1757" y="962"/>
                    </a:lnTo>
                    <a:lnTo>
                      <a:pt x="1737" y="1002"/>
                    </a:lnTo>
                    <a:lnTo>
                      <a:pt x="1712" y="1038"/>
                    </a:lnTo>
                    <a:lnTo>
                      <a:pt x="1683" y="1072"/>
                    </a:lnTo>
                    <a:lnTo>
                      <a:pt x="1651" y="1100"/>
                    </a:lnTo>
                    <a:lnTo>
                      <a:pt x="1615" y="1125"/>
                    </a:lnTo>
                    <a:lnTo>
                      <a:pt x="1574" y="1145"/>
                    </a:lnTo>
                    <a:lnTo>
                      <a:pt x="1533" y="1159"/>
                    </a:lnTo>
                    <a:lnTo>
                      <a:pt x="1488" y="1168"/>
                    </a:lnTo>
                    <a:lnTo>
                      <a:pt x="1442" y="1172"/>
                    </a:lnTo>
                    <a:lnTo>
                      <a:pt x="1424" y="1172"/>
                    </a:lnTo>
                    <a:lnTo>
                      <a:pt x="360" y="1172"/>
                    </a:lnTo>
                    <a:lnTo>
                      <a:pt x="343" y="1172"/>
                    </a:lnTo>
                    <a:lnTo>
                      <a:pt x="295" y="1168"/>
                    </a:lnTo>
                    <a:lnTo>
                      <a:pt x="252" y="1159"/>
                    </a:lnTo>
                    <a:lnTo>
                      <a:pt x="209" y="1145"/>
                    </a:lnTo>
                    <a:lnTo>
                      <a:pt x="170" y="1125"/>
                    </a:lnTo>
                    <a:lnTo>
                      <a:pt x="133" y="1100"/>
                    </a:lnTo>
                    <a:lnTo>
                      <a:pt x="100" y="1072"/>
                    </a:lnTo>
                    <a:lnTo>
                      <a:pt x="71" y="1038"/>
                    </a:lnTo>
                    <a:lnTo>
                      <a:pt x="46" y="1002"/>
                    </a:lnTo>
                    <a:lnTo>
                      <a:pt x="27" y="962"/>
                    </a:lnTo>
                    <a:lnTo>
                      <a:pt x="12" y="919"/>
                    </a:lnTo>
                    <a:lnTo>
                      <a:pt x="3" y="874"/>
                    </a:lnTo>
                    <a:lnTo>
                      <a:pt x="0" y="828"/>
                    </a:lnTo>
                    <a:lnTo>
                      <a:pt x="2" y="783"/>
                    </a:lnTo>
                    <a:lnTo>
                      <a:pt x="11" y="739"/>
                    </a:lnTo>
                    <a:lnTo>
                      <a:pt x="26" y="698"/>
                    </a:lnTo>
                    <a:lnTo>
                      <a:pt x="45" y="658"/>
                    </a:lnTo>
                    <a:lnTo>
                      <a:pt x="69" y="622"/>
                    </a:lnTo>
                    <a:lnTo>
                      <a:pt x="97" y="589"/>
                    </a:lnTo>
                    <a:lnTo>
                      <a:pt x="129" y="560"/>
                    </a:lnTo>
                    <a:lnTo>
                      <a:pt x="164" y="535"/>
                    </a:lnTo>
                    <a:lnTo>
                      <a:pt x="202" y="515"/>
                    </a:lnTo>
                    <a:lnTo>
                      <a:pt x="243" y="499"/>
                    </a:lnTo>
                    <a:lnTo>
                      <a:pt x="286" y="489"/>
                    </a:lnTo>
                    <a:lnTo>
                      <a:pt x="285" y="461"/>
                    </a:lnTo>
                    <a:lnTo>
                      <a:pt x="289" y="407"/>
                    </a:lnTo>
                    <a:lnTo>
                      <a:pt x="298" y="355"/>
                    </a:lnTo>
                    <a:lnTo>
                      <a:pt x="312" y="305"/>
                    </a:lnTo>
                    <a:lnTo>
                      <a:pt x="333" y="258"/>
                    </a:lnTo>
                    <a:lnTo>
                      <a:pt x="357" y="214"/>
                    </a:lnTo>
                    <a:lnTo>
                      <a:pt x="386" y="173"/>
                    </a:lnTo>
                    <a:lnTo>
                      <a:pt x="420" y="135"/>
                    </a:lnTo>
                    <a:lnTo>
                      <a:pt x="458" y="102"/>
                    </a:lnTo>
                    <a:lnTo>
                      <a:pt x="499" y="71"/>
                    </a:lnTo>
                    <a:lnTo>
                      <a:pt x="544" y="46"/>
                    </a:lnTo>
                    <a:lnTo>
                      <a:pt x="591" y="26"/>
                    </a:lnTo>
                    <a:lnTo>
                      <a:pt x="640" y="11"/>
                    </a:lnTo>
                    <a:lnTo>
                      <a:pt x="692" y="2"/>
                    </a:lnTo>
                    <a:lnTo>
                      <a:pt x="7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sp>
            <p:nvSpPr>
              <p:cNvPr id="24" name="Freeform 29"/>
              <p:cNvSpPr>
                <a:spLocks noEditPoints="1"/>
              </p:cNvSpPr>
              <p:nvPr userDrawn="1"/>
            </p:nvSpPr>
            <p:spPr bwMode="auto">
              <a:xfrm>
                <a:off x="5187951" y="2438401"/>
                <a:ext cx="88900" cy="44450"/>
              </a:xfrm>
              <a:custGeom>
                <a:avLst/>
                <a:gdLst>
                  <a:gd name="T0" fmla="*/ 55 w 113"/>
                  <a:gd name="T1" fmla="*/ 0 h 57"/>
                  <a:gd name="T2" fmla="*/ 63 w 113"/>
                  <a:gd name="T3" fmla="*/ 0 h 57"/>
                  <a:gd name="T4" fmla="*/ 83 w 113"/>
                  <a:gd name="T5" fmla="*/ 50 h 57"/>
                  <a:gd name="T6" fmla="*/ 105 w 113"/>
                  <a:gd name="T7" fmla="*/ 0 h 57"/>
                  <a:gd name="T8" fmla="*/ 113 w 113"/>
                  <a:gd name="T9" fmla="*/ 0 h 57"/>
                  <a:gd name="T10" fmla="*/ 113 w 113"/>
                  <a:gd name="T11" fmla="*/ 57 h 57"/>
                  <a:gd name="T12" fmla="*/ 108 w 113"/>
                  <a:gd name="T13" fmla="*/ 57 h 57"/>
                  <a:gd name="T14" fmla="*/ 108 w 113"/>
                  <a:gd name="T15" fmla="*/ 5 h 57"/>
                  <a:gd name="T16" fmla="*/ 107 w 113"/>
                  <a:gd name="T17" fmla="*/ 5 h 57"/>
                  <a:gd name="T18" fmla="*/ 86 w 113"/>
                  <a:gd name="T19" fmla="*/ 57 h 57"/>
                  <a:gd name="T20" fmla="*/ 82 w 113"/>
                  <a:gd name="T21" fmla="*/ 57 h 57"/>
                  <a:gd name="T22" fmla="*/ 61 w 113"/>
                  <a:gd name="T23" fmla="*/ 5 h 57"/>
                  <a:gd name="T24" fmla="*/ 60 w 113"/>
                  <a:gd name="T25" fmla="*/ 5 h 57"/>
                  <a:gd name="T26" fmla="*/ 60 w 113"/>
                  <a:gd name="T27" fmla="*/ 57 h 57"/>
                  <a:gd name="T28" fmla="*/ 55 w 113"/>
                  <a:gd name="T29" fmla="*/ 57 h 57"/>
                  <a:gd name="T30" fmla="*/ 55 w 113"/>
                  <a:gd name="T31" fmla="*/ 0 h 57"/>
                  <a:gd name="T32" fmla="*/ 0 w 113"/>
                  <a:gd name="T33" fmla="*/ 0 h 57"/>
                  <a:gd name="T34" fmla="*/ 42 w 113"/>
                  <a:gd name="T35" fmla="*/ 0 h 57"/>
                  <a:gd name="T36" fmla="*/ 42 w 113"/>
                  <a:gd name="T37" fmla="*/ 5 h 57"/>
                  <a:gd name="T38" fmla="*/ 24 w 113"/>
                  <a:gd name="T39" fmla="*/ 5 h 57"/>
                  <a:gd name="T40" fmla="*/ 24 w 113"/>
                  <a:gd name="T41" fmla="*/ 57 h 57"/>
                  <a:gd name="T42" fmla="*/ 18 w 113"/>
                  <a:gd name="T43" fmla="*/ 57 h 57"/>
                  <a:gd name="T44" fmla="*/ 18 w 113"/>
                  <a:gd name="T45" fmla="*/ 5 h 57"/>
                  <a:gd name="T46" fmla="*/ 0 w 113"/>
                  <a:gd name="T47" fmla="*/ 5 h 57"/>
                  <a:gd name="T48" fmla="*/ 0 w 11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57">
                    <a:moveTo>
                      <a:pt x="55" y="0"/>
                    </a:moveTo>
                    <a:lnTo>
                      <a:pt x="63" y="0"/>
                    </a:lnTo>
                    <a:lnTo>
                      <a:pt x="83" y="50"/>
                    </a:lnTo>
                    <a:lnTo>
                      <a:pt x="105" y="0"/>
                    </a:lnTo>
                    <a:lnTo>
                      <a:pt x="113" y="0"/>
                    </a:lnTo>
                    <a:lnTo>
                      <a:pt x="113" y="57"/>
                    </a:lnTo>
                    <a:lnTo>
                      <a:pt x="108" y="57"/>
                    </a:lnTo>
                    <a:lnTo>
                      <a:pt x="108" y="5"/>
                    </a:lnTo>
                    <a:lnTo>
                      <a:pt x="107" y="5"/>
                    </a:lnTo>
                    <a:lnTo>
                      <a:pt x="86" y="57"/>
                    </a:lnTo>
                    <a:lnTo>
                      <a:pt x="82" y="57"/>
                    </a:lnTo>
                    <a:lnTo>
                      <a:pt x="61" y="5"/>
                    </a:lnTo>
                    <a:lnTo>
                      <a:pt x="60" y="5"/>
                    </a:lnTo>
                    <a:lnTo>
                      <a:pt x="60" y="57"/>
                    </a:lnTo>
                    <a:lnTo>
                      <a:pt x="55" y="57"/>
                    </a:lnTo>
                    <a:lnTo>
                      <a:pt x="55" y="0"/>
                    </a:lnTo>
                    <a:close/>
                    <a:moveTo>
                      <a:pt x="0" y="0"/>
                    </a:moveTo>
                    <a:lnTo>
                      <a:pt x="42" y="0"/>
                    </a:lnTo>
                    <a:lnTo>
                      <a:pt x="42" y="5"/>
                    </a:lnTo>
                    <a:lnTo>
                      <a:pt x="24" y="5"/>
                    </a:lnTo>
                    <a:lnTo>
                      <a:pt x="24" y="57"/>
                    </a:lnTo>
                    <a:lnTo>
                      <a:pt x="18" y="57"/>
                    </a:lnTo>
                    <a:lnTo>
                      <a:pt x="18" y="5"/>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200" dirty="0"/>
              </a:p>
            </p:txBody>
          </p:sp>
        </p:grpSp>
      </p:grpSp>
    </p:spTree>
    <p:extLst>
      <p:ext uri="{BB962C8B-B14F-4D97-AF65-F5344CB8AC3E}">
        <p14:creationId xmlns:p14="http://schemas.microsoft.com/office/powerpoint/2010/main" val="23644374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4048"/>
            <a:ext cx="15782544" cy="914400"/>
          </a:xfrm>
        </p:spPr>
        <p:txBody>
          <a:bodyPr anchor="ctr" anchorCtr="0">
            <a:noAutofit/>
          </a:bodyPr>
          <a:lstStyle>
            <a:lvl1pPr algn="ctr">
              <a:defRPr baseline="0">
                <a:solidFill>
                  <a:schemeClr val="tx2"/>
                </a:solidFill>
              </a:defRPr>
            </a:lvl1pPr>
          </a:lstStyle>
          <a:p>
            <a:r>
              <a:rPr lang="en-US" dirty="0"/>
              <a:t>Click to Edit Title</a:t>
            </a:r>
          </a:p>
        </p:txBody>
      </p:sp>
      <p:sp>
        <p:nvSpPr>
          <p:cNvPr id="5" name="Text Placeholder 2"/>
          <p:cNvSpPr>
            <a:spLocks noGrp="1"/>
          </p:cNvSpPr>
          <p:nvPr>
            <p:ph type="body" sz="quarter" idx="11" hasCustomPrompt="1"/>
          </p:nvPr>
        </p:nvSpPr>
        <p:spPr>
          <a:xfrm flipH="1">
            <a:off x="1252728" y="1280160"/>
            <a:ext cx="15782544" cy="548640"/>
          </a:xfrm>
        </p:spPr>
        <p:txBody>
          <a:bodyPr wrap="square" anchor="ctr" anchorCtr="0">
            <a:noAutofit/>
          </a:bodyPr>
          <a:lstStyle>
            <a:lvl1pPr marL="0" indent="0" algn="ctr">
              <a:lnSpc>
                <a:spcPct val="100000"/>
              </a:lnSpc>
              <a:spcBef>
                <a:spcPts val="0"/>
              </a:spcBef>
              <a:buFont typeface="Arial" pitchFamily="34" charset="0"/>
              <a:buNone/>
              <a:defRPr sz="4400" b="0" cap="none" baseline="0">
                <a:solidFill>
                  <a:schemeClr val="accent1"/>
                </a:solidFill>
                <a:latin typeface="+mj-lt"/>
              </a:defRPr>
            </a:lvl1pPr>
          </a:lstStyle>
          <a:p>
            <a:pPr lvl="0"/>
            <a:r>
              <a:rPr lang="en-US" dirty="0"/>
              <a:t>Click to edit subtitle</a:t>
            </a:r>
          </a:p>
        </p:txBody>
      </p:sp>
      <p:sp>
        <p:nvSpPr>
          <p:cNvPr id="4" name="Slide Number Placeholder 3"/>
          <p:cNvSpPr>
            <a:spLocks noGrp="1"/>
          </p:cNvSpPr>
          <p:nvPr>
            <p:ph type="sldNum" sz="quarter" idx="13"/>
          </p:nvPr>
        </p:nvSpPr>
        <p:spPr/>
        <p:txBody>
          <a:bodyPr/>
          <a:lstStyle/>
          <a:p>
            <a:fld id="{4976208B-6111-490B-8CEC-FFB249DB2100}" type="slidenum">
              <a:rPr lang="en-US" smtClean="0">
                <a:solidFill>
                  <a:srgbClr val="FFFFFF">
                    <a:lumMod val="65000"/>
                  </a:srgbClr>
                </a:solidFill>
              </a:rPr>
              <a:pPr/>
              <a:t>‹#›</a:t>
            </a:fld>
            <a:endParaRPr lang="en-US" dirty="0">
              <a:solidFill>
                <a:srgbClr val="FFFFFF">
                  <a:lumMod val="65000"/>
                </a:srgbClr>
              </a:solidFill>
            </a:endParaRPr>
          </a:p>
        </p:txBody>
      </p:sp>
      <p:pic>
        <p:nvPicPr>
          <p:cNvPr id="6" name="Picture 5"/>
          <p:cNvPicPr>
            <a:picLocks noChangeAspect="1"/>
          </p:cNvPicPr>
          <p:nvPr userDrawn="1"/>
        </p:nvPicPr>
        <p:blipFill>
          <a:blip r:embed="rId2"/>
          <a:stretch>
            <a:fillRect/>
          </a:stretch>
        </p:blipFill>
        <p:spPr>
          <a:xfrm>
            <a:off x="3" y="8695944"/>
            <a:ext cx="2128878" cy="1591056"/>
          </a:xfrm>
          <a:prstGeom prst="rect">
            <a:avLst/>
          </a:prstGeom>
        </p:spPr>
      </p:pic>
    </p:spTree>
    <p:extLst>
      <p:ext uri="{BB962C8B-B14F-4D97-AF65-F5344CB8AC3E}">
        <p14:creationId xmlns:p14="http://schemas.microsoft.com/office/powerpoint/2010/main" val="41502562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Blue_Section Header">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694121"/>
            <a:ext cx="18288000" cy="1077218"/>
          </a:xfrm>
        </p:spPr>
        <p:txBody>
          <a:bodyPr anchor="b" anchorCtr="0">
            <a:spAutoFit/>
          </a:bodyPr>
          <a:lstStyle>
            <a:lvl1pPr algn="ctr">
              <a:defRPr sz="6400"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4767649"/>
            <a:ext cx="18288000" cy="620170"/>
          </a:xfrm>
        </p:spPr>
        <p:txBody>
          <a:bodyPr anchor="t">
            <a:spAutoFit/>
          </a:bodyPr>
          <a:lstStyle>
            <a:lvl1pPr marL="0" indent="-365760" algn="ctr">
              <a:lnSpc>
                <a:spcPct val="85000"/>
              </a:lnSpc>
              <a:buFont typeface="Arial" pitchFamily="34" charset="0"/>
              <a:buNone/>
              <a:defRPr sz="4000" b="0" i="0" cap="none" baseline="0">
                <a:solidFill>
                  <a:schemeClr val="bg1"/>
                </a:solidFill>
                <a:latin typeface="+mn-lt"/>
              </a:defRPr>
            </a:lvl1pPr>
          </a:lstStyle>
          <a:p>
            <a:pPr lvl="0"/>
            <a:r>
              <a:rPr lang="en-US" dirty="0"/>
              <a:t>Click to edit subtitle</a:t>
            </a:r>
          </a:p>
        </p:txBody>
      </p:sp>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10" name="TextBox 4"/>
          <p:cNvSpPr txBox="1"/>
          <p:nvPr/>
        </p:nvSpPr>
        <p:spPr>
          <a:xfrm>
            <a:off x="6620256" y="9975437"/>
            <a:ext cx="5029200" cy="246221"/>
          </a:xfrm>
          <a:prstGeom prst="rect">
            <a:avLst/>
          </a:prstGeom>
          <a:noFill/>
        </p:spPr>
        <p:txBody>
          <a:bodyPr wrap="square" anchor="b" anchorCtr="0">
            <a:spAutoFit/>
          </a:bodyPr>
          <a:lstStyle/>
          <a:p>
            <a:pPr marL="0" marR="0" lvl="0" indent="0" algn="ctr"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rgbClr val="53C6FF"/>
                </a:solidFill>
                <a:effectLst/>
                <a:uLnTx/>
                <a:uFillTx/>
                <a:latin typeface="+mn-lt"/>
                <a:ea typeface="Calibri" charset="0"/>
                <a:cs typeface="Arial" panose="020B0604020202020204" pitchFamily="34" charset="0"/>
              </a:rPr>
              <a:t>Copyright © SAS Institute Inc. All rights reserved.</a:t>
            </a: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705" y="0"/>
            <a:ext cx="4222594" cy="2203368"/>
          </a:xfrm>
          <a:prstGeom prst="rect">
            <a:avLst/>
          </a:prstGeom>
        </p:spPr>
      </p:pic>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23785" y="9493513"/>
            <a:ext cx="1117558" cy="507982"/>
          </a:xfrm>
          <a:prstGeom prst="rect">
            <a:avLst/>
          </a:prstGeom>
        </p:spPr>
      </p:pic>
    </p:spTree>
    <p:extLst>
      <p:ext uri="{BB962C8B-B14F-4D97-AF65-F5344CB8AC3E}">
        <p14:creationId xmlns:p14="http://schemas.microsoft.com/office/powerpoint/2010/main" val="19150223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1257300" y="2400300"/>
            <a:ext cx="15773400" cy="6865146"/>
          </a:xfrm>
          <a:prstGeom prst="rect">
            <a:avLst/>
          </a:prstGeom>
        </p:spPr>
        <p:txBody>
          <a:bodyPr vert="horz" lIns="0" tIns="0" rIns="0" bIns="0" rtlCol="0">
            <a:normAutofit/>
          </a:bodyPr>
          <a:lstStyle>
            <a:lvl1pPr>
              <a:defRPr sz="3600"/>
            </a:lvl1pPr>
            <a:lvl2pPr>
              <a:defRPr sz="2800"/>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9023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042F4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600" b="0" i="1">
                <a:solidFill>
                  <a:srgbClr val="00AF8D"/>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08639C"/>
                </a:solidFill>
                <a:latin typeface="Arial"/>
                <a:cs typeface="Arial"/>
              </a:defRPr>
            </a:lvl1pPr>
          </a:lstStyle>
          <a:p>
            <a:pPr marL="25400">
              <a:lnSpc>
                <a:spcPts val="1160"/>
              </a:lnSpc>
            </a:pPr>
            <a:r>
              <a:rPr lang="en-US" spc="-70"/>
              <a:t>Co</a:t>
            </a:r>
            <a:r>
              <a:rPr lang="en-US" spc="-200"/>
              <a:t> </a:t>
            </a:r>
            <a:r>
              <a:rPr lang="en-US" spc="-40"/>
              <a:t>p</a:t>
            </a:r>
            <a:r>
              <a:rPr lang="en-US" spc="-180"/>
              <a:t> </a:t>
            </a:r>
            <a:r>
              <a:rPr lang="en-US" spc="-60"/>
              <a:t>y</a:t>
            </a:r>
            <a:r>
              <a:rPr lang="en-US" spc="-180"/>
              <a:t> </a:t>
            </a:r>
            <a:r>
              <a:rPr lang="en-US" spc="30"/>
              <a:t>rig</a:t>
            </a:r>
            <a:r>
              <a:rPr lang="en-US" spc="-180"/>
              <a:t> </a:t>
            </a:r>
            <a:r>
              <a:rPr lang="en-US" spc="-40"/>
              <a:t>h</a:t>
            </a:r>
            <a:r>
              <a:rPr lang="en-US" spc="-180"/>
              <a:t> </a:t>
            </a:r>
            <a:r>
              <a:rPr lang="en-US" spc="50"/>
              <a:t>t</a:t>
            </a:r>
            <a:r>
              <a:rPr lang="en-US" spc="150"/>
              <a:t> </a:t>
            </a:r>
            <a:r>
              <a:rPr lang="en-US" spc="100"/>
              <a:t>©</a:t>
            </a:r>
            <a:r>
              <a:rPr lang="en-US" spc="120"/>
              <a:t> </a:t>
            </a:r>
            <a:r>
              <a:rPr lang="en-US" spc="-220"/>
              <a:t>S</a:t>
            </a:r>
            <a:r>
              <a:rPr lang="en-US" spc="-190"/>
              <a:t> </a:t>
            </a:r>
            <a:r>
              <a:rPr lang="en-US" spc="-100"/>
              <a:t>A</a:t>
            </a:r>
            <a:r>
              <a:rPr lang="en-US" spc="-180"/>
              <a:t> </a:t>
            </a:r>
            <a:r>
              <a:rPr lang="en-US" spc="-220"/>
              <a:t>S</a:t>
            </a:r>
            <a:r>
              <a:rPr lang="en-US" spc="-170"/>
              <a:t> </a:t>
            </a:r>
            <a:r>
              <a:rPr lang="en-US"/>
              <a:t>In</a:t>
            </a:r>
            <a:r>
              <a:rPr lang="en-US" spc="-180"/>
              <a:t> </a:t>
            </a:r>
            <a:r>
              <a:rPr lang="en-US" spc="60"/>
              <a:t>stitu</a:t>
            </a:r>
            <a:r>
              <a:rPr lang="en-US" spc="-180"/>
              <a:t> </a:t>
            </a:r>
            <a:r>
              <a:rPr lang="en-US" spc="40"/>
              <a:t>te</a:t>
            </a:r>
            <a:r>
              <a:rPr lang="en-US" spc="130"/>
              <a:t> </a:t>
            </a:r>
            <a:r>
              <a:rPr lang="en-US"/>
              <a:t>In</a:t>
            </a:r>
            <a:r>
              <a:rPr lang="en-US" spc="-180"/>
              <a:t> </a:t>
            </a:r>
            <a:r>
              <a:rPr lang="en-US" spc="-80"/>
              <a:t>c</a:t>
            </a:r>
            <a:r>
              <a:rPr lang="en-US" spc="-180"/>
              <a:t> </a:t>
            </a:r>
            <a:r>
              <a:rPr lang="en-US" spc="-40"/>
              <a:t>.</a:t>
            </a:r>
            <a:r>
              <a:rPr lang="en-US" spc="170"/>
              <a:t> </a:t>
            </a:r>
            <a:r>
              <a:rPr lang="en-US" spc="-100"/>
              <a:t>A</a:t>
            </a:r>
            <a:r>
              <a:rPr lang="en-US" spc="-180"/>
              <a:t> </a:t>
            </a:r>
            <a:r>
              <a:rPr lang="en-US" spc="40"/>
              <a:t>ll</a:t>
            </a:r>
            <a:r>
              <a:rPr lang="en-US" spc="130"/>
              <a:t> </a:t>
            </a:r>
            <a:r>
              <a:rPr lang="en-US" spc="30"/>
              <a:t>rig</a:t>
            </a:r>
            <a:r>
              <a:rPr lang="en-US" spc="-180"/>
              <a:t> </a:t>
            </a:r>
            <a:r>
              <a:rPr lang="en-US" spc="-40"/>
              <a:t>h</a:t>
            </a:r>
            <a:r>
              <a:rPr lang="en-US" spc="-180"/>
              <a:t> </a:t>
            </a:r>
            <a:r>
              <a:rPr lang="en-US" spc="20"/>
              <a:t>ts</a:t>
            </a:r>
            <a:r>
              <a:rPr lang="en-US" spc="140"/>
              <a:t> </a:t>
            </a:r>
            <a:r>
              <a:rPr lang="en-US"/>
              <a:t>re</a:t>
            </a:r>
            <a:r>
              <a:rPr lang="en-US" spc="-180"/>
              <a:t> </a:t>
            </a:r>
            <a:r>
              <a:rPr lang="en-US" spc="-50"/>
              <a:t>se</a:t>
            </a:r>
            <a:r>
              <a:rPr lang="en-US" spc="-180"/>
              <a:t> </a:t>
            </a:r>
            <a:r>
              <a:rPr lang="en-US" spc="20"/>
              <a:t>rve</a:t>
            </a:r>
            <a:r>
              <a:rPr lang="en-US" spc="-180"/>
              <a:t> </a:t>
            </a:r>
            <a:r>
              <a:rPr lang="en-US" spc="-40"/>
              <a:t>d</a:t>
            </a:r>
            <a:r>
              <a:rPr lang="en-US" spc="-180"/>
              <a:t> </a:t>
            </a:r>
            <a:r>
              <a:rPr lang="en-US" spc="-40"/>
              <a:t>.</a:t>
            </a:r>
            <a:endParaRPr lang="en-US" spc="-4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9/29/2025</a:t>
            </a:fld>
            <a:endParaRPr lang="en-US"/>
          </a:p>
        </p:txBody>
      </p:sp>
      <p:sp>
        <p:nvSpPr>
          <p:cNvPr id="6" name="Holder 6"/>
          <p:cNvSpPr>
            <a:spLocks noGrp="1"/>
          </p:cNvSpPr>
          <p:nvPr>
            <p:ph type="sldNum" sz="quarter" idx="7"/>
          </p:nvPr>
        </p:nvSpPr>
        <p:spPr>
          <a:xfrm>
            <a:off x="8229600" y="9694425"/>
            <a:ext cx="182880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445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1257299" y="2400300"/>
            <a:ext cx="7741846" cy="6865145"/>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9288856" y="2400300"/>
            <a:ext cx="7741848" cy="6865145"/>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304105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1257300" y="4367905"/>
            <a:ext cx="4428276" cy="1551194"/>
          </a:xfrm>
          <a:prstGeom prst="rect">
            <a:avLst/>
          </a:prstGeom>
        </p:spPr>
        <p:txBody>
          <a:bodyPr vert="horz" wrap="square"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412170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1257299" y="5920995"/>
            <a:ext cx="5004350" cy="549382"/>
          </a:xfrm>
          <a:prstGeom prst="rect">
            <a:avLst/>
          </a:prstGeom>
        </p:spPr>
        <p:txBody>
          <a:bodyPr wrap="square" anchor="t">
            <a:no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
        <p:nvSpPr>
          <p:cNvPr id="3" name="Title 2">
            <a:extLst>
              <a:ext uri="{FF2B5EF4-FFF2-40B4-BE49-F238E27FC236}">
                <a16:creationId xmlns:a16="http://schemas.microsoft.com/office/drawing/2014/main" id="{E84AF2B1-1A71-31A3-C679-D3E1148BD910}"/>
              </a:ext>
            </a:extLst>
          </p:cNvPr>
          <p:cNvSpPr>
            <a:spLocks noGrp="1"/>
          </p:cNvSpPr>
          <p:nvPr>
            <p:ph type="title" hasCustomPrompt="1"/>
          </p:nvPr>
        </p:nvSpPr>
        <p:spPr>
          <a:xfrm>
            <a:off x="1252432" y="4150330"/>
            <a:ext cx="5001768" cy="1554480"/>
          </a:xfrm>
        </p:spPr>
        <p:txBody>
          <a:bodyPr vert="horz" wrap="square" lIns="0" tIns="0" rIns="0" bIns="0" rtlCol="0" anchor="b" anchorCtr="0">
            <a:spAutoFit/>
          </a:bodyPr>
          <a:lstStyle>
            <a:lvl1pPr>
              <a:defRPr lang="en-US"/>
            </a:lvl1pPr>
          </a:lstStyle>
          <a:p>
            <a:pPr marL="0" lvl="0">
              <a:lnSpc>
                <a:spcPct val="90000"/>
              </a:lnSpc>
              <a:spcBef>
                <a:spcPct val="0"/>
              </a:spcBef>
              <a:buNone/>
            </a:pPr>
            <a:r>
              <a:rPr lang="en-US" dirty="0"/>
              <a:t>Click to Add Slide Title</a:t>
            </a:r>
          </a:p>
        </p:txBody>
      </p:sp>
    </p:spTree>
    <p:custDataLst>
      <p:tags r:id="rId1"/>
    </p:custDataLst>
    <p:extLst>
      <p:ext uri="{BB962C8B-B14F-4D97-AF65-F5344CB8AC3E}">
        <p14:creationId xmlns:p14="http://schemas.microsoft.com/office/powerpoint/2010/main" val="381217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4497169"/>
            <a:ext cx="13063133" cy="1292662"/>
          </a:xfrm>
          <a:prstGeom prst="rect">
            <a:avLst/>
          </a:prstGeom>
        </p:spPr>
        <p:txBody>
          <a:bodyPr vert="horz" wrap="square" lIns="0" tIns="0" rIns="0" bIns="182880" rtlCol="0" anchor="ctr" anchorCtr="0">
            <a:spAutoFit/>
          </a:bodyPr>
          <a:lstStyle>
            <a:lvl1pPr>
              <a:lnSpc>
                <a:spcPct val="100000"/>
              </a:lnSpc>
              <a:spcBef>
                <a:spcPts val="600"/>
              </a:spcBef>
              <a:defRPr sz="7200">
                <a:solidFill>
                  <a:schemeClr val="bg1"/>
                </a:solidFill>
              </a:defRPr>
            </a:lvl1pPr>
          </a:lstStyle>
          <a:p>
            <a:r>
              <a:rPr lang="en-US" dirty="0"/>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3026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2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9.sv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3" name="Text Placeholder 2"/>
          <p:cNvSpPr>
            <a:spLocks noGrp="1"/>
          </p:cNvSpPr>
          <p:nvPr>
            <p:ph type="body" idx="1"/>
          </p:nvPr>
        </p:nvSpPr>
        <p:spPr>
          <a:xfrm>
            <a:off x="1252432" y="2400300"/>
            <a:ext cx="15773400" cy="6865146"/>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dirty="0"/>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6826158" y="9516543"/>
            <a:ext cx="1112812" cy="461922"/>
          </a:xfrm>
          <a:prstGeom prst="rect">
            <a:avLst/>
          </a:prstGeom>
        </p:spPr>
      </p:pic>
    </p:spTree>
    <p:custDataLst>
      <p:tags r:id="rId13"/>
    </p:custDataLst>
    <p:extLst>
      <p:ext uri="{BB962C8B-B14F-4D97-AF65-F5344CB8AC3E}">
        <p14:creationId xmlns:p14="http://schemas.microsoft.com/office/powerpoint/2010/main" val="519966091"/>
      </p:ext>
    </p:extLst>
  </p:cSld>
  <p:clrMap bg1="lt1" tx1="dk1" bg2="lt2" tx2="dk2" accent1="accent1" accent2="accent2" accent3="accent3" accent4="accent4" accent5="accent5" accent6="accent6" hlink="hlink" folHlink="folHlink"/>
  <p:sldLayoutIdLst>
    <p:sldLayoutId id="2147483836" r:id="rId1"/>
    <p:sldLayoutId id="2147483838" r:id="rId2"/>
    <p:sldLayoutId id="2147483821" r:id="rId3"/>
    <p:sldLayoutId id="2147483820" r:id="rId4"/>
    <p:sldLayoutId id="2147483819" r:id="rId5"/>
    <p:sldLayoutId id="2147483822" r:id="rId6"/>
    <p:sldLayoutId id="2147483824" r:id="rId7"/>
    <p:sldLayoutId id="2147483832" r:id="rId8"/>
    <p:sldLayoutId id="2147483837" r:id="rId9"/>
    <p:sldLayoutId id="2147483828" r:id="rId10"/>
    <p:sldLayoutId id="2147483829" r:id="rId11"/>
  </p:sldLayoutIdLst>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4="http://schemas.microsoft.com/office/drawing/2010/main" xmlns:a16="http://schemas.microsoft.com/office/drawing/2014/main">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BA1A5-F11E-586C-AE20-3947111EA4AC}"/>
              </a:ext>
            </a:extLst>
          </p:cNvPr>
          <p:cNvSpPr/>
          <p:nvPr userDrawn="1"/>
        </p:nvSpPr>
        <p:spPr>
          <a:xfrm>
            <a:off x="16477128" y="9143999"/>
            <a:ext cx="1810872" cy="114300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C7363F-AF69-28E6-1F57-D691A99669FF}"/>
              </a:ext>
            </a:extLst>
          </p:cNvPr>
          <p:cNvPicPr>
            <a:picLocks noChangeAspect="1"/>
          </p:cNvPicPr>
          <p:nvPr userDrawn="1"/>
        </p:nvPicPr>
        <p:blipFill>
          <a:blip r:embed="rId14"/>
          <a:stretch>
            <a:fillRect/>
          </a:stretch>
        </p:blipFill>
        <p:spPr>
          <a:xfrm>
            <a:off x="0" y="9143999"/>
            <a:ext cx="16477128" cy="1143001"/>
          </a:xfrm>
          <a:prstGeom prst="rect">
            <a:avLst/>
          </a:prstGeom>
        </p:spPr>
      </p:pic>
      <p:sp>
        <p:nvSpPr>
          <p:cNvPr id="3" name="Text Placeholder 2"/>
          <p:cNvSpPr>
            <a:spLocks noGrp="1"/>
          </p:cNvSpPr>
          <p:nvPr>
            <p:ph type="body" idx="1"/>
          </p:nvPr>
        </p:nvSpPr>
        <p:spPr>
          <a:xfrm>
            <a:off x="1252432" y="2400300"/>
            <a:ext cx="15773400" cy="6444273"/>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dirty="0"/>
              <a:t>Click to Add Slide Title</a:t>
            </a:r>
          </a:p>
        </p:txBody>
      </p:sp>
      <p:sp>
        <p:nvSpPr>
          <p:cNvPr id="8" name="TextBox 4">
            <a:extLst>
              <a:ext uri="{FF2B5EF4-FFF2-40B4-BE49-F238E27FC236}">
                <a16:creationId xmlns:a16="http://schemas.microsoft.com/office/drawing/2014/main" id="{C16FACEF-10C6-6BB8-EE57-ACF39B01B1D3}"/>
              </a:ext>
            </a:extLst>
          </p:cNvPr>
          <p:cNvSpPr txBox="1"/>
          <p:nvPr userDrawn="1"/>
        </p:nvSpPr>
        <p:spPr>
          <a:xfrm>
            <a:off x="1252432" y="9316082"/>
            <a:ext cx="8588993" cy="584775"/>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3200" b="1" i="0" u="none" strike="noStrike" kern="300" cap="none" spc="100" normalizeH="0" baseline="0" noProof="0" dirty="0">
                <a:ln>
                  <a:noFill/>
                </a:ln>
                <a:solidFill>
                  <a:schemeClr val="bg1"/>
                </a:solidFill>
                <a:effectLst/>
                <a:uLnTx/>
                <a:uFillTx/>
                <a:latin typeface="Anova Bold" panose="020B0503020203020204" pitchFamily="34" charset="0"/>
                <a:ea typeface="Anova Bold" panose="020B0703020203020204" pitchFamily="34" charset="0"/>
                <a:cs typeface="Anova Light" panose="020B0403020203020204" pitchFamily="34" charset="0"/>
              </a:rPr>
              <a:t>CONFIDENTIAL — DO NOT DISCLOSE</a:t>
            </a:r>
          </a:p>
        </p:txBody>
      </p:sp>
      <p:sp>
        <p:nvSpPr>
          <p:cNvPr id="10" name="TextBox 4">
            <a:extLst>
              <a:ext uri="{FF2B5EF4-FFF2-40B4-BE49-F238E27FC236}">
                <a16:creationId xmlns:a16="http://schemas.microsoft.com/office/drawing/2014/main" id="{73378641-98C0-74B8-EDAB-E5E4E2EEB661}"/>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bg1"/>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4" name="Picture 6">
            <a:extLst>
              <a:ext uri="{FF2B5EF4-FFF2-40B4-BE49-F238E27FC236}">
                <a16:creationId xmlns:a16="http://schemas.microsoft.com/office/drawing/2014/main" id="{A68AF4A5-1947-70D5-1EEC-327485090EC3}"/>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6826158" y="9516543"/>
            <a:ext cx="1112812" cy="461922"/>
          </a:xfrm>
          <a:prstGeom prst="rect">
            <a:avLst/>
          </a:prstGeom>
        </p:spPr>
      </p:pic>
    </p:spTree>
    <p:custDataLst>
      <p:tags r:id="rId13"/>
    </p:custDataLst>
    <p:extLst>
      <p:ext uri="{BB962C8B-B14F-4D97-AF65-F5344CB8AC3E}">
        <p14:creationId xmlns:p14="http://schemas.microsoft.com/office/powerpoint/2010/main" val="202342366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4="http://schemas.microsoft.com/office/drawing/2010/main" xmlns:a16="http://schemas.microsoft.com/office/drawing/2014/main">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3" name="Text Placeholder 2"/>
          <p:cNvSpPr>
            <a:spLocks noGrp="1"/>
          </p:cNvSpPr>
          <p:nvPr>
            <p:ph type="body" idx="1"/>
          </p:nvPr>
        </p:nvSpPr>
        <p:spPr>
          <a:xfrm>
            <a:off x="1252432" y="2400300"/>
            <a:ext cx="15773400" cy="6865146"/>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dirty="0"/>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16826158" y="9516543"/>
            <a:ext cx="1112812" cy="461922"/>
          </a:xfrm>
          <a:prstGeom prst="rect">
            <a:avLst/>
          </a:prstGeom>
        </p:spPr>
      </p:pic>
    </p:spTree>
    <p:custDataLst>
      <p:tags r:id="rId18"/>
    </p:custDataLst>
    <p:extLst>
      <p:ext uri="{BB962C8B-B14F-4D97-AF65-F5344CB8AC3E}">
        <p14:creationId xmlns:p14="http://schemas.microsoft.com/office/powerpoint/2010/main" val="317925608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252728" y="384048"/>
            <a:ext cx="15782544" cy="914400"/>
          </a:xfrm>
          <a:prstGeom prst="rect">
            <a:avLst/>
          </a:prstGeom>
        </p:spPr>
        <p:txBody>
          <a:bodyPr vert="horz" wrap="square" lIns="91440" tIns="45720" rIns="91440" bIns="45720" rtlCol="0" anchor="ctr"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1252728" y="2029968"/>
            <a:ext cx="15782544" cy="7278624"/>
          </a:xfrm>
          <a:prstGeom prst="rect">
            <a:avLst/>
          </a:prstGeom>
        </p:spPr>
        <p:txBody>
          <a:bodyPr vert="horz" lIns="91440" tIns="45720" rIns="91440" bIns="45720" rtlCol="0" anchor="t" anchorCtr="0">
            <a:normAutofit/>
          </a:bodyPr>
          <a:lstStyle/>
          <a:p>
            <a:pPr lvl="0"/>
            <a:r>
              <a:rPr lang="en-US" dirty="0"/>
              <a:t>Click to add text or click an icon to add other content types.	</a:t>
            </a:r>
          </a:p>
          <a:p>
            <a:pPr lvl="1"/>
            <a:r>
              <a:rPr lang="en-US" dirty="0"/>
              <a:t>Second level</a:t>
            </a:r>
          </a:p>
          <a:p>
            <a:pPr lvl="2"/>
            <a:r>
              <a:rPr lang="en-US" dirty="0"/>
              <a:t>Third level</a:t>
            </a:r>
          </a:p>
        </p:txBody>
      </p:sp>
      <p:sp>
        <p:nvSpPr>
          <p:cNvPr id="4" name="Slide Number Placeholder 3"/>
          <p:cNvSpPr>
            <a:spLocks noGrp="1"/>
          </p:cNvSpPr>
          <p:nvPr>
            <p:ph type="sldNum" sz="quarter" idx="4"/>
          </p:nvPr>
        </p:nvSpPr>
        <p:spPr>
          <a:xfrm>
            <a:off x="8229600" y="9602092"/>
            <a:ext cx="1828800" cy="369332"/>
          </a:xfrm>
          <a:prstGeom prst="rect">
            <a:avLst/>
          </a:prstGeom>
        </p:spPr>
        <p:txBody>
          <a:bodyPr vert="horz" lIns="91440" tIns="45720" rIns="91440" bIns="45720" rtlCol="0" anchor="b">
            <a:spAutoFit/>
          </a:bodyPr>
          <a:lstStyle>
            <a:lvl1pPr algn="ctr" defTabSz="365760">
              <a:defRPr sz="1800">
                <a:solidFill>
                  <a:schemeClr val="bg1">
                    <a:lumMod val="65000"/>
                  </a:schemeClr>
                </a:solidFill>
              </a:defRPr>
            </a:lvl1pPr>
          </a:lstStyle>
          <a:p>
            <a:fld id="{4976208B-6111-490B-8CEC-FFB249DB2100}" type="slidenum">
              <a:rPr lang="en-US" smtClean="0"/>
              <a:pPr/>
              <a:t>‹#›</a:t>
            </a:fld>
            <a:endParaRPr lang="en-US" dirty="0"/>
          </a:p>
        </p:txBody>
      </p:sp>
      <p:sp>
        <p:nvSpPr>
          <p:cNvPr id="8" name="TextBox 4"/>
          <p:cNvSpPr txBox="1"/>
          <p:nvPr/>
        </p:nvSpPr>
        <p:spPr>
          <a:xfrm>
            <a:off x="6620256" y="9975437"/>
            <a:ext cx="5029200" cy="246221"/>
          </a:xfrm>
          <a:prstGeom prst="rect">
            <a:avLst/>
          </a:prstGeom>
          <a:noFill/>
        </p:spPr>
        <p:txBody>
          <a:bodyPr wrap="square" anchor="b" anchorCtr="0">
            <a:spAutoFit/>
          </a:bodyPr>
          <a:lstStyle/>
          <a:p>
            <a:pPr marL="0" marR="0" lvl="0" indent="0" algn="ctr" defTabSz="548640"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dirty="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p>
        </p:txBody>
      </p:sp>
      <p:pic>
        <p:nvPicPr>
          <p:cNvPr id="7"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823433" y="9498275"/>
            <a:ext cx="1117558" cy="507982"/>
          </a:xfrm>
          <a:prstGeom prst="rect">
            <a:avLst/>
          </a:prstGeom>
        </p:spPr>
      </p:pic>
    </p:spTree>
    <p:extLst>
      <p:ext uri="{BB962C8B-B14F-4D97-AF65-F5344CB8AC3E}">
        <p14:creationId xmlns:p14="http://schemas.microsoft.com/office/powerpoint/2010/main" val="398831811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9" r:id="rId9"/>
    <p:sldLayoutId id="2147483880" r:id="rId10"/>
    <p:sldLayoutId id="2147483881" r:id="rId11"/>
    <p:sldLayoutId id="2147483882" r:id="rId12"/>
  </p:sldLayoutIdLst>
  <p:transition>
    <p:fade/>
  </p:transition>
  <p:hf sldNum="0" hdr="0" ftr="0" dt="0"/>
  <p:txStyles>
    <p:titleStyle>
      <a:lvl1pPr algn="ctr" defTabSz="365760" rtl="0" eaLnBrk="1" latinLnBrk="0" hangingPunct="1">
        <a:spcBef>
          <a:spcPct val="0"/>
        </a:spcBef>
        <a:buNone/>
        <a:defRPr lang="en-US" sz="5600" kern="1200" cap="none" baseline="0" dirty="0">
          <a:solidFill>
            <a:schemeClr val="tx2"/>
          </a:solidFill>
          <a:latin typeface="+mj-lt"/>
          <a:ea typeface="+mj-ea"/>
          <a:cs typeface="+mj-cs"/>
        </a:defRPr>
      </a:lvl1pPr>
    </p:titleStyle>
    <p:bodyStyle>
      <a:lvl1pPr marL="365760" indent="-365760" algn="l" defTabSz="731520" rtl="0" eaLnBrk="1" latinLnBrk="0" hangingPunct="1">
        <a:lnSpc>
          <a:spcPct val="85000"/>
        </a:lnSpc>
        <a:spcBef>
          <a:spcPts val="1600"/>
        </a:spcBef>
        <a:spcAft>
          <a:spcPts val="0"/>
        </a:spcAft>
        <a:buClr>
          <a:schemeClr val="accent1"/>
        </a:buClr>
        <a:buSzPct val="80000"/>
        <a:buFont typeface="Arial" pitchFamily="34" charset="0"/>
        <a:buChar char="•"/>
        <a:defRPr sz="4000" b="0" kern="1200" cap="none" baseline="0">
          <a:solidFill>
            <a:schemeClr val="tx2"/>
          </a:solidFill>
          <a:latin typeface="+mn-lt"/>
          <a:ea typeface="+mn-ea"/>
          <a:cs typeface="+mn-cs"/>
        </a:defRPr>
      </a:lvl1pPr>
      <a:lvl2pPr marL="731520" indent="-365760" algn="l" defTabSz="731520" rtl="0" eaLnBrk="1" latinLnBrk="0" hangingPunct="1">
        <a:lnSpc>
          <a:spcPct val="85000"/>
        </a:lnSpc>
        <a:spcBef>
          <a:spcPts val="1600"/>
        </a:spcBef>
        <a:spcAft>
          <a:spcPts val="0"/>
        </a:spcAft>
        <a:buClr>
          <a:schemeClr val="tx1">
            <a:lumMod val="65000"/>
            <a:lumOff val="35000"/>
          </a:schemeClr>
        </a:buClr>
        <a:buSzPct val="80000"/>
        <a:buFont typeface="Arial" pitchFamily="34" charset="0"/>
        <a:buChar char="•"/>
        <a:tabLst/>
        <a:defRPr sz="3600" kern="1200" baseline="0">
          <a:solidFill>
            <a:schemeClr val="tx1">
              <a:lumMod val="65000"/>
              <a:lumOff val="35000"/>
            </a:schemeClr>
          </a:solidFill>
          <a:latin typeface="+mn-lt"/>
          <a:ea typeface="+mn-ea"/>
          <a:cs typeface="+mn-cs"/>
        </a:defRPr>
      </a:lvl2pPr>
      <a:lvl3pPr marL="1097280" indent="-365760" algn="l" defTabSz="731520" rtl="0" eaLnBrk="1" latinLnBrk="0" hangingPunct="1">
        <a:lnSpc>
          <a:spcPct val="85000"/>
        </a:lnSpc>
        <a:spcBef>
          <a:spcPts val="1600"/>
        </a:spcBef>
        <a:spcAft>
          <a:spcPts val="0"/>
        </a:spcAft>
        <a:buClr>
          <a:schemeClr val="tx1">
            <a:lumMod val="65000"/>
            <a:lumOff val="35000"/>
          </a:schemeClr>
        </a:buClr>
        <a:buSzPct val="100000"/>
        <a:buFont typeface="Calibri" panose="020F0502020204030204" pitchFamily="34" charset="0"/>
        <a:buChar char="-"/>
        <a:defRPr sz="2800" kern="1200" baseline="0">
          <a:solidFill>
            <a:schemeClr val="tx1">
              <a:lumMod val="65000"/>
              <a:lumOff val="35000"/>
            </a:schemeClr>
          </a:solidFill>
          <a:latin typeface="+mn-lt"/>
          <a:ea typeface="+mn-ea"/>
          <a:cs typeface="+mn-cs"/>
        </a:defRPr>
      </a:lvl3pPr>
      <a:lvl4pPr marL="1463040" indent="-365760" algn="l" defTabSz="73152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2400" kern="1200" baseline="0">
          <a:solidFill>
            <a:schemeClr val="tx1">
              <a:lumMod val="65000"/>
              <a:lumOff val="35000"/>
            </a:schemeClr>
          </a:solidFill>
          <a:latin typeface="+mn-lt"/>
          <a:ea typeface="+mn-ea"/>
          <a:cs typeface="+mn-cs"/>
        </a:defRPr>
      </a:lvl4pPr>
      <a:lvl5pPr marL="1828800" indent="-365760" algn="l" defTabSz="73152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2000" kern="1200" baseline="0">
          <a:solidFill>
            <a:schemeClr val="tx1">
              <a:lumMod val="65000"/>
              <a:lumOff val="35000"/>
            </a:schemeClr>
          </a:solidFill>
          <a:latin typeface="+mn-lt"/>
          <a:ea typeface="+mn-ea"/>
          <a:cs typeface="+mn-cs"/>
        </a:defRPr>
      </a:lvl5pPr>
      <a:lvl6pPr marL="2194560" indent="-365760" algn="l" defTabSz="7315200" rtl="0" eaLnBrk="1" latinLnBrk="0" hangingPunct="1">
        <a:lnSpc>
          <a:spcPct val="120000"/>
        </a:lnSpc>
        <a:spcBef>
          <a:spcPts val="0"/>
        </a:spcBef>
        <a:buClr>
          <a:schemeClr val="accent1"/>
        </a:buClr>
        <a:buSzPct val="80000"/>
        <a:buFont typeface="Arial" pitchFamily="34" charset="0"/>
        <a:buChar char="•"/>
        <a:defRPr sz="2000" kern="1200">
          <a:solidFill>
            <a:schemeClr val="tx2"/>
          </a:solidFill>
          <a:latin typeface="+mn-lt"/>
          <a:ea typeface="+mn-ea"/>
          <a:cs typeface="+mn-cs"/>
        </a:defRPr>
      </a:lvl6pPr>
      <a:lvl7pPr marL="2560320" indent="-365760" algn="l" defTabSz="7315200" rtl="0" eaLnBrk="1" latinLnBrk="0" hangingPunct="1">
        <a:lnSpc>
          <a:spcPct val="120000"/>
        </a:lnSpc>
        <a:spcBef>
          <a:spcPts val="0"/>
        </a:spcBef>
        <a:buClr>
          <a:schemeClr val="accent1"/>
        </a:buClr>
        <a:buSzPct val="80000"/>
        <a:buFont typeface="Arial" pitchFamily="34" charset="0"/>
        <a:buChar char="•"/>
        <a:defRPr sz="2000" kern="1200">
          <a:solidFill>
            <a:schemeClr val="tx2"/>
          </a:solidFill>
          <a:latin typeface="+mn-lt"/>
          <a:ea typeface="+mn-ea"/>
          <a:cs typeface="+mn-cs"/>
        </a:defRPr>
      </a:lvl7pPr>
      <a:lvl8pPr marL="2926080" indent="-365760" algn="l" defTabSz="1828800" rtl="0" eaLnBrk="1" latinLnBrk="0" hangingPunct="1">
        <a:lnSpc>
          <a:spcPct val="120000"/>
        </a:lnSpc>
        <a:spcBef>
          <a:spcPts val="0"/>
        </a:spcBef>
        <a:buClr>
          <a:schemeClr val="accent1"/>
        </a:buClr>
        <a:buSzPct val="80000"/>
        <a:buFont typeface="Arial" pitchFamily="34" charset="0"/>
        <a:buChar char="•"/>
        <a:defRPr sz="2000" kern="1200">
          <a:solidFill>
            <a:schemeClr val="tx2"/>
          </a:solidFill>
          <a:latin typeface="+mn-lt"/>
          <a:ea typeface="+mn-ea"/>
          <a:cs typeface="+mn-cs"/>
        </a:defRPr>
      </a:lvl8pPr>
      <a:lvl9pPr marL="3291840" indent="-365760" algn="l" defTabSz="731520" rtl="0" eaLnBrk="1" latinLnBrk="0" hangingPunct="1">
        <a:lnSpc>
          <a:spcPct val="120000"/>
        </a:lnSpc>
        <a:spcBef>
          <a:spcPts val="0"/>
        </a:spcBef>
        <a:buClr>
          <a:schemeClr val="accent1"/>
        </a:buClr>
        <a:buSzPct val="80000"/>
        <a:buFont typeface="Arial" pitchFamily="34" charset="0"/>
        <a:buChar char="•"/>
        <a:defRPr sz="2000" kern="1200">
          <a:solidFill>
            <a:schemeClr val="tx2"/>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4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hyperlink" Target="https://communities.sas.com/t5/SAS-Communities-Library/A-New-Option-to-Manage-CAS-Table-Replications-or-Copies/ta-p/901705" TargetMode="External"/><Relationship Id="rId3" Type="http://schemas.openxmlformats.org/officeDocument/2006/relationships/notesSlide" Target="../notesSlides/notesSlide17.xml"/><Relationship Id="rId7" Type="http://schemas.openxmlformats.org/officeDocument/2006/relationships/hyperlink" Target="https://go.documentation.sas.com/doc/en/pgmsascdc/v_067/ledsoptsref/n03k13diwk36x1n1az3mpixdfbfp.htm?fromDefault=" TargetMode="External"/><Relationship Id="rId2" Type="http://schemas.openxmlformats.org/officeDocument/2006/relationships/slideLayout" Target="../slideLayouts/slideLayout5.xml"/><Relationship Id="rId1" Type="http://schemas.openxmlformats.org/officeDocument/2006/relationships/tags" Target="../tags/tag45.xml"/><Relationship Id="rId6" Type="http://schemas.openxmlformats.org/officeDocument/2006/relationships/hyperlink" Target="https://blogs.sas.com/content/iml/2021/11/29/caslibs-librefs.html" TargetMode="External"/><Relationship Id="rId5" Type="http://schemas.openxmlformats.org/officeDocument/2006/relationships/hyperlink" Target="https://go.documentation.sas.com/doc/en/pgmsascdc/default/casref/n0kizq68ojk7vzn1fh3c9eg3jl33.htm" TargetMode="External"/><Relationship Id="rId4" Type="http://schemas.openxmlformats.org/officeDocument/2006/relationships/hyperlink" Target="https://documentation.sas.com/doc/en/pgmsascdc/default/lefunctionsref/n0aj01kzztrvbsn1dkum4us3sgqv.ht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linkedin.com/in/vijay-govindarajan-6474166/"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4ED06-AD2C-D93C-110D-539CAC0B06B6}"/>
              </a:ext>
            </a:extLst>
          </p:cNvPr>
          <p:cNvSpPr>
            <a:spLocks noGrp="1"/>
          </p:cNvSpPr>
          <p:nvPr>
            <p:ph type="title"/>
          </p:nvPr>
        </p:nvSpPr>
        <p:spPr>
          <a:xfrm>
            <a:off x="1252431" y="1926847"/>
            <a:ext cx="15778269" cy="1292662"/>
          </a:xfrm>
        </p:spPr>
        <p:txBody>
          <a:bodyPr/>
          <a:lstStyle/>
          <a:p>
            <a:r>
              <a:rPr lang="en-US" dirty="0"/>
              <a:t>Accelerating Your SAS Data Step</a:t>
            </a:r>
          </a:p>
        </p:txBody>
      </p:sp>
      <p:sp>
        <p:nvSpPr>
          <p:cNvPr id="5" name="Text Placeholder 4">
            <a:extLst>
              <a:ext uri="{FF2B5EF4-FFF2-40B4-BE49-F238E27FC236}">
                <a16:creationId xmlns:a16="http://schemas.microsoft.com/office/drawing/2014/main" id="{DC47E997-8B05-0C7D-0CCB-995182C76E77}"/>
              </a:ext>
            </a:extLst>
          </p:cNvPr>
          <p:cNvSpPr>
            <a:spLocks noGrp="1"/>
          </p:cNvSpPr>
          <p:nvPr>
            <p:ph type="body" sz="quarter" idx="10"/>
          </p:nvPr>
        </p:nvSpPr>
        <p:spPr>
          <a:xfrm>
            <a:off x="1252430" y="3219509"/>
            <a:ext cx="15778269" cy="923330"/>
          </a:xfrm>
        </p:spPr>
        <p:txBody>
          <a:bodyPr/>
          <a:lstStyle/>
          <a:p>
            <a:r>
              <a:rPr lang="en-US" dirty="0"/>
              <a:t>Tips and Best Practices for SAS Viya Migration</a:t>
            </a:r>
          </a:p>
        </p:txBody>
      </p:sp>
      <p:sp>
        <p:nvSpPr>
          <p:cNvPr id="6" name="Text Placeholder 5">
            <a:extLst>
              <a:ext uri="{FF2B5EF4-FFF2-40B4-BE49-F238E27FC236}">
                <a16:creationId xmlns:a16="http://schemas.microsoft.com/office/drawing/2014/main" id="{AF2BF1EE-1390-2937-A6D4-B8627C092DE1}"/>
              </a:ext>
            </a:extLst>
          </p:cNvPr>
          <p:cNvSpPr>
            <a:spLocks noGrp="1"/>
          </p:cNvSpPr>
          <p:nvPr>
            <p:ph type="body" sz="quarter" idx="11"/>
          </p:nvPr>
        </p:nvSpPr>
        <p:spPr>
          <a:xfrm>
            <a:off x="1252432" y="4831080"/>
            <a:ext cx="12829328" cy="4503419"/>
          </a:xfrm>
        </p:spPr>
        <p:txBody>
          <a:bodyPr/>
          <a:lstStyle/>
          <a:p>
            <a:r>
              <a:rPr lang="en-US" sz="2400" b="1" dirty="0"/>
              <a:t>Vijay Govindarajan</a:t>
            </a:r>
          </a:p>
          <a:p>
            <a:r>
              <a:rPr lang="en-US" sz="2400" b="1" dirty="0"/>
              <a:t>Principal Systems Engineer, Customer Advisory, </a:t>
            </a:r>
          </a:p>
          <a:p>
            <a:r>
              <a:rPr lang="en-US" sz="2400" b="1" dirty="0"/>
              <a:t>SAS Institute Inc</a:t>
            </a:r>
          </a:p>
          <a:p>
            <a:endParaRPr lang="en-US" sz="2400" dirty="0"/>
          </a:p>
          <a:p>
            <a:r>
              <a:rPr lang="en-US" sz="2400" dirty="0"/>
              <a:t>Vijay Govindarajan has spent over 15 years at SAS Institute, serving in a variety of roles including developer in SAS R&amp;D, architect in SAS Services, and Systems Engineer in the Global Technology Practice. He is passionate about SAS programming, data architecture, and analytics. Vijay holds master’s degrees in Biomedical Engineering (Marquette University) and Data Analytics (Georgia Institute of Technology).</a:t>
            </a:r>
          </a:p>
          <a:p>
            <a:endParaRPr lang="en-US" sz="2400" dirty="0"/>
          </a:p>
        </p:txBody>
      </p:sp>
    </p:spTree>
    <p:custDataLst>
      <p:tags r:id="rId1"/>
    </p:custDataLst>
    <p:extLst>
      <p:ext uri="{BB962C8B-B14F-4D97-AF65-F5344CB8AC3E}">
        <p14:creationId xmlns:p14="http://schemas.microsoft.com/office/powerpoint/2010/main" val="68083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8860-0C6D-928B-BC3F-FB0D2DF25CC6}"/>
              </a:ext>
            </a:extLst>
          </p:cNvPr>
          <p:cNvSpPr>
            <a:spLocks noGrp="1"/>
          </p:cNvSpPr>
          <p:nvPr>
            <p:ph type="title"/>
          </p:nvPr>
        </p:nvSpPr>
        <p:spPr/>
        <p:txBody>
          <a:bodyPr>
            <a:normAutofit/>
          </a:bodyPr>
          <a:lstStyle/>
          <a:p>
            <a:r>
              <a:rPr lang="en-US" dirty="0"/>
              <a:t>Processing Code in CAS</a:t>
            </a:r>
          </a:p>
        </p:txBody>
      </p:sp>
      <p:sp>
        <p:nvSpPr>
          <p:cNvPr id="3" name="Text Placeholder 2">
            <a:extLst>
              <a:ext uri="{FF2B5EF4-FFF2-40B4-BE49-F238E27FC236}">
                <a16:creationId xmlns:a16="http://schemas.microsoft.com/office/drawing/2014/main" id="{EB49AC90-4513-DD90-3D73-DA3AFD83C494}"/>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94AC9301-207E-DC2E-58CA-ECD27170013D}"/>
              </a:ext>
            </a:extLst>
          </p:cNvPr>
          <p:cNvPicPr>
            <a:picLocks noChangeAspect="1"/>
          </p:cNvPicPr>
          <p:nvPr/>
        </p:nvPicPr>
        <p:blipFill>
          <a:blip r:embed="rId4"/>
          <a:stretch>
            <a:fillRect/>
          </a:stretch>
        </p:blipFill>
        <p:spPr>
          <a:xfrm>
            <a:off x="1252432" y="2971497"/>
            <a:ext cx="6547270" cy="6338758"/>
          </a:xfrm>
          <a:prstGeom prst="rect">
            <a:avLst/>
          </a:prstGeom>
        </p:spPr>
      </p:pic>
      <p:pic>
        <p:nvPicPr>
          <p:cNvPr id="7" name="Picture 6">
            <a:extLst>
              <a:ext uri="{FF2B5EF4-FFF2-40B4-BE49-F238E27FC236}">
                <a16:creationId xmlns:a16="http://schemas.microsoft.com/office/drawing/2014/main" id="{FF3C3FD5-6007-223E-566E-C518A5459086}"/>
              </a:ext>
            </a:extLst>
          </p:cNvPr>
          <p:cNvPicPr>
            <a:picLocks noChangeAspect="1"/>
          </p:cNvPicPr>
          <p:nvPr/>
        </p:nvPicPr>
        <p:blipFill>
          <a:blip r:embed="rId5"/>
          <a:stretch>
            <a:fillRect/>
          </a:stretch>
        </p:blipFill>
        <p:spPr>
          <a:xfrm>
            <a:off x="8756887" y="2971496"/>
            <a:ext cx="9235025" cy="6338758"/>
          </a:xfrm>
          <a:prstGeom prst="rect">
            <a:avLst/>
          </a:prstGeom>
        </p:spPr>
      </p:pic>
    </p:spTree>
    <p:custDataLst>
      <p:tags r:id="rId1"/>
    </p:custDataLst>
    <p:extLst>
      <p:ext uri="{BB962C8B-B14F-4D97-AF65-F5344CB8AC3E}">
        <p14:creationId xmlns:p14="http://schemas.microsoft.com/office/powerpoint/2010/main" val="36118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B17B-3434-7283-2980-65CAFBF7B471}"/>
              </a:ext>
            </a:extLst>
          </p:cNvPr>
          <p:cNvSpPr>
            <a:spLocks noGrp="1"/>
          </p:cNvSpPr>
          <p:nvPr>
            <p:ph type="title"/>
          </p:nvPr>
        </p:nvSpPr>
        <p:spPr/>
        <p:txBody>
          <a:bodyPr/>
          <a:lstStyle/>
          <a:p>
            <a:r>
              <a:rPr lang="en-US" dirty="0"/>
              <a:t>The Basic Setup</a:t>
            </a:r>
          </a:p>
        </p:txBody>
      </p:sp>
      <p:sp>
        <p:nvSpPr>
          <p:cNvPr id="3" name="Text Placeholder 2">
            <a:extLst>
              <a:ext uri="{FF2B5EF4-FFF2-40B4-BE49-F238E27FC236}">
                <a16:creationId xmlns:a16="http://schemas.microsoft.com/office/drawing/2014/main" id="{9A129730-8EEB-8D5C-F750-B164FD886D4A}"/>
              </a:ext>
            </a:extLst>
          </p:cNvPr>
          <p:cNvSpPr>
            <a:spLocks noGrp="1"/>
          </p:cNvSpPr>
          <p:nvPr>
            <p:ph type="body" sz="quarter" idx="10"/>
          </p:nvPr>
        </p:nvSpPr>
        <p:spPr/>
        <p:txBody>
          <a:bodyPr/>
          <a:lstStyle/>
          <a:p>
            <a:r>
              <a:rPr lang="en-US" dirty="0"/>
              <a:t>CAS Session and </a:t>
            </a:r>
            <a:r>
              <a:rPr lang="en-US" dirty="0" err="1"/>
              <a:t>CASLibs</a:t>
            </a:r>
            <a:endParaRPr lang="en-US" dirty="0"/>
          </a:p>
        </p:txBody>
      </p:sp>
    </p:spTree>
    <p:extLst>
      <p:ext uri="{BB962C8B-B14F-4D97-AF65-F5344CB8AC3E}">
        <p14:creationId xmlns:p14="http://schemas.microsoft.com/office/powerpoint/2010/main" val="86069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06930-1F67-4EB8-235F-FD0660ADA712}"/>
              </a:ext>
            </a:extLst>
          </p:cNvPr>
          <p:cNvSpPr>
            <a:spLocks noGrp="1"/>
          </p:cNvSpPr>
          <p:nvPr>
            <p:ph type="title"/>
          </p:nvPr>
        </p:nvSpPr>
        <p:spPr/>
        <p:txBody>
          <a:bodyPr/>
          <a:lstStyle/>
          <a:p>
            <a:r>
              <a:rPr lang="en-US" dirty="0"/>
              <a:t>The Basics</a:t>
            </a:r>
          </a:p>
        </p:txBody>
      </p:sp>
      <p:sp>
        <p:nvSpPr>
          <p:cNvPr id="7" name="Content Placeholder 6">
            <a:extLst>
              <a:ext uri="{FF2B5EF4-FFF2-40B4-BE49-F238E27FC236}">
                <a16:creationId xmlns:a16="http://schemas.microsoft.com/office/drawing/2014/main" id="{9F166358-5CEC-1357-A738-BFA6C5C4FE5B}"/>
              </a:ext>
            </a:extLst>
          </p:cNvPr>
          <p:cNvSpPr>
            <a:spLocks noGrp="1"/>
          </p:cNvSpPr>
          <p:nvPr>
            <p:ph idx="1"/>
          </p:nvPr>
        </p:nvSpPr>
        <p:spPr>
          <a:xfrm>
            <a:off x="1257299" y="2400300"/>
            <a:ext cx="6720841" cy="6865145"/>
          </a:xfrm>
        </p:spPr>
        <p:txBody>
          <a:bodyPr/>
          <a:lstStyle/>
          <a:p>
            <a:pPr>
              <a:lnSpc>
                <a:spcPts val="1200"/>
              </a:lnSpc>
              <a:buNone/>
            </a:pPr>
            <a:endParaRPr lang="en-US" b="0" dirty="0">
              <a:solidFill>
                <a:srgbClr val="526822"/>
              </a:solidFill>
              <a:effectLst/>
              <a:latin typeface="Consolas" panose="020B0609020204030204" pitchFamily="49" charset="0"/>
            </a:endParaRPr>
          </a:p>
          <a:p>
            <a:pPr>
              <a:lnSpc>
                <a:spcPts val="1200"/>
              </a:lnSpc>
              <a:buNone/>
            </a:pPr>
            <a:r>
              <a:rPr lang="en-US" b="0" dirty="0">
                <a:solidFill>
                  <a:srgbClr val="526822"/>
                </a:solidFill>
                <a:effectLst/>
                <a:latin typeface="Consolas" panose="020B0609020204030204" pitchFamily="49" charset="0"/>
              </a:rPr>
              <a:t>/*create a SAS Session */</a:t>
            </a:r>
            <a:endParaRPr lang="en-US" b="0" dirty="0">
              <a:solidFill>
                <a:srgbClr val="000000"/>
              </a:solidFill>
              <a:effectLst/>
              <a:latin typeface="Consolas" panose="020B0609020204030204" pitchFamily="49" charset="0"/>
            </a:endParaRPr>
          </a:p>
          <a:p>
            <a:pPr>
              <a:lnSpc>
                <a:spcPts val="1200"/>
              </a:lnSpc>
              <a:buNone/>
            </a:pPr>
            <a:endParaRPr lang="en-US" dirty="0">
              <a:solidFill>
                <a:srgbClr val="000000"/>
              </a:solidFill>
              <a:latin typeface="Consolas" panose="020B0609020204030204" pitchFamily="49" charset="0"/>
            </a:endParaRPr>
          </a:p>
          <a:p>
            <a:pPr>
              <a:lnSpc>
                <a:spcPts val="1200"/>
              </a:lnSpc>
              <a:buNone/>
            </a:pPr>
            <a:r>
              <a:rPr lang="en-US" b="0" dirty="0" err="1">
                <a:solidFill>
                  <a:srgbClr val="044186"/>
                </a:solidFill>
                <a:effectLst/>
                <a:latin typeface="Consolas" panose="020B0609020204030204" pitchFamily="49" charset="0"/>
              </a:rPr>
              <a:t>cas</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mysession</a:t>
            </a:r>
            <a:r>
              <a:rPr lang="en-US" b="0" dirty="0">
                <a:solidFill>
                  <a:srgbClr val="000000"/>
                </a:solidFill>
                <a:effectLst/>
                <a:latin typeface="Consolas" panose="020B0609020204030204" pitchFamily="49" charset="0"/>
              </a:rPr>
              <a:t>;</a:t>
            </a:r>
          </a:p>
          <a:p>
            <a:pPr>
              <a:lnSpc>
                <a:spcPts val="1200"/>
              </a:lnSpc>
              <a:buNone/>
            </a:pPr>
            <a:endParaRPr lang="en-US" b="0" dirty="0">
              <a:solidFill>
                <a:srgbClr val="000000"/>
              </a:solidFill>
              <a:effectLst/>
              <a:latin typeface="Consolas" panose="020B0609020204030204" pitchFamily="49" charset="0"/>
            </a:endParaRPr>
          </a:p>
          <a:p>
            <a:pPr>
              <a:lnSpc>
                <a:spcPts val="1200"/>
              </a:lnSpc>
              <a:buNone/>
            </a:pPr>
            <a:endParaRPr lang="en-US" dirty="0">
              <a:solidFill>
                <a:srgbClr val="000000"/>
              </a:solidFill>
              <a:latin typeface="Consolas" panose="020B0609020204030204" pitchFamily="49" charset="0"/>
            </a:endParaRPr>
          </a:p>
          <a:p>
            <a:pPr>
              <a:lnSpc>
                <a:spcPts val="1200"/>
              </a:lnSpc>
              <a:buNone/>
            </a:pPr>
            <a:r>
              <a:rPr lang="en-US" b="0" dirty="0">
                <a:solidFill>
                  <a:srgbClr val="526822"/>
                </a:solidFill>
                <a:effectLst/>
                <a:latin typeface="Consolas" panose="020B0609020204030204" pitchFamily="49" charset="0"/>
              </a:rPr>
              <a:t>/* assign Cas librefs */</a:t>
            </a:r>
            <a:endParaRPr lang="en-US" b="0" dirty="0">
              <a:solidFill>
                <a:srgbClr val="000000"/>
              </a:solidFill>
              <a:effectLst/>
              <a:latin typeface="Consolas" panose="020B0609020204030204" pitchFamily="49" charset="0"/>
            </a:endParaRPr>
          </a:p>
          <a:p>
            <a:pPr>
              <a:lnSpc>
                <a:spcPts val="1200"/>
              </a:lnSpc>
              <a:buNone/>
            </a:pPr>
            <a:endParaRPr lang="en-US" dirty="0">
              <a:solidFill>
                <a:srgbClr val="000000"/>
              </a:solidFill>
              <a:latin typeface="Consolas" panose="020B0609020204030204" pitchFamily="49" charset="0"/>
            </a:endParaRPr>
          </a:p>
          <a:p>
            <a:pPr>
              <a:lnSpc>
                <a:spcPts val="1200"/>
              </a:lnSpc>
              <a:buNone/>
            </a:pPr>
            <a:r>
              <a:rPr lang="en-US" b="0" dirty="0" err="1">
                <a:solidFill>
                  <a:srgbClr val="044186"/>
                </a:solidFill>
                <a:effectLst/>
                <a:latin typeface="Consolas" panose="020B0609020204030204" pitchFamily="49" charset="0"/>
              </a:rPr>
              <a:t>caslib</a:t>
            </a:r>
            <a:r>
              <a:rPr lang="en-US" b="0" dirty="0">
                <a:solidFill>
                  <a:srgbClr val="000000"/>
                </a:solidFill>
                <a:effectLst/>
                <a:latin typeface="Consolas" panose="020B0609020204030204" pitchFamily="49" charset="0"/>
              </a:rPr>
              <a:t> </a:t>
            </a:r>
            <a:r>
              <a:rPr lang="en-US" b="0" dirty="0">
                <a:solidFill>
                  <a:srgbClr val="044186"/>
                </a:solidFill>
                <a:effectLst/>
                <a:latin typeface="Consolas" panose="020B0609020204030204" pitchFamily="49" charset="0"/>
              </a:rPr>
              <a:t>_all_</a:t>
            </a:r>
            <a:r>
              <a:rPr lang="en-US" b="0" dirty="0">
                <a:solidFill>
                  <a:srgbClr val="000000"/>
                </a:solidFill>
                <a:effectLst/>
                <a:latin typeface="Consolas" panose="020B0609020204030204" pitchFamily="49" charset="0"/>
              </a:rPr>
              <a:t> </a:t>
            </a:r>
            <a:r>
              <a:rPr lang="en-US" b="0" dirty="0">
                <a:solidFill>
                  <a:srgbClr val="044186"/>
                </a:solidFill>
                <a:effectLst/>
                <a:latin typeface="Consolas" panose="020B0609020204030204" pitchFamily="49" charset="0"/>
              </a:rPr>
              <a:t>assign</a:t>
            </a:r>
            <a:r>
              <a:rPr lang="en-US" b="0" dirty="0">
                <a:solidFill>
                  <a:srgbClr val="000000"/>
                </a:solidFill>
                <a:effectLst/>
                <a:latin typeface="Consolas" panose="020B0609020204030204" pitchFamily="49" charset="0"/>
              </a:rPr>
              <a:t>;</a:t>
            </a:r>
          </a:p>
          <a:p>
            <a:pPr>
              <a:lnSpc>
                <a:spcPts val="1200"/>
              </a:lnSpc>
              <a:buNone/>
            </a:pP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pPr>
              <a:lnSpc>
                <a:spcPts val="1200"/>
              </a:lnSpc>
              <a:buNone/>
            </a:pPr>
            <a:r>
              <a:rPr lang="en-US" b="0" dirty="0">
                <a:solidFill>
                  <a:srgbClr val="526822"/>
                </a:solidFill>
                <a:effectLst/>
                <a:latin typeface="Consolas" panose="020B0609020204030204" pitchFamily="49" charset="0"/>
              </a:rPr>
              <a:t>/* load data into </a:t>
            </a:r>
            <a:r>
              <a:rPr lang="en-US" b="0" dirty="0" err="1">
                <a:solidFill>
                  <a:srgbClr val="526822"/>
                </a:solidFill>
                <a:effectLst/>
                <a:latin typeface="Consolas" panose="020B0609020204030204" pitchFamily="49" charset="0"/>
              </a:rPr>
              <a:t>cas</a:t>
            </a:r>
            <a:r>
              <a:rPr lang="en-US" b="0" dirty="0">
                <a:solidFill>
                  <a:srgbClr val="526822"/>
                </a:solidFill>
                <a:effectLst/>
                <a:latin typeface="Consolas" panose="020B0609020204030204" pitchFamily="49" charset="0"/>
              </a:rPr>
              <a:t> in-</a:t>
            </a:r>
          </a:p>
          <a:p>
            <a:pPr>
              <a:lnSpc>
                <a:spcPts val="1200"/>
              </a:lnSpc>
              <a:buNone/>
            </a:pPr>
            <a:r>
              <a:rPr lang="en-US" b="0" dirty="0">
                <a:solidFill>
                  <a:srgbClr val="526822"/>
                </a:solidFill>
                <a:effectLst/>
                <a:latin typeface="Consolas" panose="020B0609020204030204" pitchFamily="49" charset="0"/>
              </a:rPr>
              <a:t>memory table */</a:t>
            </a:r>
            <a:endParaRPr lang="en-US" b="0" dirty="0">
              <a:solidFill>
                <a:srgbClr val="000000"/>
              </a:solidFill>
              <a:effectLst/>
              <a:latin typeface="Consolas" panose="020B0609020204030204" pitchFamily="49" charset="0"/>
            </a:endParaRPr>
          </a:p>
          <a:p>
            <a:pPr>
              <a:lnSpc>
                <a:spcPts val="1200"/>
              </a:lnSpc>
              <a:buNone/>
            </a:pPr>
            <a:endParaRPr lang="en-US" dirty="0">
              <a:solidFill>
                <a:srgbClr val="000000"/>
              </a:solidFill>
              <a:latin typeface="Consolas" panose="020B0609020204030204" pitchFamily="49" charset="0"/>
            </a:endParaRPr>
          </a:p>
          <a:p>
            <a:pPr>
              <a:lnSpc>
                <a:spcPts val="1200"/>
              </a:lnSpc>
              <a:buNone/>
            </a:pPr>
            <a:r>
              <a:rPr lang="en-US" b="1" dirty="0">
                <a:solidFill>
                  <a:srgbClr val="78125B"/>
                </a:solidFill>
                <a:effectLst/>
                <a:latin typeface="Consolas" panose="020B0609020204030204" pitchFamily="49" charset="0"/>
              </a:rPr>
              <a:t>data</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casuser.cars</a:t>
            </a:r>
            <a:r>
              <a:rPr lang="en-US" b="0" dirty="0">
                <a:solidFill>
                  <a:srgbClr val="000000"/>
                </a:solidFill>
                <a:effectLst/>
                <a:latin typeface="Consolas" panose="020B0609020204030204" pitchFamily="49" charset="0"/>
              </a:rPr>
              <a:t>;</a:t>
            </a:r>
          </a:p>
          <a:p>
            <a:pPr>
              <a:lnSpc>
                <a:spcPts val="1200"/>
              </a:lnSpc>
              <a:buNone/>
            </a:pPr>
            <a:endParaRPr lang="en-US" b="0" dirty="0">
              <a:solidFill>
                <a:srgbClr val="000000"/>
              </a:solidFill>
              <a:effectLst/>
              <a:latin typeface="Consolas" panose="020B0609020204030204" pitchFamily="49" charset="0"/>
            </a:endParaRPr>
          </a:p>
          <a:p>
            <a:pPr>
              <a:lnSpc>
                <a:spcPts val="1200"/>
              </a:lnSpc>
              <a:buNone/>
            </a:pPr>
            <a:r>
              <a:rPr lang="en-US" b="0" dirty="0">
                <a:solidFill>
                  <a:srgbClr val="000000"/>
                </a:solidFill>
                <a:effectLst/>
                <a:latin typeface="Consolas" panose="020B0609020204030204" pitchFamily="49" charset="0"/>
              </a:rPr>
              <a:t>    </a:t>
            </a:r>
            <a:r>
              <a:rPr lang="en-US" b="0" dirty="0">
                <a:solidFill>
                  <a:srgbClr val="044186"/>
                </a:solidFill>
                <a:effectLst/>
                <a:latin typeface="Consolas" panose="020B0609020204030204" pitchFamily="49" charset="0"/>
              </a:rPr>
              <a:t>set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sashelp.cars</a:t>
            </a:r>
            <a:r>
              <a:rPr lang="en-US" b="0" dirty="0">
                <a:solidFill>
                  <a:srgbClr val="000000"/>
                </a:solidFill>
                <a:effectLst/>
                <a:latin typeface="Consolas" panose="020B0609020204030204" pitchFamily="49" charset="0"/>
              </a:rPr>
              <a:t>;</a:t>
            </a:r>
          </a:p>
          <a:p>
            <a:pPr>
              <a:lnSpc>
                <a:spcPts val="1200"/>
              </a:lnSpc>
              <a:buNone/>
            </a:pPr>
            <a:endParaRPr lang="en-US" b="0" dirty="0">
              <a:solidFill>
                <a:srgbClr val="000000"/>
              </a:solidFill>
              <a:effectLst/>
              <a:latin typeface="Consolas" panose="020B0609020204030204" pitchFamily="49" charset="0"/>
            </a:endParaRPr>
          </a:p>
          <a:p>
            <a:pPr>
              <a:lnSpc>
                <a:spcPts val="1200"/>
              </a:lnSpc>
              <a:buNone/>
            </a:pPr>
            <a:r>
              <a:rPr lang="en-US" b="1" dirty="0">
                <a:solidFill>
                  <a:srgbClr val="78125B"/>
                </a:solidFill>
                <a:effectLst/>
                <a:latin typeface="Consolas" panose="020B0609020204030204" pitchFamily="49" charset="0"/>
              </a:rPr>
              <a:t>run</a:t>
            </a:r>
            <a:r>
              <a:rPr lang="en-US" b="0" dirty="0">
                <a:solidFill>
                  <a:srgbClr val="000000"/>
                </a:solidFill>
                <a:effectLst/>
                <a:latin typeface="Consolas" panose="020B0609020204030204" pitchFamily="49" charset="0"/>
              </a:rPr>
              <a:t>;</a:t>
            </a:r>
          </a:p>
          <a:p>
            <a:pPr marL="0" indent="0">
              <a:buNone/>
            </a:pPr>
            <a:endParaRPr lang="en-US" dirty="0"/>
          </a:p>
        </p:txBody>
      </p:sp>
      <p:pic>
        <p:nvPicPr>
          <p:cNvPr id="10" name="Content Placeholder 9">
            <a:extLst>
              <a:ext uri="{FF2B5EF4-FFF2-40B4-BE49-F238E27FC236}">
                <a16:creationId xmlns:a16="http://schemas.microsoft.com/office/drawing/2014/main" id="{58437B4D-1C85-13E2-6911-AE41FBA6EC72}"/>
              </a:ext>
            </a:extLst>
          </p:cNvPr>
          <p:cNvPicPr>
            <a:picLocks noGrp="1" noChangeAspect="1"/>
          </p:cNvPicPr>
          <p:nvPr>
            <p:ph idx="11"/>
          </p:nvPr>
        </p:nvPicPr>
        <p:blipFill>
          <a:blip r:embed="rId3"/>
          <a:stretch>
            <a:fillRect/>
          </a:stretch>
        </p:blipFill>
        <p:spPr>
          <a:xfrm>
            <a:off x="8133292" y="2476500"/>
            <a:ext cx="8508003" cy="549382"/>
          </a:xfrm>
          <a:prstGeom prst="rect">
            <a:avLst/>
          </a:prstGeom>
        </p:spPr>
      </p:pic>
      <p:sp>
        <p:nvSpPr>
          <p:cNvPr id="6" name="Text Placeholder 5">
            <a:extLst>
              <a:ext uri="{FF2B5EF4-FFF2-40B4-BE49-F238E27FC236}">
                <a16:creationId xmlns:a16="http://schemas.microsoft.com/office/drawing/2014/main" id="{ADFDB33E-F4A9-75A8-C520-84106D82900C}"/>
              </a:ext>
            </a:extLst>
          </p:cNvPr>
          <p:cNvSpPr>
            <a:spLocks noGrp="1"/>
          </p:cNvSpPr>
          <p:nvPr>
            <p:ph type="body" sz="quarter" idx="10"/>
          </p:nvPr>
        </p:nvSpPr>
        <p:spPr/>
        <p:txBody>
          <a:bodyPr/>
          <a:lstStyle/>
          <a:p>
            <a:r>
              <a:rPr lang="en-US" dirty="0"/>
              <a:t>CAS Session and </a:t>
            </a:r>
            <a:r>
              <a:rPr lang="en-US" dirty="0" err="1"/>
              <a:t>CASLibs</a:t>
            </a:r>
            <a:endParaRPr lang="en-US" dirty="0"/>
          </a:p>
          <a:p>
            <a:endParaRPr lang="en-US" dirty="0"/>
          </a:p>
        </p:txBody>
      </p:sp>
      <p:pic>
        <p:nvPicPr>
          <p:cNvPr id="12" name="Picture 11">
            <a:extLst>
              <a:ext uri="{FF2B5EF4-FFF2-40B4-BE49-F238E27FC236}">
                <a16:creationId xmlns:a16="http://schemas.microsoft.com/office/drawing/2014/main" id="{E6382498-4389-7496-E3DA-FB5D811B514F}"/>
              </a:ext>
            </a:extLst>
          </p:cNvPr>
          <p:cNvPicPr>
            <a:picLocks noChangeAspect="1"/>
          </p:cNvPicPr>
          <p:nvPr/>
        </p:nvPicPr>
        <p:blipFill>
          <a:blip r:embed="rId4"/>
          <a:stretch>
            <a:fillRect/>
          </a:stretch>
        </p:blipFill>
        <p:spPr>
          <a:xfrm>
            <a:off x="8133292" y="6593045"/>
            <a:ext cx="8674901" cy="2442448"/>
          </a:xfrm>
          <a:prstGeom prst="rect">
            <a:avLst/>
          </a:prstGeom>
        </p:spPr>
      </p:pic>
      <p:pic>
        <p:nvPicPr>
          <p:cNvPr id="14" name="Picture 13">
            <a:extLst>
              <a:ext uri="{FF2B5EF4-FFF2-40B4-BE49-F238E27FC236}">
                <a16:creationId xmlns:a16="http://schemas.microsoft.com/office/drawing/2014/main" id="{8F4166F7-03A1-C6E9-397E-03BBCE6F9B84}"/>
              </a:ext>
            </a:extLst>
          </p:cNvPr>
          <p:cNvPicPr>
            <a:picLocks noChangeAspect="1"/>
          </p:cNvPicPr>
          <p:nvPr/>
        </p:nvPicPr>
        <p:blipFill>
          <a:blip r:embed="rId5"/>
          <a:stretch>
            <a:fillRect/>
          </a:stretch>
        </p:blipFill>
        <p:spPr>
          <a:xfrm>
            <a:off x="8023860" y="3488747"/>
            <a:ext cx="2281374" cy="475869"/>
          </a:xfrm>
          <a:prstGeom prst="rect">
            <a:avLst/>
          </a:prstGeom>
        </p:spPr>
      </p:pic>
      <p:pic>
        <p:nvPicPr>
          <p:cNvPr id="16" name="Picture 15">
            <a:extLst>
              <a:ext uri="{FF2B5EF4-FFF2-40B4-BE49-F238E27FC236}">
                <a16:creationId xmlns:a16="http://schemas.microsoft.com/office/drawing/2014/main" id="{12E5D37C-37C6-3B27-EF3B-D05866D25C27}"/>
              </a:ext>
            </a:extLst>
          </p:cNvPr>
          <p:cNvPicPr>
            <a:picLocks noChangeAspect="1"/>
          </p:cNvPicPr>
          <p:nvPr/>
        </p:nvPicPr>
        <p:blipFill>
          <a:blip r:embed="rId6"/>
          <a:stretch>
            <a:fillRect/>
          </a:stretch>
        </p:blipFill>
        <p:spPr>
          <a:xfrm>
            <a:off x="8133292" y="3937920"/>
            <a:ext cx="1947968" cy="1862655"/>
          </a:xfrm>
          <a:prstGeom prst="rect">
            <a:avLst/>
          </a:prstGeom>
        </p:spPr>
      </p:pic>
    </p:spTree>
    <p:extLst>
      <p:ext uri="{BB962C8B-B14F-4D97-AF65-F5344CB8AC3E}">
        <p14:creationId xmlns:p14="http://schemas.microsoft.com/office/powerpoint/2010/main" val="166683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1AD75A-C93D-02B4-EBB4-7B94BCBCE659}"/>
              </a:ext>
            </a:extLst>
          </p:cNvPr>
          <p:cNvSpPr>
            <a:spLocks noGrp="1"/>
          </p:cNvSpPr>
          <p:nvPr>
            <p:ph type="title"/>
          </p:nvPr>
        </p:nvSpPr>
        <p:spPr/>
        <p:txBody>
          <a:bodyPr/>
          <a:lstStyle/>
          <a:p>
            <a:r>
              <a:rPr lang="en-US" dirty="0"/>
              <a:t>Caslibs</a:t>
            </a:r>
          </a:p>
        </p:txBody>
      </p:sp>
      <p:sp>
        <p:nvSpPr>
          <p:cNvPr id="8" name="Text Placeholder 7">
            <a:extLst>
              <a:ext uri="{FF2B5EF4-FFF2-40B4-BE49-F238E27FC236}">
                <a16:creationId xmlns:a16="http://schemas.microsoft.com/office/drawing/2014/main" id="{F26DDACB-96D6-53CE-E2DD-966C0A6D169A}"/>
              </a:ext>
            </a:extLst>
          </p:cNvPr>
          <p:cNvSpPr>
            <a:spLocks noGrp="1"/>
          </p:cNvSpPr>
          <p:nvPr>
            <p:ph type="body" sz="quarter" idx="10"/>
          </p:nvPr>
        </p:nvSpPr>
        <p:spPr/>
        <p:txBody>
          <a:bodyPr/>
          <a:lstStyle/>
          <a:p>
            <a:endParaRPr lang="en-US"/>
          </a:p>
        </p:txBody>
      </p:sp>
      <p:sp>
        <p:nvSpPr>
          <p:cNvPr id="9" name="TextBox 8">
            <a:extLst>
              <a:ext uri="{FF2B5EF4-FFF2-40B4-BE49-F238E27FC236}">
                <a16:creationId xmlns:a16="http://schemas.microsoft.com/office/drawing/2014/main" id="{3A7FBD59-511F-4C53-21E9-4F0444EC7FE8}"/>
              </a:ext>
            </a:extLst>
          </p:cNvPr>
          <p:cNvSpPr txBox="1"/>
          <p:nvPr/>
        </p:nvSpPr>
        <p:spPr>
          <a:xfrm>
            <a:off x="1874520" y="3619917"/>
            <a:ext cx="3931920" cy="553998"/>
          </a:xfrm>
          <a:prstGeom prst="rect">
            <a:avLst/>
          </a:prstGeom>
          <a:noFill/>
        </p:spPr>
        <p:txBody>
          <a:bodyPr wrap="square" lIns="0" tIns="0" rIns="0" bIns="0" rtlCol="0">
            <a:spAutoFit/>
          </a:bodyPr>
          <a:lstStyle/>
          <a:p>
            <a:pPr algn="l"/>
            <a:r>
              <a:rPr lang="en-US" dirty="0">
                <a:solidFill>
                  <a:schemeClr val="tx1"/>
                </a:solidFill>
              </a:rPr>
              <a:t>In-memory tables</a:t>
            </a:r>
          </a:p>
        </p:txBody>
      </p:sp>
      <p:sp>
        <p:nvSpPr>
          <p:cNvPr id="10" name="TextBox 9">
            <a:extLst>
              <a:ext uri="{FF2B5EF4-FFF2-40B4-BE49-F238E27FC236}">
                <a16:creationId xmlns:a16="http://schemas.microsoft.com/office/drawing/2014/main" id="{7F68B505-AA4F-41F8-F27A-A0DD9ADC1C8E}"/>
              </a:ext>
            </a:extLst>
          </p:cNvPr>
          <p:cNvSpPr txBox="1"/>
          <p:nvPr/>
        </p:nvSpPr>
        <p:spPr>
          <a:xfrm>
            <a:off x="6762749" y="3619917"/>
            <a:ext cx="5745482" cy="1107996"/>
          </a:xfrm>
          <a:prstGeom prst="rect">
            <a:avLst/>
          </a:prstGeom>
          <a:noFill/>
        </p:spPr>
        <p:txBody>
          <a:bodyPr wrap="square" lIns="0" tIns="0" rIns="0" bIns="0" rtlCol="0">
            <a:spAutoFit/>
          </a:bodyPr>
          <a:lstStyle/>
          <a:p>
            <a:pPr algn="l"/>
            <a:r>
              <a:rPr lang="en-US" dirty="0">
                <a:solidFill>
                  <a:schemeClr val="tx1"/>
                </a:solidFill>
              </a:rPr>
              <a:t>Data store (path based, NFS database </a:t>
            </a:r>
            <a:r>
              <a:rPr lang="en-US" dirty="0" err="1">
                <a:solidFill>
                  <a:schemeClr val="tx1"/>
                </a:solidFill>
              </a:rPr>
              <a:t>etc</a:t>
            </a:r>
            <a:r>
              <a:rPr lang="en-US" dirty="0">
                <a:solidFill>
                  <a:schemeClr val="tx1"/>
                </a:solidFill>
              </a:rPr>
              <a:t>)</a:t>
            </a:r>
          </a:p>
        </p:txBody>
      </p:sp>
      <p:sp>
        <p:nvSpPr>
          <p:cNvPr id="11" name="TextBox 10">
            <a:extLst>
              <a:ext uri="{FF2B5EF4-FFF2-40B4-BE49-F238E27FC236}">
                <a16:creationId xmlns:a16="http://schemas.microsoft.com/office/drawing/2014/main" id="{CE3E2D0C-DCAD-2E02-BD93-52F77AD3E043}"/>
              </a:ext>
            </a:extLst>
          </p:cNvPr>
          <p:cNvSpPr txBox="1"/>
          <p:nvPr/>
        </p:nvSpPr>
        <p:spPr>
          <a:xfrm>
            <a:off x="1252432" y="2651760"/>
            <a:ext cx="12212108" cy="2769989"/>
          </a:xfrm>
          <a:prstGeom prst="rect">
            <a:avLst/>
          </a:prstGeom>
          <a:noFill/>
          <a:ln w="12700">
            <a:solidFill>
              <a:schemeClr val="bg2"/>
            </a:solidFill>
          </a:ln>
        </p:spPr>
        <p:txBody>
          <a:bodyPr wrap="square" lIns="0" tIns="0" rIns="0" bIns="0" rtlCol="0">
            <a:spAutoFit/>
          </a:bodyPr>
          <a:lstStyle/>
          <a:p>
            <a:pPr algn="ctr"/>
            <a:r>
              <a:rPr lang="en-US" dirty="0" err="1">
                <a:solidFill>
                  <a:schemeClr val="tx1"/>
                </a:solidFill>
              </a:rPr>
              <a:t>Caslib</a:t>
            </a:r>
            <a:r>
              <a:rPr lang="en-US" dirty="0">
                <a:solidFill>
                  <a:schemeClr val="tx1"/>
                </a:solidFill>
              </a:rPr>
              <a:t> has 2 parts</a:t>
            </a:r>
          </a:p>
          <a:p>
            <a:pPr algn="ctr"/>
            <a:endParaRPr lang="en-US" dirty="0"/>
          </a:p>
          <a:p>
            <a:pPr algn="ctr"/>
            <a:endParaRPr lang="en-US" dirty="0">
              <a:solidFill>
                <a:schemeClr val="tx1"/>
              </a:solidFill>
            </a:endParaRPr>
          </a:p>
          <a:p>
            <a:pPr algn="ctr"/>
            <a:endParaRPr lang="en-US" dirty="0"/>
          </a:p>
          <a:p>
            <a:pPr algn="ctr"/>
            <a:endParaRPr lang="en-US" dirty="0">
              <a:solidFill>
                <a:schemeClr val="tx1"/>
              </a:solidFill>
            </a:endParaRPr>
          </a:p>
        </p:txBody>
      </p:sp>
      <p:sp>
        <p:nvSpPr>
          <p:cNvPr id="12" name="TextBox 11">
            <a:extLst>
              <a:ext uri="{FF2B5EF4-FFF2-40B4-BE49-F238E27FC236}">
                <a16:creationId xmlns:a16="http://schemas.microsoft.com/office/drawing/2014/main" id="{9CE6B45F-96C3-3DB7-6C01-3AA7961473E8}"/>
              </a:ext>
            </a:extLst>
          </p:cNvPr>
          <p:cNvSpPr txBox="1"/>
          <p:nvPr/>
        </p:nvSpPr>
        <p:spPr>
          <a:xfrm>
            <a:off x="1252432" y="6279535"/>
            <a:ext cx="12212108" cy="3323987"/>
          </a:xfrm>
          <a:prstGeom prst="rect">
            <a:avLst/>
          </a:prstGeom>
          <a:noFill/>
          <a:ln w="28575">
            <a:solidFill>
              <a:schemeClr val="bg2">
                <a:lumMod val="75000"/>
              </a:schemeClr>
            </a:solidFill>
          </a:ln>
        </p:spPr>
        <p:txBody>
          <a:bodyPr wrap="square" lIns="0" tIns="0" rIns="0" bIns="0" rtlCol="0">
            <a:spAutoFit/>
          </a:bodyPr>
          <a:lstStyle/>
          <a:p>
            <a:pPr algn="ctr"/>
            <a:r>
              <a:rPr lang="en-US" dirty="0" err="1">
                <a:solidFill>
                  <a:schemeClr val="tx1"/>
                </a:solidFill>
              </a:rPr>
              <a:t>Caslib</a:t>
            </a:r>
            <a:r>
              <a:rPr lang="en-US" dirty="0">
                <a:solidFill>
                  <a:schemeClr val="tx1"/>
                </a:solidFill>
              </a:rPr>
              <a:t> can be global or session scope</a:t>
            </a:r>
          </a:p>
          <a:p>
            <a:pPr algn="ctr"/>
            <a:endParaRPr lang="en-US" dirty="0"/>
          </a:p>
          <a:p>
            <a:pPr algn="ctr"/>
            <a:endParaRPr lang="en-US" dirty="0">
              <a:solidFill>
                <a:schemeClr val="tx1"/>
              </a:solidFill>
            </a:endParaRPr>
          </a:p>
          <a:p>
            <a:pPr algn="ctr"/>
            <a:endParaRPr lang="en-US" dirty="0"/>
          </a:p>
          <a:p>
            <a:pPr algn="ctr"/>
            <a:endParaRPr lang="en-US" dirty="0">
              <a:solidFill>
                <a:schemeClr val="tx1"/>
              </a:solidFill>
            </a:endParaRPr>
          </a:p>
          <a:p>
            <a:pPr algn="ctr"/>
            <a:endParaRPr lang="en-US" dirty="0">
              <a:solidFill>
                <a:schemeClr val="tx1"/>
              </a:solidFill>
            </a:endParaRPr>
          </a:p>
        </p:txBody>
      </p:sp>
      <p:sp>
        <p:nvSpPr>
          <p:cNvPr id="13" name="TextBox 12">
            <a:extLst>
              <a:ext uri="{FF2B5EF4-FFF2-40B4-BE49-F238E27FC236}">
                <a16:creationId xmlns:a16="http://schemas.microsoft.com/office/drawing/2014/main" id="{C7838D98-CC66-6D89-C8B4-3508AA5063A1}"/>
              </a:ext>
            </a:extLst>
          </p:cNvPr>
          <p:cNvSpPr txBox="1"/>
          <p:nvPr/>
        </p:nvSpPr>
        <p:spPr>
          <a:xfrm>
            <a:off x="1554480" y="7109460"/>
            <a:ext cx="5509260" cy="2215991"/>
          </a:xfrm>
          <a:prstGeom prst="rect">
            <a:avLst/>
          </a:prstGeom>
          <a:noFill/>
          <a:ln w="28575">
            <a:solidFill>
              <a:srgbClr val="7030A0"/>
            </a:solidFill>
          </a:ln>
        </p:spPr>
        <p:txBody>
          <a:bodyPr wrap="square" lIns="0" tIns="0" rIns="0" bIns="0" rtlCol="0">
            <a:spAutoFit/>
          </a:bodyPr>
          <a:lstStyle/>
          <a:p>
            <a:pPr algn="l"/>
            <a:r>
              <a:rPr lang="en-US" sz="2400" dirty="0"/>
              <a:t>Global scope </a:t>
            </a:r>
            <a:r>
              <a:rPr lang="en-US" sz="2400" dirty="0" err="1"/>
              <a:t>caslibs</a:t>
            </a:r>
            <a:r>
              <a:rPr lang="en-US" sz="2400" dirty="0"/>
              <a:t> persist beyond the current session.</a:t>
            </a:r>
          </a:p>
          <a:p>
            <a:pPr algn="l"/>
            <a:endParaRPr lang="en-US" sz="2400" dirty="0"/>
          </a:p>
          <a:p>
            <a:pPr algn="l"/>
            <a:r>
              <a:rPr lang="en-US" sz="2400" dirty="0"/>
              <a:t>In-memory Tables in global </a:t>
            </a:r>
            <a:r>
              <a:rPr lang="en-US" sz="2400" dirty="0" err="1"/>
              <a:t>caslibs</a:t>
            </a:r>
            <a:r>
              <a:rPr lang="en-US" sz="2400" dirty="0"/>
              <a:t> can be session scope or “promoted” to global scope.</a:t>
            </a:r>
          </a:p>
        </p:txBody>
      </p:sp>
      <p:sp>
        <p:nvSpPr>
          <p:cNvPr id="14" name="TextBox 13">
            <a:extLst>
              <a:ext uri="{FF2B5EF4-FFF2-40B4-BE49-F238E27FC236}">
                <a16:creationId xmlns:a16="http://schemas.microsoft.com/office/drawing/2014/main" id="{372E7B8A-C026-C470-C515-A2D758DF3D82}"/>
              </a:ext>
            </a:extLst>
          </p:cNvPr>
          <p:cNvSpPr txBox="1"/>
          <p:nvPr/>
        </p:nvSpPr>
        <p:spPr>
          <a:xfrm>
            <a:off x="7741920" y="7109460"/>
            <a:ext cx="5509260" cy="2215991"/>
          </a:xfrm>
          <a:prstGeom prst="rect">
            <a:avLst/>
          </a:prstGeom>
          <a:noFill/>
          <a:ln w="19050">
            <a:solidFill>
              <a:srgbClr val="7030A0"/>
            </a:solidFill>
          </a:ln>
        </p:spPr>
        <p:txBody>
          <a:bodyPr wrap="square" lIns="0" tIns="0" rIns="0" bIns="0" rtlCol="0">
            <a:spAutoFit/>
          </a:bodyPr>
          <a:lstStyle/>
          <a:p>
            <a:pPr algn="l"/>
            <a:r>
              <a:rPr lang="en-US" sz="2400" dirty="0"/>
              <a:t>Local or session scope </a:t>
            </a:r>
            <a:r>
              <a:rPr lang="en-US" sz="2400" dirty="0" err="1"/>
              <a:t>caslibs</a:t>
            </a:r>
            <a:r>
              <a:rPr lang="en-US" sz="2400" dirty="0"/>
              <a:t> do not persist beyond the current session.</a:t>
            </a:r>
          </a:p>
          <a:p>
            <a:pPr algn="l"/>
            <a:endParaRPr lang="en-US" sz="2400" dirty="0"/>
          </a:p>
          <a:p>
            <a:pPr algn="l"/>
            <a:r>
              <a:rPr lang="en-US" sz="2400" dirty="0"/>
              <a:t>In-memory Tables in session scope </a:t>
            </a:r>
            <a:r>
              <a:rPr lang="en-US" sz="2400" dirty="0" err="1"/>
              <a:t>caslibs</a:t>
            </a:r>
            <a:r>
              <a:rPr lang="en-US" sz="2400" dirty="0"/>
              <a:t> can only be session scope.</a:t>
            </a:r>
          </a:p>
          <a:p>
            <a:pPr algn="l"/>
            <a:endParaRPr lang="en-US" sz="2400" dirty="0"/>
          </a:p>
        </p:txBody>
      </p:sp>
    </p:spTree>
    <p:extLst>
      <p:ext uri="{BB962C8B-B14F-4D97-AF65-F5344CB8AC3E}">
        <p14:creationId xmlns:p14="http://schemas.microsoft.com/office/powerpoint/2010/main" val="22378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2A7F-7AF2-7496-408F-622F69F1E29B}"/>
              </a:ext>
            </a:extLst>
          </p:cNvPr>
          <p:cNvSpPr>
            <a:spLocks noGrp="1"/>
          </p:cNvSpPr>
          <p:nvPr>
            <p:ph type="title"/>
          </p:nvPr>
        </p:nvSpPr>
        <p:spPr/>
        <p:txBody>
          <a:bodyPr/>
          <a:lstStyle/>
          <a:p>
            <a:r>
              <a:rPr lang="en-US" dirty="0"/>
              <a:t>Data Step Considerations</a:t>
            </a:r>
          </a:p>
        </p:txBody>
      </p:sp>
      <p:sp>
        <p:nvSpPr>
          <p:cNvPr id="3" name="Text Placeholder 2">
            <a:extLst>
              <a:ext uri="{FF2B5EF4-FFF2-40B4-BE49-F238E27FC236}">
                <a16:creationId xmlns:a16="http://schemas.microsoft.com/office/drawing/2014/main" id="{F9ED4D66-A595-DC9A-3D47-18E8AA14850F}"/>
              </a:ext>
            </a:extLst>
          </p:cNvPr>
          <p:cNvSpPr>
            <a:spLocks noGrp="1"/>
          </p:cNvSpPr>
          <p:nvPr>
            <p:ph type="body" sz="quarter" idx="10"/>
          </p:nvPr>
        </p:nvSpPr>
        <p:spPr/>
        <p:txBody>
          <a:bodyPr/>
          <a:lstStyle/>
          <a:p>
            <a:r>
              <a:rPr lang="en-US" dirty="0"/>
              <a:t>CAS Processing</a:t>
            </a:r>
          </a:p>
        </p:txBody>
      </p:sp>
    </p:spTree>
    <p:extLst>
      <p:ext uri="{BB962C8B-B14F-4D97-AF65-F5344CB8AC3E}">
        <p14:creationId xmlns:p14="http://schemas.microsoft.com/office/powerpoint/2010/main" val="190269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F31A-469C-688C-3ABB-7C0DF2CB19B6}"/>
              </a:ext>
            </a:extLst>
          </p:cNvPr>
          <p:cNvSpPr>
            <a:spLocks noGrp="1"/>
          </p:cNvSpPr>
          <p:nvPr>
            <p:ph type="title"/>
          </p:nvPr>
        </p:nvSpPr>
        <p:spPr/>
        <p:txBody>
          <a:bodyPr/>
          <a:lstStyle/>
          <a:p>
            <a:r>
              <a:rPr lang="en-US" dirty="0"/>
              <a:t>Executing Data Step in CAS</a:t>
            </a:r>
          </a:p>
        </p:txBody>
      </p:sp>
      <p:sp>
        <p:nvSpPr>
          <p:cNvPr id="3" name="Content Placeholder 2">
            <a:extLst>
              <a:ext uri="{FF2B5EF4-FFF2-40B4-BE49-F238E27FC236}">
                <a16:creationId xmlns:a16="http://schemas.microsoft.com/office/drawing/2014/main" id="{B3F9161A-CF8C-C4B3-0497-D40868A50AA0}"/>
              </a:ext>
            </a:extLst>
          </p:cNvPr>
          <p:cNvSpPr>
            <a:spLocks noGrp="1"/>
          </p:cNvSpPr>
          <p:nvPr>
            <p:ph idx="1"/>
          </p:nvPr>
        </p:nvSpPr>
        <p:spPr>
          <a:xfrm>
            <a:off x="1257298" y="2400300"/>
            <a:ext cx="15768533" cy="6865145"/>
          </a:xfrm>
        </p:spPr>
        <p:txBody>
          <a:bodyPr/>
          <a:lstStyle/>
          <a:p>
            <a:r>
              <a:rPr lang="en-US" dirty="0"/>
              <a:t>Input(s) and Output data must be in CAS memory</a:t>
            </a:r>
          </a:p>
          <a:p>
            <a:r>
              <a:rPr lang="en-US" dirty="0"/>
              <a:t>Use CAS supported functions</a:t>
            </a:r>
          </a:p>
          <a:p>
            <a:r>
              <a:rPr lang="en-US" dirty="0"/>
              <a:t>Output data step should at least have 1 column</a:t>
            </a:r>
          </a:p>
          <a:p>
            <a:r>
              <a:rPr lang="en-US" dirty="0"/>
              <a:t>Set </a:t>
            </a:r>
            <a:r>
              <a:rPr lang="en-US" b="1" i="1" dirty="0"/>
              <a:t>msglevel=i</a:t>
            </a:r>
            <a:r>
              <a:rPr lang="en-US" dirty="0"/>
              <a:t> for more in information in the log</a:t>
            </a:r>
          </a:p>
          <a:p>
            <a:r>
              <a:rPr lang="en-US" dirty="0"/>
              <a:t>Check the log to see if step ran in CAS or Compute Server</a:t>
            </a:r>
          </a:p>
          <a:p>
            <a:pPr marL="0" indent="0">
              <a:buNone/>
            </a:pPr>
            <a:endParaRPr lang="en-US" dirty="0"/>
          </a:p>
        </p:txBody>
      </p:sp>
      <p:sp>
        <p:nvSpPr>
          <p:cNvPr id="4" name="Text Placeholder 3">
            <a:extLst>
              <a:ext uri="{FF2B5EF4-FFF2-40B4-BE49-F238E27FC236}">
                <a16:creationId xmlns:a16="http://schemas.microsoft.com/office/drawing/2014/main" id="{990A832D-94D9-A5D9-4880-4EBC6FB67C77}"/>
              </a:ext>
            </a:extLst>
          </p:cNvPr>
          <p:cNvSpPr>
            <a:spLocks noGrp="1"/>
          </p:cNvSpPr>
          <p:nvPr>
            <p:ph type="body" sz="quarter" idx="10"/>
          </p:nvPr>
        </p:nvSpPr>
        <p:spPr/>
        <p:txBody>
          <a:bodyPr/>
          <a:lstStyle/>
          <a:p>
            <a:r>
              <a:rPr lang="en-US" dirty="0"/>
              <a:t>Requirements</a:t>
            </a:r>
          </a:p>
        </p:txBody>
      </p:sp>
    </p:spTree>
    <p:custDataLst>
      <p:tags r:id="rId1"/>
    </p:custDataLst>
    <p:extLst>
      <p:ext uri="{BB962C8B-B14F-4D97-AF65-F5344CB8AC3E}">
        <p14:creationId xmlns:p14="http://schemas.microsoft.com/office/powerpoint/2010/main" val="33382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D4EB-3D26-7806-6FBE-5EE931AB0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B40C3-28EE-F27B-B2A9-4D292626B5B0}"/>
              </a:ext>
            </a:extLst>
          </p:cNvPr>
          <p:cNvSpPr>
            <a:spLocks noGrp="1"/>
          </p:cNvSpPr>
          <p:nvPr>
            <p:ph type="title"/>
          </p:nvPr>
        </p:nvSpPr>
        <p:spPr/>
        <p:txBody>
          <a:bodyPr/>
          <a:lstStyle/>
          <a:p>
            <a:r>
              <a:rPr lang="en-US" dirty="0"/>
              <a:t>Executing Data Step in CAS</a:t>
            </a:r>
          </a:p>
        </p:txBody>
      </p:sp>
      <p:sp>
        <p:nvSpPr>
          <p:cNvPr id="4" name="Text Placeholder 3">
            <a:extLst>
              <a:ext uri="{FF2B5EF4-FFF2-40B4-BE49-F238E27FC236}">
                <a16:creationId xmlns:a16="http://schemas.microsoft.com/office/drawing/2014/main" id="{8785BFB7-6B11-4C21-933B-ADE099BB037C}"/>
              </a:ext>
            </a:extLst>
          </p:cNvPr>
          <p:cNvSpPr>
            <a:spLocks noGrp="1"/>
          </p:cNvSpPr>
          <p:nvPr>
            <p:ph type="body" sz="quarter" idx="10"/>
          </p:nvPr>
        </p:nvSpPr>
        <p:spPr/>
        <p:txBody>
          <a:bodyPr/>
          <a:lstStyle/>
          <a:p>
            <a:r>
              <a:rPr lang="en-US" dirty="0"/>
              <a:t>Turn on logging</a:t>
            </a:r>
          </a:p>
        </p:txBody>
      </p:sp>
      <p:sp>
        <p:nvSpPr>
          <p:cNvPr id="6" name="Content Placeholder 4">
            <a:extLst>
              <a:ext uri="{FF2B5EF4-FFF2-40B4-BE49-F238E27FC236}">
                <a16:creationId xmlns:a16="http://schemas.microsoft.com/office/drawing/2014/main" id="{01B1EC8E-26B4-0257-D029-2C9C76F3E359}"/>
              </a:ext>
            </a:extLst>
          </p:cNvPr>
          <p:cNvSpPr txBox="1">
            <a:spLocks/>
          </p:cNvSpPr>
          <p:nvPr/>
        </p:nvSpPr>
        <p:spPr>
          <a:xfrm>
            <a:off x="1154506" y="2419350"/>
            <a:ext cx="7741848" cy="6865145"/>
          </a:xfrm>
          <a:prstGeom prst="rect">
            <a:avLst/>
          </a:prstGeom>
        </p:spPr>
        <p:txBody>
          <a:bodyPr vert="horz" lIns="0" tIns="0" rIns="0" bIns="0" rtlCol="0">
            <a:normAutofit/>
          </a:bodyPr>
          <a:lst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a:lstStyle>
          <a:p>
            <a:pPr>
              <a:lnSpc>
                <a:spcPts val="1200"/>
              </a:lnSpc>
              <a:buFont typeface="Anova Light" panose="020B0403020203020204" pitchFamily="34" charset="0"/>
              <a:buNone/>
            </a:pPr>
            <a:endParaRPr lang="en-US" sz="2400" dirty="0">
              <a:solidFill>
                <a:srgbClr val="000000"/>
              </a:solidFill>
              <a:latin typeface="Consolas" panose="020B0609020204030204" pitchFamily="49" charset="0"/>
            </a:endParaRPr>
          </a:p>
          <a:p>
            <a:pPr>
              <a:lnSpc>
                <a:spcPts val="1200"/>
              </a:lnSpc>
              <a:buFont typeface="Anova Light" panose="020B0403020203020204" pitchFamily="34" charset="0"/>
              <a:buNone/>
            </a:pPr>
            <a:r>
              <a:rPr lang="en-US" sz="2400" dirty="0">
                <a:solidFill>
                  <a:srgbClr val="000000"/>
                </a:solidFill>
                <a:latin typeface="Consolas" panose="020B0609020204030204" pitchFamily="49" charset="0"/>
              </a:rPr>
              <a:t>88   options msglevel=i;</a:t>
            </a:r>
          </a:p>
          <a:p>
            <a:pPr>
              <a:lnSpc>
                <a:spcPts val="1200"/>
              </a:lnSpc>
              <a:buFont typeface="Anova Light" panose="020B0403020203020204" pitchFamily="34" charset="0"/>
              <a:buNone/>
            </a:pPr>
            <a:r>
              <a:rPr lang="en-US" sz="2400" dirty="0">
                <a:solidFill>
                  <a:srgbClr val="000000"/>
                </a:solidFill>
                <a:latin typeface="Consolas" panose="020B0609020204030204" pitchFamily="49" charset="0"/>
              </a:rPr>
              <a:t>89   data casuser.class; </a:t>
            </a:r>
            <a:r>
              <a:rPr lang="en-US" sz="2400" dirty="0">
                <a:solidFill>
                  <a:srgbClr val="00B050"/>
                </a:solidFill>
                <a:latin typeface="Consolas" panose="020B0609020204030204" pitchFamily="49" charset="0"/>
              </a:rPr>
              <a:t>/* load to CAS */</a:t>
            </a:r>
          </a:p>
          <a:p>
            <a:pPr>
              <a:lnSpc>
                <a:spcPts val="1200"/>
              </a:lnSpc>
              <a:buFont typeface="Anova Light" panose="020B0403020203020204" pitchFamily="34" charset="0"/>
              <a:buNone/>
            </a:pPr>
            <a:r>
              <a:rPr lang="en-US" sz="2400" dirty="0">
                <a:solidFill>
                  <a:srgbClr val="000000"/>
                </a:solidFill>
                <a:latin typeface="Consolas" panose="020B0609020204030204" pitchFamily="49" charset="0"/>
              </a:rPr>
              <a:t>90   set sashelp.class;</a:t>
            </a:r>
          </a:p>
          <a:p>
            <a:pPr>
              <a:lnSpc>
                <a:spcPts val="1200"/>
              </a:lnSpc>
              <a:buFont typeface="Anova Light" panose="020B0403020203020204" pitchFamily="34" charset="0"/>
              <a:buNone/>
            </a:pPr>
            <a:r>
              <a:rPr lang="en-US" sz="2400" dirty="0">
                <a:solidFill>
                  <a:srgbClr val="000000"/>
                </a:solidFill>
                <a:latin typeface="Consolas" panose="020B0609020204030204" pitchFamily="49" charset="0"/>
              </a:rPr>
              <a:t>91   run;</a:t>
            </a:r>
          </a:p>
          <a:p>
            <a:pPr>
              <a:lnSpc>
                <a:spcPts val="1200"/>
              </a:lnSpc>
              <a:buFont typeface="Anova Light" panose="020B0403020203020204" pitchFamily="34" charset="0"/>
              <a:buNone/>
            </a:pPr>
            <a:endParaRPr lang="en-US" sz="2400" dirty="0">
              <a:solidFill>
                <a:srgbClr val="054A99"/>
              </a:solidFill>
              <a:latin typeface="Consolas" panose="020B0609020204030204" pitchFamily="49" charset="0"/>
            </a:endParaRP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NOTE: To run DATA step in Cloud Analytic</a:t>
            </a: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Services a CAS engine libref must be used with</a:t>
            </a: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all data sets and all librefs in the program </a:t>
            </a: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must refer to the same session.</a:t>
            </a:r>
            <a:endParaRPr lang="en-US" sz="2400" dirty="0">
              <a:solidFill>
                <a:srgbClr val="000000"/>
              </a:solidFill>
              <a:latin typeface="Consolas" panose="020B0609020204030204" pitchFamily="49" charset="0"/>
            </a:endParaRPr>
          </a:p>
          <a:p>
            <a:pPr>
              <a:lnSpc>
                <a:spcPts val="1200"/>
              </a:lnSpc>
              <a:buFont typeface="Anova Light" panose="020B0403020203020204" pitchFamily="34" charset="0"/>
              <a:buNone/>
            </a:pPr>
            <a:endParaRPr lang="en-US" sz="2400" dirty="0">
              <a:solidFill>
                <a:srgbClr val="054A99"/>
              </a:solidFill>
              <a:latin typeface="Consolas" panose="020B0609020204030204" pitchFamily="49" charset="0"/>
            </a:endParaRP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NOTE: Could not execute DATA step code in</a:t>
            </a: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Cloud Analytic Services. Running DATA step in </a:t>
            </a: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the SAS client.</a:t>
            </a:r>
          </a:p>
          <a:p>
            <a:pPr>
              <a:lnSpc>
                <a:spcPts val="1200"/>
              </a:lnSpc>
              <a:buFont typeface="Anova Light" panose="020B0403020203020204" pitchFamily="34" charset="0"/>
              <a:buNone/>
            </a:pPr>
            <a:endParaRPr lang="en-US" sz="2400" dirty="0">
              <a:solidFill>
                <a:srgbClr val="000000"/>
              </a:solidFill>
              <a:latin typeface="Consolas" panose="020B0609020204030204" pitchFamily="49" charset="0"/>
            </a:endParaRP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NOTE: There were 19 observations read from the </a:t>
            </a:r>
          </a:p>
          <a:p>
            <a:pPr>
              <a:lnSpc>
                <a:spcPts val="1200"/>
              </a:lnSpc>
              <a:buFont typeface="Anova Light" panose="020B0403020203020204" pitchFamily="34" charset="0"/>
              <a:buNone/>
            </a:pPr>
            <a:r>
              <a:rPr lang="en-US" sz="2400" dirty="0">
                <a:solidFill>
                  <a:srgbClr val="054A99"/>
                </a:solidFill>
                <a:latin typeface="Consolas" panose="020B0609020204030204" pitchFamily="49" charset="0"/>
              </a:rPr>
              <a:t>data set SASHELP.CLASS.</a:t>
            </a:r>
            <a:endParaRPr lang="en-US" sz="2400" dirty="0">
              <a:solidFill>
                <a:srgbClr val="000000"/>
              </a:solidFill>
              <a:latin typeface="Consolas" panose="020B0609020204030204" pitchFamily="49" charset="0"/>
            </a:endParaRPr>
          </a:p>
          <a:p>
            <a:pPr marL="0" indent="0">
              <a:buFont typeface="Anova Light" panose="020B0403020203020204" pitchFamily="34" charset="0"/>
              <a:buNone/>
            </a:pPr>
            <a:endParaRPr lang="en-US" sz="2400" dirty="0"/>
          </a:p>
        </p:txBody>
      </p:sp>
      <p:sp>
        <p:nvSpPr>
          <p:cNvPr id="8" name="Rectangle 7">
            <a:extLst>
              <a:ext uri="{FF2B5EF4-FFF2-40B4-BE49-F238E27FC236}">
                <a16:creationId xmlns:a16="http://schemas.microsoft.com/office/drawing/2014/main" id="{4209CA71-3A31-A91F-E907-3B84A86E97DB}"/>
              </a:ext>
            </a:extLst>
          </p:cNvPr>
          <p:cNvSpPr/>
          <p:nvPr/>
        </p:nvSpPr>
        <p:spPr>
          <a:xfrm>
            <a:off x="1009650" y="4271010"/>
            <a:ext cx="8115300" cy="31546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753A4355-4E67-F816-7AEC-B645F6BA6FDA}"/>
              </a:ext>
            </a:extLst>
          </p:cNvPr>
          <p:cNvSpPr>
            <a:spLocks noGrp="1"/>
          </p:cNvSpPr>
          <p:nvPr>
            <p:ph idx="11"/>
          </p:nvPr>
        </p:nvSpPr>
        <p:spPr>
          <a:xfrm>
            <a:off x="9288856" y="2400300"/>
            <a:ext cx="8408594" cy="6865145"/>
          </a:xfrm>
        </p:spPr>
        <p:txBody>
          <a:bodyPr/>
          <a:lstStyle/>
          <a:p>
            <a:pPr>
              <a:lnSpc>
                <a:spcPts val="1200"/>
              </a:lnSpc>
              <a:buNone/>
            </a:pPr>
            <a:endParaRPr lang="en-US" sz="2400" dirty="0">
              <a:solidFill>
                <a:srgbClr val="000000"/>
              </a:solidFill>
              <a:latin typeface="Consolas" panose="020B0609020204030204" pitchFamily="49" charset="0"/>
            </a:endParaRPr>
          </a:p>
          <a:p>
            <a:pPr>
              <a:lnSpc>
                <a:spcPts val="1200"/>
              </a:lnSpc>
              <a:buNone/>
            </a:pPr>
            <a:r>
              <a:rPr lang="en-US" sz="2400" dirty="0">
                <a:solidFill>
                  <a:srgbClr val="000000"/>
                </a:solidFill>
                <a:latin typeface="Consolas" panose="020B0609020204030204" pitchFamily="49" charset="0"/>
              </a:rPr>
              <a:t>88   options msglevel=i;</a:t>
            </a:r>
          </a:p>
          <a:p>
            <a:pPr>
              <a:lnSpc>
                <a:spcPts val="1200"/>
              </a:lnSpc>
              <a:buNone/>
            </a:pPr>
            <a:r>
              <a:rPr lang="en-US" sz="2400" dirty="0">
                <a:solidFill>
                  <a:srgbClr val="000000"/>
                </a:solidFill>
                <a:latin typeface="Consolas" panose="020B0609020204030204" pitchFamily="49" charset="0"/>
              </a:rPr>
              <a:t>89   </a:t>
            </a:r>
          </a:p>
          <a:p>
            <a:pPr>
              <a:lnSpc>
                <a:spcPts val="1200"/>
              </a:lnSpc>
              <a:buNone/>
            </a:pPr>
            <a:r>
              <a:rPr lang="en-US" sz="2400" dirty="0">
                <a:solidFill>
                  <a:srgbClr val="000000"/>
                </a:solidFill>
                <a:latin typeface="Consolas" panose="020B0609020204030204" pitchFamily="49" charset="0"/>
              </a:rPr>
              <a:t>90   data casuser.cars1;</a:t>
            </a:r>
          </a:p>
          <a:p>
            <a:pPr>
              <a:lnSpc>
                <a:spcPts val="1200"/>
              </a:lnSpc>
              <a:buNone/>
            </a:pPr>
            <a:r>
              <a:rPr lang="en-US" sz="2400" dirty="0">
                <a:solidFill>
                  <a:srgbClr val="000000"/>
                </a:solidFill>
                <a:latin typeface="Consolas" panose="020B0609020204030204" pitchFamily="49" charset="0"/>
              </a:rPr>
              <a:t>91       set </a:t>
            </a:r>
            <a:r>
              <a:rPr lang="en-US" sz="2400" dirty="0" err="1">
                <a:solidFill>
                  <a:srgbClr val="000000"/>
                </a:solidFill>
                <a:latin typeface="Consolas" panose="020B0609020204030204" pitchFamily="49" charset="0"/>
              </a:rPr>
              <a:t>casuser.cars</a:t>
            </a:r>
            <a:r>
              <a:rPr lang="en-US" sz="2400" dirty="0">
                <a:solidFill>
                  <a:srgbClr val="000000"/>
                </a:solidFill>
                <a:latin typeface="Consolas" panose="020B0609020204030204" pitchFamily="49" charset="0"/>
              </a:rPr>
              <a:t>;</a:t>
            </a:r>
          </a:p>
          <a:p>
            <a:pPr>
              <a:lnSpc>
                <a:spcPts val="1200"/>
              </a:lnSpc>
              <a:buNone/>
            </a:pPr>
            <a:r>
              <a:rPr lang="en-US" sz="2400" dirty="0">
                <a:solidFill>
                  <a:srgbClr val="000000"/>
                </a:solidFill>
                <a:latin typeface="Consolas" panose="020B0609020204030204" pitchFamily="49" charset="0"/>
              </a:rPr>
              <a:t>92   run;</a:t>
            </a:r>
          </a:p>
          <a:p>
            <a:pPr>
              <a:lnSpc>
                <a:spcPts val="1200"/>
              </a:lnSpc>
              <a:buNone/>
            </a:pPr>
            <a:r>
              <a:rPr lang="en-US" sz="2400" dirty="0">
                <a:solidFill>
                  <a:srgbClr val="054A99"/>
                </a:solidFill>
                <a:latin typeface="Consolas" panose="020B0609020204030204" pitchFamily="49" charset="0"/>
              </a:rPr>
              <a:t>NOTE: Running DATA step in Cloud Analytic</a:t>
            </a:r>
          </a:p>
          <a:p>
            <a:pPr>
              <a:lnSpc>
                <a:spcPts val="1200"/>
              </a:lnSpc>
              <a:buNone/>
            </a:pPr>
            <a:r>
              <a:rPr lang="en-US" sz="2400" dirty="0">
                <a:solidFill>
                  <a:srgbClr val="054A99"/>
                </a:solidFill>
                <a:latin typeface="Consolas" panose="020B0609020204030204" pitchFamily="49" charset="0"/>
              </a:rPr>
              <a:t>Services.</a:t>
            </a:r>
          </a:p>
          <a:p>
            <a:pPr>
              <a:lnSpc>
                <a:spcPts val="1200"/>
              </a:lnSpc>
              <a:buNone/>
            </a:pPr>
            <a:endParaRPr lang="en-US" sz="2400" dirty="0">
              <a:solidFill>
                <a:srgbClr val="054A99"/>
              </a:solidFill>
              <a:latin typeface="Consolas" panose="020B0609020204030204" pitchFamily="49" charset="0"/>
            </a:endParaRPr>
          </a:p>
          <a:p>
            <a:pPr>
              <a:lnSpc>
                <a:spcPts val="1200"/>
              </a:lnSpc>
              <a:buNone/>
            </a:pPr>
            <a:r>
              <a:rPr lang="en-US" sz="2400" dirty="0">
                <a:solidFill>
                  <a:srgbClr val="054A99"/>
                </a:solidFill>
                <a:latin typeface="Consolas" panose="020B0609020204030204" pitchFamily="49" charset="0"/>
              </a:rPr>
              <a:t>NOTE: The DATA step will run in multiple threads.</a:t>
            </a:r>
          </a:p>
          <a:p>
            <a:pPr marL="0" indent="0">
              <a:buNone/>
            </a:pPr>
            <a:endParaRPr lang="en-US" dirty="0"/>
          </a:p>
        </p:txBody>
      </p:sp>
      <p:sp>
        <p:nvSpPr>
          <p:cNvPr id="11" name="Rectangle 10">
            <a:extLst>
              <a:ext uri="{FF2B5EF4-FFF2-40B4-BE49-F238E27FC236}">
                <a16:creationId xmlns:a16="http://schemas.microsoft.com/office/drawing/2014/main" id="{33636160-CF0D-9A2C-243E-EF7A8D993426}"/>
              </a:ext>
            </a:extLst>
          </p:cNvPr>
          <p:cNvSpPr/>
          <p:nvPr/>
        </p:nvSpPr>
        <p:spPr>
          <a:xfrm>
            <a:off x="9288856" y="4366260"/>
            <a:ext cx="8408594" cy="15963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756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FF6E-4BF5-2682-F3E3-AD70B24F36DD}"/>
              </a:ext>
            </a:extLst>
          </p:cNvPr>
          <p:cNvSpPr>
            <a:spLocks noGrp="1"/>
          </p:cNvSpPr>
          <p:nvPr>
            <p:ph type="title"/>
          </p:nvPr>
        </p:nvSpPr>
        <p:spPr/>
        <p:txBody>
          <a:bodyPr/>
          <a:lstStyle/>
          <a:p>
            <a:r>
              <a:rPr lang="en-US" dirty="0"/>
              <a:t>Specify Server for Data Step Execution</a:t>
            </a:r>
          </a:p>
        </p:txBody>
      </p:sp>
      <p:sp>
        <p:nvSpPr>
          <p:cNvPr id="5" name="Text Placeholder 4">
            <a:extLst>
              <a:ext uri="{FF2B5EF4-FFF2-40B4-BE49-F238E27FC236}">
                <a16:creationId xmlns:a16="http://schemas.microsoft.com/office/drawing/2014/main" id="{53B76B2B-C9A3-4C75-84F1-FBBD05D006A5}"/>
              </a:ext>
            </a:extLst>
          </p:cNvPr>
          <p:cNvSpPr>
            <a:spLocks noGrp="1"/>
          </p:cNvSpPr>
          <p:nvPr>
            <p:ph type="body" sz="quarter" idx="10"/>
          </p:nvPr>
        </p:nvSpPr>
        <p:spPr/>
        <p:txBody>
          <a:bodyPr/>
          <a:lstStyle/>
          <a:p>
            <a:r>
              <a:rPr lang="en-US" dirty="0"/>
              <a:t>Specify default servers</a:t>
            </a:r>
          </a:p>
        </p:txBody>
      </p:sp>
      <p:pic>
        <p:nvPicPr>
          <p:cNvPr id="6" name="Content Placeholder 6">
            <a:extLst>
              <a:ext uri="{FF2B5EF4-FFF2-40B4-BE49-F238E27FC236}">
                <a16:creationId xmlns:a16="http://schemas.microsoft.com/office/drawing/2014/main" id="{04A6E174-60B8-0FDC-B7DF-95FAEA07C50F}"/>
              </a:ext>
            </a:extLst>
          </p:cNvPr>
          <p:cNvPicPr>
            <a:picLocks noChangeAspect="1"/>
          </p:cNvPicPr>
          <p:nvPr/>
        </p:nvPicPr>
        <p:blipFill>
          <a:blip r:embed="rId3"/>
          <a:stretch>
            <a:fillRect/>
          </a:stretch>
        </p:blipFill>
        <p:spPr>
          <a:xfrm>
            <a:off x="230109" y="2722463"/>
            <a:ext cx="7788628" cy="2573435"/>
          </a:xfrm>
          <a:prstGeom prst="rect">
            <a:avLst/>
          </a:prstGeom>
        </p:spPr>
      </p:pic>
      <p:sp>
        <p:nvSpPr>
          <p:cNvPr id="12" name="TextBox 11">
            <a:extLst>
              <a:ext uri="{FF2B5EF4-FFF2-40B4-BE49-F238E27FC236}">
                <a16:creationId xmlns:a16="http://schemas.microsoft.com/office/drawing/2014/main" id="{4EA9CE81-26AB-94F5-A70B-231F277E2E68}"/>
              </a:ext>
            </a:extLst>
          </p:cNvPr>
          <p:cNvSpPr txBox="1"/>
          <p:nvPr/>
        </p:nvSpPr>
        <p:spPr>
          <a:xfrm>
            <a:off x="8721798" y="6044824"/>
            <a:ext cx="9200442" cy="1477328"/>
          </a:xfrm>
          <a:prstGeom prst="rect">
            <a:avLst/>
          </a:prstGeom>
          <a:noFill/>
        </p:spPr>
        <p:txBody>
          <a:bodyPr wrap="square" lIns="0" tIns="0" rIns="0" bIns="0" rtlCol="0">
            <a:spAutoFit/>
          </a:bodyPr>
          <a:lstStyle/>
          <a:p>
            <a:pPr algn="l"/>
            <a:r>
              <a:rPr lang="en-US" sz="3200" dirty="0">
                <a:solidFill>
                  <a:schemeClr val="tx1"/>
                </a:solidFill>
              </a:rPr>
              <a:t>Note: Although the data step had all requirements to execute in CAS, it ran in the compute server due to the </a:t>
            </a:r>
            <a:r>
              <a:rPr lang="en-US" sz="3200" dirty="0" err="1">
                <a:solidFill>
                  <a:schemeClr val="tx1"/>
                </a:solidFill>
              </a:rPr>
              <a:t>nodscas</a:t>
            </a:r>
            <a:r>
              <a:rPr lang="en-US" sz="3200" dirty="0">
                <a:solidFill>
                  <a:schemeClr val="tx1"/>
                </a:solidFill>
              </a:rPr>
              <a:t> option.</a:t>
            </a:r>
          </a:p>
        </p:txBody>
      </p:sp>
      <p:pic>
        <p:nvPicPr>
          <p:cNvPr id="16" name="Picture 15">
            <a:extLst>
              <a:ext uri="{FF2B5EF4-FFF2-40B4-BE49-F238E27FC236}">
                <a16:creationId xmlns:a16="http://schemas.microsoft.com/office/drawing/2014/main" id="{D44784AA-DB9F-E94D-35B7-D7DBD3DD9DFC}"/>
              </a:ext>
            </a:extLst>
          </p:cNvPr>
          <p:cNvPicPr>
            <a:picLocks noChangeAspect="1"/>
          </p:cNvPicPr>
          <p:nvPr/>
        </p:nvPicPr>
        <p:blipFill>
          <a:blip r:embed="rId4"/>
          <a:stretch>
            <a:fillRect/>
          </a:stretch>
        </p:blipFill>
        <p:spPr>
          <a:xfrm>
            <a:off x="230109" y="6044824"/>
            <a:ext cx="7942271" cy="2405374"/>
          </a:xfrm>
          <a:prstGeom prst="rect">
            <a:avLst/>
          </a:prstGeom>
        </p:spPr>
      </p:pic>
      <p:pic>
        <p:nvPicPr>
          <p:cNvPr id="18" name="Picture 17">
            <a:extLst>
              <a:ext uri="{FF2B5EF4-FFF2-40B4-BE49-F238E27FC236}">
                <a16:creationId xmlns:a16="http://schemas.microsoft.com/office/drawing/2014/main" id="{3A2FE8B1-8889-A937-A120-3D9F71A5A2E8}"/>
              </a:ext>
            </a:extLst>
          </p:cNvPr>
          <p:cNvPicPr>
            <a:picLocks noChangeAspect="1"/>
          </p:cNvPicPr>
          <p:nvPr/>
        </p:nvPicPr>
        <p:blipFill>
          <a:blip r:embed="rId5"/>
          <a:stretch>
            <a:fillRect/>
          </a:stretch>
        </p:blipFill>
        <p:spPr>
          <a:xfrm>
            <a:off x="8721798" y="2653490"/>
            <a:ext cx="9566202" cy="2711380"/>
          </a:xfrm>
          <a:prstGeom prst="rect">
            <a:avLst/>
          </a:prstGeom>
        </p:spPr>
      </p:pic>
    </p:spTree>
    <p:extLst>
      <p:ext uri="{BB962C8B-B14F-4D97-AF65-F5344CB8AC3E}">
        <p14:creationId xmlns:p14="http://schemas.microsoft.com/office/powerpoint/2010/main" val="98132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ADEFF-3093-238D-D1C0-7AB82F6D7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3F4D5-C062-1641-F7C6-DD81A1945600}"/>
              </a:ext>
            </a:extLst>
          </p:cNvPr>
          <p:cNvSpPr>
            <a:spLocks noGrp="1"/>
          </p:cNvSpPr>
          <p:nvPr>
            <p:ph type="title"/>
          </p:nvPr>
        </p:nvSpPr>
        <p:spPr/>
        <p:txBody>
          <a:bodyPr/>
          <a:lstStyle/>
          <a:p>
            <a:r>
              <a:rPr lang="en-US" dirty="0"/>
              <a:t>Specify Server for Data Step Execution</a:t>
            </a:r>
          </a:p>
        </p:txBody>
      </p:sp>
      <p:pic>
        <p:nvPicPr>
          <p:cNvPr id="9" name="Content Placeholder 8">
            <a:extLst>
              <a:ext uri="{FF2B5EF4-FFF2-40B4-BE49-F238E27FC236}">
                <a16:creationId xmlns:a16="http://schemas.microsoft.com/office/drawing/2014/main" id="{2E83754A-7693-5EA4-8B34-03E30624F004}"/>
              </a:ext>
            </a:extLst>
          </p:cNvPr>
          <p:cNvPicPr>
            <a:picLocks noGrp="1" noChangeAspect="1"/>
          </p:cNvPicPr>
          <p:nvPr>
            <p:ph idx="11"/>
          </p:nvPr>
        </p:nvPicPr>
        <p:blipFill>
          <a:blip r:embed="rId3"/>
          <a:stretch>
            <a:fillRect/>
          </a:stretch>
        </p:blipFill>
        <p:spPr>
          <a:xfrm>
            <a:off x="86572" y="2397750"/>
            <a:ext cx="7261938" cy="3620741"/>
          </a:xfrm>
          <a:prstGeom prst="rect">
            <a:avLst/>
          </a:prstGeom>
        </p:spPr>
      </p:pic>
      <p:sp>
        <p:nvSpPr>
          <p:cNvPr id="5" name="Text Placeholder 4">
            <a:extLst>
              <a:ext uri="{FF2B5EF4-FFF2-40B4-BE49-F238E27FC236}">
                <a16:creationId xmlns:a16="http://schemas.microsoft.com/office/drawing/2014/main" id="{F11AE596-EBDA-33CC-90BE-BC0C22C5C44C}"/>
              </a:ext>
            </a:extLst>
          </p:cNvPr>
          <p:cNvSpPr>
            <a:spLocks noGrp="1"/>
          </p:cNvSpPr>
          <p:nvPr>
            <p:ph type="body" sz="quarter" idx="10"/>
          </p:nvPr>
        </p:nvSpPr>
        <p:spPr/>
        <p:txBody>
          <a:bodyPr/>
          <a:lstStyle/>
          <a:p>
            <a:r>
              <a:rPr lang="en-US" dirty="0"/>
              <a:t>Force execution in CAS using </a:t>
            </a:r>
            <a:r>
              <a:rPr lang="en-US" dirty="0" err="1"/>
              <a:t>sessref</a:t>
            </a:r>
            <a:r>
              <a:rPr lang="en-US" dirty="0"/>
              <a:t> option</a:t>
            </a:r>
          </a:p>
        </p:txBody>
      </p:sp>
      <p:pic>
        <p:nvPicPr>
          <p:cNvPr id="11" name="Picture 10">
            <a:extLst>
              <a:ext uri="{FF2B5EF4-FFF2-40B4-BE49-F238E27FC236}">
                <a16:creationId xmlns:a16="http://schemas.microsoft.com/office/drawing/2014/main" id="{B715B754-F65A-28A4-A925-0E4DAA63F712}"/>
              </a:ext>
            </a:extLst>
          </p:cNvPr>
          <p:cNvPicPr>
            <a:picLocks noChangeAspect="1"/>
          </p:cNvPicPr>
          <p:nvPr/>
        </p:nvPicPr>
        <p:blipFill>
          <a:blip r:embed="rId4"/>
          <a:stretch>
            <a:fillRect/>
          </a:stretch>
        </p:blipFill>
        <p:spPr>
          <a:xfrm>
            <a:off x="86572" y="6391261"/>
            <a:ext cx="7638499" cy="1828365"/>
          </a:xfrm>
          <a:prstGeom prst="rect">
            <a:avLst/>
          </a:prstGeom>
        </p:spPr>
      </p:pic>
      <p:sp>
        <p:nvSpPr>
          <p:cNvPr id="12" name="TextBox 11">
            <a:extLst>
              <a:ext uri="{FF2B5EF4-FFF2-40B4-BE49-F238E27FC236}">
                <a16:creationId xmlns:a16="http://schemas.microsoft.com/office/drawing/2014/main" id="{32359B41-010D-0FD2-9E54-BF57234D1766}"/>
              </a:ext>
            </a:extLst>
          </p:cNvPr>
          <p:cNvSpPr txBox="1"/>
          <p:nvPr/>
        </p:nvSpPr>
        <p:spPr>
          <a:xfrm>
            <a:off x="1252432" y="8968491"/>
            <a:ext cx="16464068" cy="492443"/>
          </a:xfrm>
          <a:prstGeom prst="rect">
            <a:avLst/>
          </a:prstGeom>
          <a:noFill/>
        </p:spPr>
        <p:txBody>
          <a:bodyPr wrap="square" lIns="0" tIns="0" rIns="0" bIns="0" rtlCol="0">
            <a:spAutoFit/>
          </a:bodyPr>
          <a:lstStyle/>
          <a:p>
            <a:pPr algn="l"/>
            <a:r>
              <a:rPr lang="en-US" sz="3200" dirty="0">
                <a:solidFill>
                  <a:schemeClr val="tx1"/>
                </a:solidFill>
              </a:rPr>
              <a:t>Note: The </a:t>
            </a:r>
            <a:r>
              <a:rPr lang="en-US" sz="3200" dirty="0" err="1">
                <a:solidFill>
                  <a:schemeClr val="tx1"/>
                </a:solidFill>
              </a:rPr>
              <a:t>sess</a:t>
            </a:r>
            <a:r>
              <a:rPr lang="en-US" sz="3200" dirty="0" err="1"/>
              <a:t>ref</a:t>
            </a:r>
            <a:r>
              <a:rPr lang="en-US" sz="3200" dirty="0"/>
              <a:t> option will cause the data step to fail if cannot execute in the CAS Server</a:t>
            </a:r>
            <a:endParaRPr lang="en-US" sz="3200" dirty="0">
              <a:solidFill>
                <a:schemeClr val="tx1"/>
              </a:solidFill>
            </a:endParaRPr>
          </a:p>
        </p:txBody>
      </p:sp>
      <p:pic>
        <p:nvPicPr>
          <p:cNvPr id="4" name="Picture 3">
            <a:extLst>
              <a:ext uri="{FF2B5EF4-FFF2-40B4-BE49-F238E27FC236}">
                <a16:creationId xmlns:a16="http://schemas.microsoft.com/office/drawing/2014/main" id="{2E12D9D4-4766-18EC-DBB5-A73C80654907}"/>
              </a:ext>
            </a:extLst>
          </p:cNvPr>
          <p:cNvPicPr>
            <a:picLocks noChangeAspect="1"/>
          </p:cNvPicPr>
          <p:nvPr/>
        </p:nvPicPr>
        <p:blipFill>
          <a:blip r:embed="rId5"/>
          <a:stretch>
            <a:fillRect/>
          </a:stretch>
        </p:blipFill>
        <p:spPr>
          <a:xfrm>
            <a:off x="7977394" y="2327390"/>
            <a:ext cx="10224034" cy="2348491"/>
          </a:xfrm>
          <a:prstGeom prst="rect">
            <a:avLst/>
          </a:prstGeom>
        </p:spPr>
      </p:pic>
      <p:pic>
        <p:nvPicPr>
          <p:cNvPr id="10" name="Picture 9">
            <a:extLst>
              <a:ext uri="{FF2B5EF4-FFF2-40B4-BE49-F238E27FC236}">
                <a16:creationId xmlns:a16="http://schemas.microsoft.com/office/drawing/2014/main" id="{E95AC113-6F82-F0E0-3D51-1444AA5B7F2D}"/>
              </a:ext>
            </a:extLst>
          </p:cNvPr>
          <p:cNvPicPr>
            <a:picLocks noChangeAspect="1"/>
          </p:cNvPicPr>
          <p:nvPr/>
        </p:nvPicPr>
        <p:blipFill>
          <a:blip r:embed="rId6"/>
          <a:stretch>
            <a:fillRect/>
          </a:stretch>
        </p:blipFill>
        <p:spPr>
          <a:xfrm>
            <a:off x="7977394" y="5458024"/>
            <a:ext cx="10224034" cy="2884885"/>
          </a:xfrm>
          <a:prstGeom prst="rect">
            <a:avLst/>
          </a:prstGeom>
        </p:spPr>
      </p:pic>
    </p:spTree>
    <p:extLst>
      <p:ext uri="{BB962C8B-B14F-4D97-AF65-F5344CB8AC3E}">
        <p14:creationId xmlns:p14="http://schemas.microsoft.com/office/powerpoint/2010/main" val="15721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D1E4-F4F2-DC8B-864D-75CCDE894E67}"/>
              </a:ext>
            </a:extLst>
          </p:cNvPr>
          <p:cNvSpPr>
            <a:spLocks noGrp="1"/>
          </p:cNvSpPr>
          <p:nvPr>
            <p:ph type="title"/>
          </p:nvPr>
        </p:nvSpPr>
        <p:spPr/>
        <p:txBody>
          <a:bodyPr/>
          <a:lstStyle/>
          <a:p>
            <a:r>
              <a:rPr lang="en-US" dirty="0"/>
              <a:t>Using supported functions in CAS</a:t>
            </a:r>
          </a:p>
        </p:txBody>
      </p:sp>
      <p:sp>
        <p:nvSpPr>
          <p:cNvPr id="3" name="Content Placeholder 2">
            <a:extLst>
              <a:ext uri="{FF2B5EF4-FFF2-40B4-BE49-F238E27FC236}">
                <a16:creationId xmlns:a16="http://schemas.microsoft.com/office/drawing/2014/main" id="{8E25DBFF-6D34-7284-4E13-3430DCE5F16A}"/>
              </a:ext>
            </a:extLst>
          </p:cNvPr>
          <p:cNvSpPr>
            <a:spLocks noGrp="1"/>
          </p:cNvSpPr>
          <p:nvPr>
            <p:ph idx="1"/>
          </p:nvPr>
        </p:nvSpPr>
        <p:spPr>
          <a:xfrm>
            <a:off x="1257298" y="2400300"/>
            <a:ext cx="8486767" cy="6865145"/>
          </a:xfrm>
        </p:spPr>
        <p:txBody>
          <a:bodyPr/>
          <a:lstStyle/>
          <a:p>
            <a:pPr>
              <a:lnSpc>
                <a:spcPts val="1200"/>
              </a:lnSpc>
              <a:buNone/>
            </a:pPr>
            <a:endParaRPr lang="en-US" b="0" dirty="0">
              <a:solidFill>
                <a:srgbClr val="526822"/>
              </a:solidFill>
              <a:effectLst/>
              <a:latin typeface="Consolas" panose="020B0609020204030204" pitchFamily="49" charset="0"/>
            </a:endParaRPr>
          </a:p>
          <a:p>
            <a:pPr>
              <a:lnSpc>
                <a:spcPts val="1200"/>
              </a:lnSpc>
              <a:buNone/>
            </a:pPr>
            <a:r>
              <a:rPr lang="en-US" sz="4000" b="0" dirty="0">
                <a:solidFill>
                  <a:srgbClr val="526822"/>
                </a:solidFill>
                <a:effectLst/>
                <a:latin typeface="Consolas" panose="020B0609020204030204" pitchFamily="49" charset="0"/>
              </a:rPr>
              <a:t>/* unsupported function */</a:t>
            </a:r>
            <a:endParaRPr lang="en-US" sz="4000" b="0" dirty="0">
              <a:solidFill>
                <a:srgbClr val="000000"/>
              </a:solidFill>
              <a:effectLst/>
              <a:latin typeface="Consolas" panose="020B0609020204030204" pitchFamily="49" charset="0"/>
            </a:endParaRPr>
          </a:p>
          <a:p>
            <a:pPr>
              <a:lnSpc>
                <a:spcPts val="1200"/>
              </a:lnSpc>
              <a:buNone/>
            </a:pPr>
            <a:endParaRPr lang="en-US" sz="4000" b="0" dirty="0">
              <a:solidFill>
                <a:srgbClr val="000000"/>
              </a:solidFill>
              <a:effectLst/>
              <a:latin typeface="Consolas" panose="020B0609020204030204" pitchFamily="49" charset="0"/>
            </a:endParaRPr>
          </a:p>
          <a:p>
            <a:pPr>
              <a:lnSpc>
                <a:spcPts val="1200"/>
              </a:lnSpc>
              <a:buNone/>
            </a:pPr>
            <a:r>
              <a:rPr lang="en-US" sz="4000" b="1" dirty="0">
                <a:solidFill>
                  <a:srgbClr val="78125B"/>
                </a:solidFill>
                <a:effectLst/>
                <a:latin typeface="Consolas" panose="020B0609020204030204" pitchFamily="49" charset="0"/>
              </a:rPr>
              <a:t>data</a:t>
            </a:r>
            <a:r>
              <a:rPr lang="en-US" sz="4000" b="0" dirty="0">
                <a:solidFill>
                  <a:srgbClr val="000000"/>
                </a:solidFill>
                <a:effectLst/>
                <a:latin typeface="Consolas" panose="020B0609020204030204" pitchFamily="49" charset="0"/>
              </a:rPr>
              <a:t> </a:t>
            </a:r>
            <a:r>
              <a:rPr lang="en-US" sz="4000" b="0" dirty="0" err="1">
                <a:solidFill>
                  <a:srgbClr val="000000"/>
                </a:solidFill>
                <a:effectLst/>
                <a:latin typeface="Consolas" panose="020B0609020204030204" pitchFamily="49" charset="0"/>
              </a:rPr>
              <a:t>casuser.x</a:t>
            </a:r>
            <a:r>
              <a:rPr lang="en-US" sz="4000" b="0" dirty="0">
                <a:solidFill>
                  <a:srgbClr val="000000"/>
                </a:solidFill>
                <a:effectLst/>
                <a:latin typeface="Consolas" panose="020B0609020204030204" pitchFamily="49" charset="0"/>
              </a:rPr>
              <a:t>;</a:t>
            </a:r>
          </a:p>
          <a:p>
            <a:pPr>
              <a:lnSpc>
                <a:spcPts val="1200"/>
              </a:lnSpc>
              <a:buNone/>
            </a:pPr>
            <a:endParaRPr lang="en-US" sz="4000" b="0" dirty="0">
              <a:solidFill>
                <a:srgbClr val="000000"/>
              </a:solidFill>
              <a:effectLst/>
              <a:latin typeface="Consolas" panose="020B0609020204030204" pitchFamily="49" charset="0"/>
            </a:endParaRPr>
          </a:p>
          <a:p>
            <a:pPr>
              <a:lnSpc>
                <a:spcPts val="1200"/>
              </a:lnSpc>
              <a:buNone/>
            </a:pPr>
            <a:r>
              <a:rPr lang="en-US" sz="4000" b="0" dirty="0">
                <a:solidFill>
                  <a:srgbClr val="000000"/>
                </a:solidFill>
                <a:effectLst/>
                <a:latin typeface="Consolas" panose="020B0609020204030204" pitchFamily="49" charset="0"/>
              </a:rPr>
              <a:t>    </a:t>
            </a:r>
            <a:r>
              <a:rPr lang="en-US" sz="4000" b="0" dirty="0">
                <a:solidFill>
                  <a:srgbClr val="044186"/>
                </a:solidFill>
                <a:effectLst/>
                <a:latin typeface="Consolas" panose="020B0609020204030204" pitchFamily="49" charset="0"/>
              </a:rPr>
              <a:t>x</a:t>
            </a:r>
            <a:r>
              <a:rPr lang="en-US" sz="4000" b="0" dirty="0">
                <a:solidFill>
                  <a:srgbClr val="000000"/>
                </a:solidFill>
                <a:effectLst/>
                <a:latin typeface="Consolas" panose="020B0609020204030204" pitchFamily="49" charset="0"/>
              </a:rPr>
              <a:t>=</a:t>
            </a:r>
            <a:r>
              <a:rPr lang="en-US" sz="4000" b="0" dirty="0" err="1">
                <a:solidFill>
                  <a:srgbClr val="044186"/>
                </a:solidFill>
                <a:effectLst/>
                <a:latin typeface="Consolas" panose="020B0609020204030204" pitchFamily="49" charset="0"/>
              </a:rPr>
              <a:t>ranuni</a:t>
            </a:r>
            <a:r>
              <a:rPr lang="en-US" sz="4000" b="0" dirty="0">
                <a:solidFill>
                  <a:srgbClr val="000000"/>
                </a:solidFill>
                <a:effectLst/>
                <a:latin typeface="Consolas" panose="020B0609020204030204" pitchFamily="49" charset="0"/>
              </a:rPr>
              <a:t>(</a:t>
            </a:r>
            <a:r>
              <a:rPr lang="en-US" sz="4000" b="1" dirty="0">
                <a:solidFill>
                  <a:srgbClr val="296056"/>
                </a:solidFill>
                <a:effectLst/>
                <a:latin typeface="Consolas" panose="020B0609020204030204" pitchFamily="49" charset="0"/>
              </a:rPr>
              <a:t>123</a:t>
            </a:r>
            <a:r>
              <a:rPr lang="en-US" sz="4000" b="0" dirty="0">
                <a:solidFill>
                  <a:srgbClr val="000000"/>
                </a:solidFill>
                <a:effectLst/>
                <a:latin typeface="Consolas" panose="020B0609020204030204" pitchFamily="49" charset="0"/>
              </a:rPr>
              <a:t>);</a:t>
            </a:r>
          </a:p>
          <a:p>
            <a:pPr>
              <a:lnSpc>
                <a:spcPts val="1200"/>
              </a:lnSpc>
              <a:buNone/>
            </a:pPr>
            <a:endParaRPr lang="en-US" sz="4000" b="1" dirty="0">
              <a:solidFill>
                <a:srgbClr val="78125B"/>
              </a:solidFill>
              <a:effectLst/>
              <a:latin typeface="Consolas" panose="020B0609020204030204" pitchFamily="49" charset="0"/>
            </a:endParaRPr>
          </a:p>
          <a:p>
            <a:pPr>
              <a:lnSpc>
                <a:spcPts val="1200"/>
              </a:lnSpc>
              <a:buNone/>
            </a:pPr>
            <a:r>
              <a:rPr lang="en-US" sz="4000" b="1" dirty="0">
                <a:solidFill>
                  <a:srgbClr val="78125B"/>
                </a:solidFill>
                <a:effectLst/>
                <a:latin typeface="Consolas" panose="020B0609020204030204" pitchFamily="49" charset="0"/>
              </a:rPr>
              <a:t>run</a:t>
            </a:r>
            <a:r>
              <a:rPr lang="en-US" sz="4000" b="0" dirty="0">
                <a:solidFill>
                  <a:srgbClr val="000000"/>
                </a:solidFill>
                <a:effectLst/>
                <a:latin typeface="Consolas" panose="020B0609020204030204" pitchFamily="49" charset="0"/>
              </a:rPr>
              <a:t>;</a:t>
            </a:r>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A27B7FE5-F6B6-CD3C-879A-877337410167}"/>
              </a:ext>
            </a:extLst>
          </p:cNvPr>
          <p:cNvSpPr>
            <a:spLocks noGrp="1"/>
          </p:cNvSpPr>
          <p:nvPr>
            <p:ph idx="11"/>
          </p:nvPr>
        </p:nvSpPr>
        <p:spPr>
          <a:xfrm>
            <a:off x="10157536" y="2400300"/>
            <a:ext cx="7741848" cy="6865145"/>
          </a:xfrm>
        </p:spPr>
        <p:txBody>
          <a:bodyPr/>
          <a:lstStyle/>
          <a:p>
            <a:pPr>
              <a:lnSpc>
                <a:spcPts val="1200"/>
              </a:lnSpc>
              <a:buNone/>
            </a:pPr>
            <a:endParaRPr lang="en-US" b="0" dirty="0">
              <a:solidFill>
                <a:srgbClr val="526822"/>
              </a:solidFill>
              <a:effectLst/>
              <a:latin typeface="Consolas" panose="020B0609020204030204" pitchFamily="49" charset="0"/>
            </a:endParaRPr>
          </a:p>
          <a:p>
            <a:pPr>
              <a:lnSpc>
                <a:spcPts val="1200"/>
              </a:lnSpc>
              <a:buNone/>
            </a:pPr>
            <a:r>
              <a:rPr lang="en-US" sz="4000" b="0" dirty="0">
                <a:solidFill>
                  <a:srgbClr val="526822"/>
                </a:solidFill>
                <a:effectLst/>
                <a:latin typeface="Consolas" panose="020B0609020204030204" pitchFamily="49" charset="0"/>
              </a:rPr>
              <a:t>/* supported function */</a:t>
            </a:r>
          </a:p>
          <a:p>
            <a:pPr>
              <a:lnSpc>
                <a:spcPts val="1200"/>
              </a:lnSpc>
              <a:buNone/>
            </a:pPr>
            <a:endParaRPr lang="en-US" sz="4000" b="0" dirty="0">
              <a:solidFill>
                <a:srgbClr val="000000"/>
              </a:solidFill>
              <a:effectLst/>
              <a:latin typeface="Consolas" panose="020B0609020204030204" pitchFamily="49" charset="0"/>
            </a:endParaRPr>
          </a:p>
          <a:p>
            <a:pPr>
              <a:lnSpc>
                <a:spcPts val="1200"/>
              </a:lnSpc>
              <a:buNone/>
            </a:pPr>
            <a:r>
              <a:rPr lang="en-US" sz="4000" b="1" dirty="0">
                <a:solidFill>
                  <a:srgbClr val="78125B"/>
                </a:solidFill>
                <a:effectLst/>
                <a:latin typeface="Consolas" panose="020B0609020204030204" pitchFamily="49" charset="0"/>
              </a:rPr>
              <a:t>data</a:t>
            </a:r>
            <a:r>
              <a:rPr lang="en-US" sz="4000" b="0" dirty="0">
                <a:solidFill>
                  <a:srgbClr val="000000"/>
                </a:solidFill>
                <a:effectLst/>
                <a:latin typeface="Consolas" panose="020B0609020204030204" pitchFamily="49" charset="0"/>
              </a:rPr>
              <a:t> </a:t>
            </a:r>
            <a:r>
              <a:rPr lang="en-US" sz="4000" b="0" dirty="0" err="1">
                <a:solidFill>
                  <a:srgbClr val="000000"/>
                </a:solidFill>
                <a:effectLst/>
                <a:latin typeface="Consolas" panose="020B0609020204030204" pitchFamily="49" charset="0"/>
              </a:rPr>
              <a:t>casuser.x</a:t>
            </a:r>
            <a:r>
              <a:rPr lang="en-US" sz="4000" b="0" dirty="0">
                <a:solidFill>
                  <a:srgbClr val="000000"/>
                </a:solidFill>
                <a:effectLst/>
                <a:latin typeface="Consolas" panose="020B0609020204030204" pitchFamily="49" charset="0"/>
              </a:rPr>
              <a:t>;</a:t>
            </a:r>
          </a:p>
          <a:p>
            <a:pPr>
              <a:lnSpc>
                <a:spcPts val="1200"/>
              </a:lnSpc>
              <a:buNone/>
            </a:pPr>
            <a:endParaRPr lang="en-US" sz="4000" b="0" dirty="0">
              <a:solidFill>
                <a:srgbClr val="000000"/>
              </a:solidFill>
              <a:effectLst/>
              <a:latin typeface="Consolas" panose="020B0609020204030204" pitchFamily="49" charset="0"/>
            </a:endParaRPr>
          </a:p>
          <a:p>
            <a:pPr>
              <a:lnSpc>
                <a:spcPts val="1200"/>
              </a:lnSpc>
              <a:buNone/>
            </a:pPr>
            <a:r>
              <a:rPr lang="en-US" sz="4000" b="0" dirty="0">
                <a:solidFill>
                  <a:srgbClr val="000000"/>
                </a:solidFill>
                <a:effectLst/>
                <a:latin typeface="Consolas" panose="020B0609020204030204" pitchFamily="49" charset="0"/>
              </a:rPr>
              <a:t>    </a:t>
            </a:r>
            <a:r>
              <a:rPr lang="en-US" sz="4000" b="0" dirty="0">
                <a:solidFill>
                  <a:srgbClr val="044186"/>
                </a:solidFill>
                <a:effectLst/>
                <a:latin typeface="Consolas" panose="020B0609020204030204" pitchFamily="49" charset="0"/>
              </a:rPr>
              <a:t>x</a:t>
            </a:r>
            <a:r>
              <a:rPr lang="en-US" sz="4000" b="0" dirty="0">
                <a:solidFill>
                  <a:srgbClr val="000000"/>
                </a:solidFill>
                <a:effectLst/>
                <a:latin typeface="Consolas" panose="020B0609020204030204" pitchFamily="49" charset="0"/>
              </a:rPr>
              <a:t>=</a:t>
            </a:r>
            <a:r>
              <a:rPr lang="en-US" sz="4000" b="0" dirty="0">
                <a:solidFill>
                  <a:srgbClr val="044186"/>
                </a:solidFill>
                <a:effectLst/>
                <a:latin typeface="Consolas" panose="020B0609020204030204" pitchFamily="49" charset="0"/>
              </a:rPr>
              <a:t>rand</a:t>
            </a:r>
            <a:r>
              <a:rPr lang="en-US" sz="4000" b="0" dirty="0">
                <a:solidFill>
                  <a:srgbClr val="000000"/>
                </a:solidFill>
                <a:effectLst/>
                <a:latin typeface="Consolas" panose="020B0609020204030204" pitchFamily="49" charset="0"/>
              </a:rPr>
              <a:t>(</a:t>
            </a:r>
            <a:r>
              <a:rPr lang="en-US" sz="4000" b="0" dirty="0">
                <a:solidFill>
                  <a:srgbClr val="7E190C"/>
                </a:solidFill>
                <a:effectLst/>
                <a:latin typeface="Consolas" panose="020B0609020204030204" pitchFamily="49" charset="0"/>
              </a:rPr>
              <a:t>'UNIFORM’</a:t>
            </a:r>
            <a:r>
              <a:rPr lang="en-US" sz="4000" b="0" dirty="0">
                <a:solidFill>
                  <a:srgbClr val="000000"/>
                </a:solidFill>
                <a:effectLst/>
                <a:latin typeface="Consolas" panose="020B0609020204030204" pitchFamily="49" charset="0"/>
              </a:rPr>
              <a:t>);</a:t>
            </a:r>
          </a:p>
          <a:p>
            <a:pPr>
              <a:lnSpc>
                <a:spcPts val="1200"/>
              </a:lnSpc>
              <a:buNone/>
            </a:pPr>
            <a:endParaRPr lang="en-US" sz="4000" b="0" dirty="0">
              <a:solidFill>
                <a:srgbClr val="000000"/>
              </a:solidFill>
              <a:effectLst/>
              <a:latin typeface="Consolas" panose="020B0609020204030204" pitchFamily="49" charset="0"/>
            </a:endParaRPr>
          </a:p>
          <a:p>
            <a:pPr>
              <a:lnSpc>
                <a:spcPts val="1200"/>
              </a:lnSpc>
              <a:buNone/>
            </a:pPr>
            <a:r>
              <a:rPr lang="en-US" sz="4000" b="1" dirty="0">
                <a:solidFill>
                  <a:srgbClr val="78125B"/>
                </a:solidFill>
                <a:effectLst/>
                <a:latin typeface="Consolas" panose="020B0609020204030204" pitchFamily="49" charset="0"/>
              </a:rPr>
              <a:t>run</a:t>
            </a:r>
            <a:r>
              <a:rPr lang="en-US" sz="4000" b="0" dirty="0">
                <a:solidFill>
                  <a:srgbClr val="000000"/>
                </a:solidFill>
                <a:effectLst/>
                <a:latin typeface="Consolas" panose="020B0609020204030204" pitchFamily="49" charset="0"/>
              </a:rPr>
              <a:t>;</a:t>
            </a:r>
          </a:p>
          <a:p>
            <a:pPr>
              <a:lnSpc>
                <a:spcPts val="1200"/>
              </a:lnSpc>
              <a:buNone/>
            </a:pPr>
            <a:endParaRPr lang="en-US" sz="4000" dirty="0">
              <a:solidFill>
                <a:srgbClr val="000000"/>
              </a:solidFill>
              <a:latin typeface="Consolas" panose="020B0609020204030204" pitchFamily="49" charset="0"/>
            </a:endParaRPr>
          </a:p>
          <a:p>
            <a:pPr>
              <a:lnSpc>
                <a:spcPts val="1200"/>
              </a:lnSpc>
              <a:buNone/>
            </a:pPr>
            <a:endParaRPr lang="en-US" sz="4000" b="0" dirty="0">
              <a:solidFill>
                <a:srgbClr val="000000"/>
              </a:solidFill>
              <a:effectLst/>
              <a:latin typeface="Consolas" panose="020B0609020204030204" pitchFamily="49" charset="0"/>
            </a:endParaRPr>
          </a:p>
          <a:p>
            <a:pPr marL="0" indent="0">
              <a:buNone/>
            </a:pPr>
            <a:endParaRPr lang="en-US" dirty="0"/>
          </a:p>
        </p:txBody>
      </p:sp>
      <p:sp>
        <p:nvSpPr>
          <p:cNvPr id="5" name="Text Placeholder 4">
            <a:extLst>
              <a:ext uri="{FF2B5EF4-FFF2-40B4-BE49-F238E27FC236}">
                <a16:creationId xmlns:a16="http://schemas.microsoft.com/office/drawing/2014/main" id="{D9B42BC1-063A-DE8C-AA44-3C16C629CEDD}"/>
              </a:ext>
            </a:extLst>
          </p:cNvPr>
          <p:cNvSpPr>
            <a:spLocks noGrp="1"/>
          </p:cNvSpPr>
          <p:nvPr>
            <p:ph type="body" sz="quarter" idx="10"/>
          </p:nvPr>
        </p:nvSpPr>
        <p:spPr/>
        <p:txBody>
          <a:bodyPr/>
          <a:lstStyle/>
          <a:p>
            <a:r>
              <a:rPr lang="en-US" dirty="0"/>
              <a:t>Find alternate functions supported in CAS</a:t>
            </a:r>
          </a:p>
        </p:txBody>
      </p:sp>
      <p:pic>
        <p:nvPicPr>
          <p:cNvPr id="7" name="Picture 6">
            <a:extLst>
              <a:ext uri="{FF2B5EF4-FFF2-40B4-BE49-F238E27FC236}">
                <a16:creationId xmlns:a16="http://schemas.microsoft.com/office/drawing/2014/main" id="{BA995FBC-3E7C-1A08-CE90-7DAB66169446}"/>
              </a:ext>
            </a:extLst>
          </p:cNvPr>
          <p:cNvPicPr>
            <a:picLocks noChangeAspect="1"/>
          </p:cNvPicPr>
          <p:nvPr/>
        </p:nvPicPr>
        <p:blipFill>
          <a:blip r:embed="rId2"/>
          <a:stretch>
            <a:fillRect/>
          </a:stretch>
        </p:blipFill>
        <p:spPr>
          <a:xfrm>
            <a:off x="10176841" y="5832872"/>
            <a:ext cx="7703860" cy="1939528"/>
          </a:xfrm>
          <a:prstGeom prst="rect">
            <a:avLst/>
          </a:prstGeom>
        </p:spPr>
      </p:pic>
      <p:pic>
        <p:nvPicPr>
          <p:cNvPr id="9" name="Picture 8">
            <a:extLst>
              <a:ext uri="{FF2B5EF4-FFF2-40B4-BE49-F238E27FC236}">
                <a16:creationId xmlns:a16="http://schemas.microsoft.com/office/drawing/2014/main" id="{881FBB74-26CB-A7A0-2E71-447B958F2EE5}"/>
              </a:ext>
            </a:extLst>
          </p:cNvPr>
          <p:cNvPicPr>
            <a:picLocks noChangeAspect="1"/>
          </p:cNvPicPr>
          <p:nvPr/>
        </p:nvPicPr>
        <p:blipFill>
          <a:blip r:embed="rId3"/>
          <a:stretch>
            <a:fillRect/>
          </a:stretch>
        </p:blipFill>
        <p:spPr>
          <a:xfrm>
            <a:off x="-1" y="6263640"/>
            <a:ext cx="10026399" cy="1508760"/>
          </a:xfrm>
          <a:prstGeom prst="rect">
            <a:avLst/>
          </a:prstGeom>
        </p:spPr>
      </p:pic>
      <p:sp>
        <p:nvSpPr>
          <p:cNvPr id="10" name="TextBox 9">
            <a:extLst>
              <a:ext uri="{FF2B5EF4-FFF2-40B4-BE49-F238E27FC236}">
                <a16:creationId xmlns:a16="http://schemas.microsoft.com/office/drawing/2014/main" id="{212AAF8F-7ABA-F8C9-3736-1F52991E3FE9}"/>
              </a:ext>
            </a:extLst>
          </p:cNvPr>
          <p:cNvSpPr txBox="1"/>
          <p:nvPr/>
        </p:nvSpPr>
        <p:spPr>
          <a:xfrm>
            <a:off x="388616" y="8241923"/>
            <a:ext cx="17053564" cy="553998"/>
          </a:xfrm>
          <a:prstGeom prst="rect">
            <a:avLst/>
          </a:prstGeom>
          <a:noFill/>
        </p:spPr>
        <p:txBody>
          <a:bodyPr wrap="square" lIns="0" tIns="0" rIns="0" bIns="0" rtlCol="0">
            <a:spAutoFit/>
          </a:bodyPr>
          <a:lstStyle/>
          <a:p>
            <a:pPr algn="l"/>
            <a:r>
              <a:rPr lang="en-US" dirty="0">
                <a:solidFill>
                  <a:schemeClr val="tx1"/>
                </a:solidFill>
              </a:rPr>
              <a:t>Note: When unsupported functions are used, the code will not execute in CAS.</a:t>
            </a:r>
          </a:p>
        </p:txBody>
      </p:sp>
    </p:spTree>
    <p:extLst>
      <p:ext uri="{BB962C8B-B14F-4D97-AF65-F5344CB8AC3E}">
        <p14:creationId xmlns:p14="http://schemas.microsoft.com/office/powerpoint/2010/main" val="29756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207A38-8B8C-9068-A1B4-881DF85798DA}"/>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2A2E4767-BEDE-2634-6538-C8A172111F6A}"/>
              </a:ext>
            </a:extLst>
          </p:cNvPr>
          <p:cNvSpPr>
            <a:spLocks noGrp="1"/>
          </p:cNvSpPr>
          <p:nvPr>
            <p:ph idx="1"/>
          </p:nvPr>
        </p:nvSpPr>
        <p:spPr/>
        <p:txBody>
          <a:bodyPr>
            <a:normAutofit/>
          </a:bodyPr>
          <a:lstStyle/>
          <a:p>
            <a:r>
              <a:rPr lang="en-US" dirty="0"/>
              <a:t>SAS Viya Migration Vs Modernization</a:t>
            </a:r>
          </a:p>
          <a:p>
            <a:r>
              <a:rPr lang="en-US" dirty="0"/>
              <a:t>FAQs</a:t>
            </a:r>
          </a:p>
          <a:p>
            <a:r>
              <a:rPr lang="en-US" dirty="0"/>
              <a:t>Six Steps in CAS lifecycle</a:t>
            </a:r>
          </a:p>
          <a:p>
            <a:r>
              <a:rPr lang="en-US" dirty="0"/>
              <a:t>The Basic Setup</a:t>
            </a:r>
          </a:p>
          <a:p>
            <a:r>
              <a:rPr lang="en-US" dirty="0"/>
              <a:t>Data Step Considerations for CAS</a:t>
            </a:r>
          </a:p>
          <a:p>
            <a:r>
              <a:rPr lang="en-US" dirty="0"/>
              <a:t>Resources</a:t>
            </a:r>
          </a:p>
          <a:p>
            <a:pPr lvl="1"/>
            <a:endParaRPr lang="en-US" dirty="0"/>
          </a:p>
        </p:txBody>
      </p:sp>
      <p:sp>
        <p:nvSpPr>
          <p:cNvPr id="7" name="Text Placeholder 6">
            <a:extLst>
              <a:ext uri="{FF2B5EF4-FFF2-40B4-BE49-F238E27FC236}">
                <a16:creationId xmlns:a16="http://schemas.microsoft.com/office/drawing/2014/main" id="{664E3BED-30B2-C292-D194-BD4289188EE2}"/>
              </a:ext>
            </a:extLst>
          </p:cNvPr>
          <p:cNvSpPr>
            <a:spLocks noGrp="1"/>
          </p:cNvSpPr>
          <p:nvPr>
            <p:ph type="body" sz="quarter" idx="10"/>
          </p:nvPr>
        </p:nvSpPr>
        <p:spPr/>
        <p:txBody>
          <a:bodyPr/>
          <a:lstStyle/>
          <a:p>
            <a:endParaRPr lang="en-US"/>
          </a:p>
        </p:txBody>
      </p:sp>
    </p:spTree>
    <p:custDataLst>
      <p:tags r:id="rId1"/>
    </p:custDataLst>
    <p:extLst>
      <p:ext uri="{BB962C8B-B14F-4D97-AF65-F5344CB8AC3E}">
        <p14:creationId xmlns:p14="http://schemas.microsoft.com/office/powerpoint/2010/main" val="11303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A61B-01C0-D35A-5CA7-37F83DA1C0FA}"/>
              </a:ext>
            </a:extLst>
          </p:cNvPr>
          <p:cNvSpPr>
            <a:spLocks noGrp="1"/>
          </p:cNvSpPr>
          <p:nvPr>
            <p:ph type="title"/>
          </p:nvPr>
        </p:nvSpPr>
        <p:spPr>
          <a:xfrm>
            <a:off x="1252432" y="710304"/>
            <a:ext cx="15773400" cy="775596"/>
          </a:xfrm>
        </p:spPr>
        <p:txBody>
          <a:bodyPr anchor="ctr">
            <a:normAutofit/>
          </a:bodyPr>
          <a:lstStyle/>
          <a:p>
            <a:r>
              <a:rPr lang="en-US" dirty="0"/>
              <a:t>Unsupported Call Routines/ Function in CAS</a:t>
            </a:r>
          </a:p>
        </p:txBody>
      </p:sp>
      <p:pic>
        <p:nvPicPr>
          <p:cNvPr id="7" name="Content Placeholder 6">
            <a:extLst>
              <a:ext uri="{FF2B5EF4-FFF2-40B4-BE49-F238E27FC236}">
                <a16:creationId xmlns:a16="http://schemas.microsoft.com/office/drawing/2014/main" id="{F9FD5C98-6B81-DAA8-9567-9B8057D182B1}"/>
              </a:ext>
            </a:extLst>
          </p:cNvPr>
          <p:cNvPicPr>
            <a:picLocks noGrp="1" noChangeAspect="1"/>
          </p:cNvPicPr>
          <p:nvPr>
            <p:ph idx="1"/>
          </p:nvPr>
        </p:nvPicPr>
        <p:blipFill>
          <a:blip r:embed="rId3"/>
          <a:stretch>
            <a:fillRect/>
          </a:stretch>
        </p:blipFill>
        <p:spPr>
          <a:xfrm>
            <a:off x="1252432" y="2400300"/>
            <a:ext cx="7316279" cy="4594860"/>
          </a:xfrm>
          <a:prstGeom prst="rect">
            <a:avLst/>
          </a:prstGeom>
          <a:noFill/>
        </p:spPr>
      </p:pic>
      <p:pic>
        <p:nvPicPr>
          <p:cNvPr id="9" name="Content Placeholder 8">
            <a:extLst>
              <a:ext uri="{FF2B5EF4-FFF2-40B4-BE49-F238E27FC236}">
                <a16:creationId xmlns:a16="http://schemas.microsoft.com/office/drawing/2014/main" id="{B17B1061-EFE8-CD9F-21EC-ADC45231DFF4}"/>
              </a:ext>
            </a:extLst>
          </p:cNvPr>
          <p:cNvPicPr>
            <a:picLocks noGrp="1" noChangeAspect="1"/>
          </p:cNvPicPr>
          <p:nvPr>
            <p:ph idx="11"/>
          </p:nvPr>
        </p:nvPicPr>
        <p:blipFill>
          <a:blip r:embed="rId4"/>
          <a:stretch>
            <a:fillRect/>
          </a:stretch>
        </p:blipFill>
        <p:spPr>
          <a:xfrm>
            <a:off x="9139132" y="2256262"/>
            <a:ext cx="7498080" cy="7680960"/>
          </a:xfrm>
          <a:prstGeom prst="rect">
            <a:avLst/>
          </a:prstGeom>
        </p:spPr>
      </p:pic>
      <p:sp>
        <p:nvSpPr>
          <p:cNvPr id="14" name="Text Placeholder 4">
            <a:extLst>
              <a:ext uri="{FF2B5EF4-FFF2-40B4-BE49-F238E27FC236}">
                <a16:creationId xmlns:a16="http://schemas.microsoft.com/office/drawing/2014/main" id="{7A12A938-6723-64B3-5CCF-A5BB5FE7A88A}"/>
              </a:ext>
            </a:extLst>
          </p:cNvPr>
          <p:cNvSpPr>
            <a:spLocks noGrp="1"/>
          </p:cNvSpPr>
          <p:nvPr>
            <p:ph type="body" sz="quarter" idx="10"/>
          </p:nvPr>
        </p:nvSpPr>
        <p:spPr>
          <a:xfrm>
            <a:off x="1257300" y="1562100"/>
            <a:ext cx="15773400" cy="549382"/>
          </a:xfrm>
        </p:spPr>
        <p:txBody>
          <a:bodyPr/>
          <a:lstStyle/>
          <a:p>
            <a:r>
              <a:rPr lang="en-US" dirty="0"/>
              <a:t>Alternate strategy</a:t>
            </a:r>
          </a:p>
        </p:txBody>
      </p:sp>
    </p:spTree>
    <p:extLst>
      <p:ext uri="{BB962C8B-B14F-4D97-AF65-F5344CB8AC3E}">
        <p14:creationId xmlns:p14="http://schemas.microsoft.com/office/powerpoint/2010/main" val="3615132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3633-0876-1D9D-CD55-D4B8A5840EE6}"/>
              </a:ext>
            </a:extLst>
          </p:cNvPr>
          <p:cNvSpPr>
            <a:spLocks noGrp="1"/>
          </p:cNvSpPr>
          <p:nvPr>
            <p:ph type="title"/>
          </p:nvPr>
        </p:nvSpPr>
        <p:spPr>
          <a:xfrm>
            <a:off x="1252432" y="710304"/>
            <a:ext cx="15773400" cy="775596"/>
          </a:xfrm>
        </p:spPr>
        <p:txBody>
          <a:bodyPr anchor="ctr">
            <a:normAutofit/>
          </a:bodyPr>
          <a:lstStyle/>
          <a:p>
            <a:r>
              <a:rPr lang="en-US" dirty="0"/>
              <a:t>Data Step Processing – Order of records</a:t>
            </a:r>
          </a:p>
        </p:txBody>
      </p:sp>
      <p:pic>
        <p:nvPicPr>
          <p:cNvPr id="7" name="Content Placeholder 6">
            <a:extLst>
              <a:ext uri="{FF2B5EF4-FFF2-40B4-BE49-F238E27FC236}">
                <a16:creationId xmlns:a16="http://schemas.microsoft.com/office/drawing/2014/main" id="{2F48E20F-1430-39F4-A895-A9BA39100EAB}"/>
              </a:ext>
            </a:extLst>
          </p:cNvPr>
          <p:cNvPicPr>
            <a:picLocks noGrp="1" noChangeAspect="1"/>
          </p:cNvPicPr>
          <p:nvPr>
            <p:ph idx="1"/>
          </p:nvPr>
        </p:nvPicPr>
        <p:blipFill>
          <a:blip r:embed="rId3"/>
          <a:stretch>
            <a:fillRect/>
          </a:stretch>
        </p:blipFill>
        <p:spPr>
          <a:xfrm>
            <a:off x="1310072" y="2400300"/>
            <a:ext cx="7636299" cy="6865145"/>
          </a:xfrm>
          <a:prstGeom prst="rect">
            <a:avLst/>
          </a:prstGeom>
          <a:noFill/>
        </p:spPr>
      </p:pic>
      <p:pic>
        <p:nvPicPr>
          <p:cNvPr id="9" name="Content Placeholder 8">
            <a:extLst>
              <a:ext uri="{FF2B5EF4-FFF2-40B4-BE49-F238E27FC236}">
                <a16:creationId xmlns:a16="http://schemas.microsoft.com/office/drawing/2014/main" id="{F35D4623-6C37-A6C8-5803-F7B7CE2DE38C}"/>
              </a:ext>
            </a:extLst>
          </p:cNvPr>
          <p:cNvPicPr>
            <a:picLocks noGrp="1" noChangeAspect="1"/>
          </p:cNvPicPr>
          <p:nvPr>
            <p:ph idx="11"/>
          </p:nvPr>
        </p:nvPicPr>
        <p:blipFill>
          <a:blip r:embed="rId4"/>
          <a:stretch>
            <a:fillRect/>
          </a:stretch>
        </p:blipFill>
        <p:spPr>
          <a:xfrm>
            <a:off x="10053532" y="2412356"/>
            <a:ext cx="6199928" cy="7704052"/>
          </a:xfrm>
          <a:prstGeom prst="rect">
            <a:avLst/>
          </a:prstGeom>
        </p:spPr>
      </p:pic>
      <p:sp>
        <p:nvSpPr>
          <p:cNvPr id="14" name="Text Placeholder 4">
            <a:extLst>
              <a:ext uri="{FF2B5EF4-FFF2-40B4-BE49-F238E27FC236}">
                <a16:creationId xmlns:a16="http://schemas.microsoft.com/office/drawing/2014/main" id="{5411B1A5-10C2-B3B8-E6B2-3812843E72AB}"/>
              </a:ext>
            </a:extLst>
          </p:cNvPr>
          <p:cNvSpPr>
            <a:spLocks noGrp="1"/>
          </p:cNvSpPr>
          <p:nvPr>
            <p:ph type="body" sz="quarter" idx="10"/>
          </p:nvPr>
        </p:nvSpPr>
        <p:spPr>
          <a:xfrm>
            <a:off x="1257300" y="1562100"/>
            <a:ext cx="15773400" cy="549382"/>
          </a:xfrm>
        </p:spPr>
        <p:txBody>
          <a:bodyPr/>
          <a:lstStyle/>
          <a:p>
            <a:r>
              <a:rPr lang="en-US" dirty="0"/>
              <a:t>CAS Vs Compute – Threaded processing and preserving the order</a:t>
            </a:r>
          </a:p>
        </p:txBody>
      </p:sp>
    </p:spTree>
    <p:extLst>
      <p:ext uri="{BB962C8B-B14F-4D97-AF65-F5344CB8AC3E}">
        <p14:creationId xmlns:p14="http://schemas.microsoft.com/office/powerpoint/2010/main" val="9948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9A9F-F526-5E2B-5368-4A15BC869D76}"/>
              </a:ext>
            </a:extLst>
          </p:cNvPr>
          <p:cNvSpPr>
            <a:spLocks noGrp="1"/>
          </p:cNvSpPr>
          <p:nvPr>
            <p:ph type="title"/>
          </p:nvPr>
        </p:nvSpPr>
        <p:spPr/>
        <p:txBody>
          <a:bodyPr/>
          <a:lstStyle/>
          <a:p>
            <a:r>
              <a:rPr lang="en-US" dirty="0"/>
              <a:t>Data Step Processing – Order of records</a:t>
            </a:r>
          </a:p>
        </p:txBody>
      </p:sp>
      <p:sp>
        <p:nvSpPr>
          <p:cNvPr id="5" name="Text Placeholder 4">
            <a:extLst>
              <a:ext uri="{FF2B5EF4-FFF2-40B4-BE49-F238E27FC236}">
                <a16:creationId xmlns:a16="http://schemas.microsoft.com/office/drawing/2014/main" id="{C04B3ADB-8017-9FDD-2DFD-C3A76BA02389}"/>
              </a:ext>
            </a:extLst>
          </p:cNvPr>
          <p:cNvSpPr>
            <a:spLocks noGrp="1"/>
          </p:cNvSpPr>
          <p:nvPr>
            <p:ph type="body" sz="quarter" idx="10"/>
          </p:nvPr>
        </p:nvSpPr>
        <p:spPr/>
        <p:txBody>
          <a:bodyPr/>
          <a:lstStyle/>
          <a:p>
            <a:r>
              <a:rPr lang="en-US" dirty="0"/>
              <a:t>CAS Vs Compute</a:t>
            </a:r>
          </a:p>
        </p:txBody>
      </p:sp>
      <p:sp>
        <p:nvSpPr>
          <p:cNvPr id="10" name="TextBox 9">
            <a:extLst>
              <a:ext uri="{FF2B5EF4-FFF2-40B4-BE49-F238E27FC236}">
                <a16:creationId xmlns:a16="http://schemas.microsoft.com/office/drawing/2014/main" id="{D21F1184-838C-6AC4-A6C8-F5CE101261E1}"/>
              </a:ext>
            </a:extLst>
          </p:cNvPr>
          <p:cNvSpPr txBox="1"/>
          <p:nvPr/>
        </p:nvSpPr>
        <p:spPr>
          <a:xfrm>
            <a:off x="982980" y="7040880"/>
            <a:ext cx="15521940" cy="2215991"/>
          </a:xfrm>
          <a:prstGeom prst="rect">
            <a:avLst/>
          </a:prstGeom>
          <a:noFill/>
        </p:spPr>
        <p:txBody>
          <a:bodyPr wrap="square" lIns="0" tIns="0" rIns="0" bIns="0" rtlCol="0">
            <a:spAutoFit/>
          </a:bodyPr>
          <a:lstStyle/>
          <a:p>
            <a:pPr algn="l"/>
            <a:r>
              <a:rPr lang="en-US" dirty="0">
                <a:solidFill>
                  <a:schemeClr val="tx1"/>
                </a:solidFill>
              </a:rPr>
              <a:t>Note: Different records are returned by CAS compared to the Compute server. Order of data is not preserved in CAS.</a:t>
            </a:r>
          </a:p>
          <a:p>
            <a:pPr algn="l"/>
            <a:endParaRPr lang="en-US" dirty="0"/>
          </a:p>
          <a:p>
            <a:pPr algn="l"/>
            <a:r>
              <a:rPr lang="en-US" dirty="0">
                <a:solidFill>
                  <a:schemeClr val="tx1"/>
                </a:solidFill>
              </a:rPr>
              <a:t>Strong BY variables are needed to preserve the order in some cases.</a:t>
            </a:r>
          </a:p>
        </p:txBody>
      </p:sp>
      <p:pic>
        <p:nvPicPr>
          <p:cNvPr id="14" name="Content Placeholder 13">
            <a:extLst>
              <a:ext uri="{FF2B5EF4-FFF2-40B4-BE49-F238E27FC236}">
                <a16:creationId xmlns:a16="http://schemas.microsoft.com/office/drawing/2014/main" id="{B421BA15-3E49-3B78-8932-24F27F652589}"/>
              </a:ext>
            </a:extLst>
          </p:cNvPr>
          <p:cNvPicPr>
            <a:picLocks noGrp="1" noChangeAspect="1"/>
          </p:cNvPicPr>
          <p:nvPr>
            <p:ph idx="1"/>
          </p:nvPr>
        </p:nvPicPr>
        <p:blipFill>
          <a:blip r:embed="rId3"/>
          <a:stretch>
            <a:fillRect/>
          </a:stretch>
        </p:blipFill>
        <p:spPr>
          <a:xfrm>
            <a:off x="982980" y="2326828"/>
            <a:ext cx="7969858" cy="3913952"/>
          </a:xfrm>
          <a:prstGeom prst="rect">
            <a:avLst/>
          </a:prstGeom>
        </p:spPr>
      </p:pic>
      <p:pic>
        <p:nvPicPr>
          <p:cNvPr id="18" name="Content Placeholder 17">
            <a:extLst>
              <a:ext uri="{FF2B5EF4-FFF2-40B4-BE49-F238E27FC236}">
                <a16:creationId xmlns:a16="http://schemas.microsoft.com/office/drawing/2014/main" id="{60F66DD7-AB24-ED99-E6D2-D21C0AF60846}"/>
              </a:ext>
            </a:extLst>
          </p:cNvPr>
          <p:cNvPicPr>
            <a:picLocks noGrp="1" noChangeAspect="1"/>
          </p:cNvPicPr>
          <p:nvPr>
            <p:ph idx="11"/>
          </p:nvPr>
        </p:nvPicPr>
        <p:blipFill>
          <a:blip r:embed="rId4"/>
          <a:stretch>
            <a:fillRect/>
          </a:stretch>
        </p:blipFill>
        <p:spPr>
          <a:xfrm>
            <a:off x="9800655" y="2326828"/>
            <a:ext cx="8303642" cy="3296732"/>
          </a:xfrm>
          <a:prstGeom prst="rect">
            <a:avLst/>
          </a:prstGeom>
        </p:spPr>
      </p:pic>
      <p:sp>
        <p:nvSpPr>
          <p:cNvPr id="19" name="Rectangle 18">
            <a:extLst>
              <a:ext uri="{FF2B5EF4-FFF2-40B4-BE49-F238E27FC236}">
                <a16:creationId xmlns:a16="http://schemas.microsoft.com/office/drawing/2014/main" id="{FF80E015-8E96-D7BF-63F9-B57F67E400F7}"/>
              </a:ext>
            </a:extLst>
          </p:cNvPr>
          <p:cNvSpPr/>
          <p:nvPr/>
        </p:nvSpPr>
        <p:spPr>
          <a:xfrm>
            <a:off x="982980" y="5536301"/>
            <a:ext cx="7969858" cy="791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DFDF16D-8BB1-6CA1-320D-2C32C4EFF40F}"/>
              </a:ext>
            </a:extLst>
          </p:cNvPr>
          <p:cNvSpPr/>
          <p:nvPr/>
        </p:nvSpPr>
        <p:spPr>
          <a:xfrm>
            <a:off x="9639300" y="4831822"/>
            <a:ext cx="4739640" cy="791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953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21CE-0188-D0D1-73C2-CF39B6799844}"/>
              </a:ext>
            </a:extLst>
          </p:cNvPr>
          <p:cNvSpPr>
            <a:spLocks noGrp="1"/>
          </p:cNvSpPr>
          <p:nvPr>
            <p:ph type="title"/>
          </p:nvPr>
        </p:nvSpPr>
        <p:spPr/>
        <p:txBody>
          <a:bodyPr/>
          <a:lstStyle/>
          <a:p>
            <a:r>
              <a:rPr lang="en-US" dirty="0"/>
              <a:t>Importance of Strong BY Variables</a:t>
            </a:r>
          </a:p>
        </p:txBody>
      </p:sp>
      <p:sp>
        <p:nvSpPr>
          <p:cNvPr id="3" name="Content Placeholder 2">
            <a:extLst>
              <a:ext uri="{FF2B5EF4-FFF2-40B4-BE49-F238E27FC236}">
                <a16:creationId xmlns:a16="http://schemas.microsoft.com/office/drawing/2014/main" id="{B3553279-C8EC-1704-3DF1-600905D88472}"/>
              </a:ext>
            </a:extLst>
          </p:cNvPr>
          <p:cNvSpPr>
            <a:spLocks noGrp="1"/>
          </p:cNvSpPr>
          <p:nvPr>
            <p:ph idx="1"/>
          </p:nvPr>
        </p:nvSpPr>
        <p:spPr/>
        <p:txBody>
          <a:bodyPr>
            <a:normAutofit/>
          </a:bodyPr>
          <a:lstStyle/>
          <a:p>
            <a:r>
              <a:rPr lang="en-US" dirty="0"/>
              <a:t>By design, data is distributed in random order in CAS (in multiple threads) versus exact order in SAS Compute (in a single thread).</a:t>
            </a:r>
          </a:p>
          <a:p>
            <a:r>
              <a:rPr lang="en-US" dirty="0"/>
              <a:t>To ensure repeatable order in CAS, strong BY Variables that guarantee the order of the data becomes important.</a:t>
            </a:r>
          </a:p>
          <a:p>
            <a:r>
              <a:rPr lang="en-US" dirty="0"/>
              <a:t>Adding </a:t>
            </a:r>
            <a:r>
              <a:rPr lang="en-US" b="1" i="1" dirty="0"/>
              <a:t>model</a:t>
            </a:r>
            <a:r>
              <a:rPr lang="en-US" i="1" dirty="0"/>
              <a:t> </a:t>
            </a:r>
            <a:r>
              <a:rPr lang="en-US" dirty="0"/>
              <a:t>to the BY variable in the previous example, reinforces the order of the rows in CAS.</a:t>
            </a:r>
          </a:p>
        </p:txBody>
      </p:sp>
      <p:pic>
        <p:nvPicPr>
          <p:cNvPr id="7" name="Content Placeholder 6">
            <a:extLst>
              <a:ext uri="{FF2B5EF4-FFF2-40B4-BE49-F238E27FC236}">
                <a16:creationId xmlns:a16="http://schemas.microsoft.com/office/drawing/2014/main" id="{8B9CDF68-18A9-3D0D-030D-93C6B5CBB234}"/>
              </a:ext>
            </a:extLst>
          </p:cNvPr>
          <p:cNvPicPr>
            <a:picLocks noGrp="1" noChangeAspect="1"/>
          </p:cNvPicPr>
          <p:nvPr>
            <p:ph idx="11"/>
          </p:nvPr>
        </p:nvPicPr>
        <p:blipFill>
          <a:blip r:embed="rId2"/>
          <a:stretch>
            <a:fillRect/>
          </a:stretch>
        </p:blipFill>
        <p:spPr>
          <a:xfrm>
            <a:off x="9608411" y="2400300"/>
            <a:ext cx="7889462" cy="4343400"/>
          </a:xfrm>
          <a:prstGeom prst="rect">
            <a:avLst/>
          </a:prstGeom>
        </p:spPr>
      </p:pic>
      <p:sp>
        <p:nvSpPr>
          <p:cNvPr id="5" name="Text Placeholder 4">
            <a:extLst>
              <a:ext uri="{FF2B5EF4-FFF2-40B4-BE49-F238E27FC236}">
                <a16:creationId xmlns:a16="http://schemas.microsoft.com/office/drawing/2014/main" id="{34692FD4-337C-EE8A-BFE7-7EC2D569A1A1}"/>
              </a:ext>
            </a:extLst>
          </p:cNvPr>
          <p:cNvSpPr>
            <a:spLocks noGrp="1"/>
          </p:cNvSpPr>
          <p:nvPr>
            <p:ph type="body" sz="quarter" idx="10"/>
          </p:nvPr>
        </p:nvSpPr>
        <p:spPr/>
        <p:txBody>
          <a:bodyPr/>
          <a:lstStyle/>
          <a:p>
            <a:endParaRPr lang="en-US" dirty="0"/>
          </a:p>
        </p:txBody>
      </p:sp>
      <p:sp>
        <p:nvSpPr>
          <p:cNvPr id="8" name="Rectangle 7">
            <a:extLst>
              <a:ext uri="{FF2B5EF4-FFF2-40B4-BE49-F238E27FC236}">
                <a16:creationId xmlns:a16="http://schemas.microsoft.com/office/drawing/2014/main" id="{CB7EAA21-C51E-985E-969A-D824A3AE0436}"/>
              </a:ext>
            </a:extLst>
          </p:cNvPr>
          <p:cNvSpPr/>
          <p:nvPr/>
        </p:nvSpPr>
        <p:spPr>
          <a:xfrm>
            <a:off x="9608410" y="6057900"/>
            <a:ext cx="6507889" cy="708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088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E457-A2B6-6FE0-2C32-B1A1E26AD6DB}"/>
              </a:ext>
            </a:extLst>
          </p:cNvPr>
          <p:cNvSpPr>
            <a:spLocks noGrp="1"/>
          </p:cNvSpPr>
          <p:nvPr>
            <p:ph type="title"/>
          </p:nvPr>
        </p:nvSpPr>
        <p:spPr/>
        <p:txBody>
          <a:bodyPr/>
          <a:lstStyle/>
          <a:p>
            <a:r>
              <a:rPr lang="en-US" dirty="0"/>
              <a:t>Preserving the order of the records</a:t>
            </a:r>
          </a:p>
        </p:txBody>
      </p:sp>
      <p:sp>
        <p:nvSpPr>
          <p:cNvPr id="3" name="Content Placeholder 2">
            <a:extLst>
              <a:ext uri="{FF2B5EF4-FFF2-40B4-BE49-F238E27FC236}">
                <a16:creationId xmlns:a16="http://schemas.microsoft.com/office/drawing/2014/main" id="{956E54F8-B93A-38EE-1B6A-53FB80D5CD0B}"/>
              </a:ext>
            </a:extLst>
          </p:cNvPr>
          <p:cNvSpPr>
            <a:spLocks noGrp="1"/>
          </p:cNvSpPr>
          <p:nvPr>
            <p:ph idx="1"/>
          </p:nvPr>
        </p:nvSpPr>
        <p:spPr/>
        <p:txBody>
          <a:bodyPr/>
          <a:lstStyle/>
          <a:p>
            <a:r>
              <a:rPr lang="en-US" dirty="0"/>
              <a:t>Explore if making the BY variables stronger can make the order of the data repeatable.</a:t>
            </a:r>
          </a:p>
          <a:p>
            <a:r>
              <a:rPr lang="en-US" dirty="0"/>
              <a:t>In some instances, even strong BY variables don’t preserve the order of the SAS Compute dataset in CAS.</a:t>
            </a:r>
          </a:p>
          <a:p>
            <a:r>
              <a:rPr lang="en-US" dirty="0"/>
              <a:t>Adding a row number while loading data into CAS can be used in this instance to preserve the order.</a:t>
            </a:r>
          </a:p>
          <a:p>
            <a:endParaRPr lang="en-US" dirty="0"/>
          </a:p>
        </p:txBody>
      </p:sp>
      <p:pic>
        <p:nvPicPr>
          <p:cNvPr id="7" name="Content Placeholder 6">
            <a:extLst>
              <a:ext uri="{FF2B5EF4-FFF2-40B4-BE49-F238E27FC236}">
                <a16:creationId xmlns:a16="http://schemas.microsoft.com/office/drawing/2014/main" id="{B262CD5D-2EFD-0096-5730-434DD6EDE401}"/>
              </a:ext>
            </a:extLst>
          </p:cNvPr>
          <p:cNvPicPr>
            <a:picLocks noGrp="1" noChangeAspect="1"/>
          </p:cNvPicPr>
          <p:nvPr>
            <p:ph idx="11"/>
          </p:nvPr>
        </p:nvPicPr>
        <p:blipFill>
          <a:blip r:embed="rId2"/>
          <a:stretch>
            <a:fillRect/>
          </a:stretch>
        </p:blipFill>
        <p:spPr>
          <a:xfrm>
            <a:off x="9837011" y="2400300"/>
            <a:ext cx="6812620" cy="7338060"/>
          </a:xfrm>
          <a:prstGeom prst="rect">
            <a:avLst/>
          </a:prstGeom>
        </p:spPr>
      </p:pic>
      <p:sp>
        <p:nvSpPr>
          <p:cNvPr id="5" name="Text Placeholder 4">
            <a:extLst>
              <a:ext uri="{FF2B5EF4-FFF2-40B4-BE49-F238E27FC236}">
                <a16:creationId xmlns:a16="http://schemas.microsoft.com/office/drawing/2014/main" id="{6C473276-6600-7165-AE3B-0B1D97C64035}"/>
              </a:ext>
            </a:extLst>
          </p:cNvPr>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A2E8652F-F65F-0416-0BE1-E440271D37DB}"/>
              </a:ext>
            </a:extLst>
          </p:cNvPr>
          <p:cNvSpPr/>
          <p:nvPr/>
        </p:nvSpPr>
        <p:spPr>
          <a:xfrm>
            <a:off x="9837011" y="9036418"/>
            <a:ext cx="5799229" cy="701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4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2328-4379-D8B6-AB5B-02BAB50F3313}"/>
              </a:ext>
            </a:extLst>
          </p:cNvPr>
          <p:cNvSpPr>
            <a:spLocks noGrp="1"/>
          </p:cNvSpPr>
          <p:nvPr>
            <p:ph type="title"/>
          </p:nvPr>
        </p:nvSpPr>
        <p:spPr/>
        <p:txBody>
          <a:bodyPr/>
          <a:lstStyle/>
          <a:p>
            <a:r>
              <a:rPr lang="en-US" dirty="0"/>
              <a:t>Data Step Options in CAS</a:t>
            </a:r>
          </a:p>
        </p:txBody>
      </p:sp>
      <p:sp>
        <p:nvSpPr>
          <p:cNvPr id="3" name="Content Placeholder 2">
            <a:extLst>
              <a:ext uri="{FF2B5EF4-FFF2-40B4-BE49-F238E27FC236}">
                <a16:creationId xmlns:a16="http://schemas.microsoft.com/office/drawing/2014/main" id="{50CADDAC-9B86-9BCD-4018-6C08442B43F1}"/>
              </a:ext>
            </a:extLst>
          </p:cNvPr>
          <p:cNvSpPr>
            <a:spLocks noGrp="1"/>
          </p:cNvSpPr>
          <p:nvPr>
            <p:ph idx="1"/>
          </p:nvPr>
        </p:nvSpPr>
        <p:spPr>
          <a:xfrm>
            <a:off x="1257299" y="2400300"/>
            <a:ext cx="7741846" cy="5600699"/>
          </a:xfrm>
        </p:spPr>
        <p:txBody>
          <a:bodyPr/>
          <a:lstStyle/>
          <a:p>
            <a:pPr marL="0" indent="0">
              <a:buNone/>
            </a:pPr>
            <a:r>
              <a:rPr lang="en-US" dirty="0"/>
              <a:t>Helps preserve the original order of the data in CAS by adding a _ROWID_ column to the CAS table.</a:t>
            </a:r>
          </a:p>
          <a:p>
            <a:pPr marL="0" indent="0">
              <a:buNone/>
            </a:pPr>
            <a:endParaRPr lang="en-US" dirty="0"/>
          </a:p>
          <a:p>
            <a:pPr marL="0" indent="0">
              <a:buNone/>
            </a:pPr>
            <a:r>
              <a:rPr lang="en-US" dirty="0"/>
              <a:t>Add the _ROWID_ column to the BY Statement to preserve order of the data in CAS</a:t>
            </a:r>
          </a:p>
        </p:txBody>
      </p:sp>
      <p:pic>
        <p:nvPicPr>
          <p:cNvPr id="8" name="Content Placeholder 7">
            <a:extLst>
              <a:ext uri="{FF2B5EF4-FFF2-40B4-BE49-F238E27FC236}">
                <a16:creationId xmlns:a16="http://schemas.microsoft.com/office/drawing/2014/main" id="{6153432B-9F39-652F-45DD-5D27823EE9FB}"/>
              </a:ext>
            </a:extLst>
          </p:cNvPr>
          <p:cNvPicPr>
            <a:picLocks noGrp="1" noChangeAspect="1"/>
          </p:cNvPicPr>
          <p:nvPr>
            <p:ph idx="11"/>
          </p:nvPr>
        </p:nvPicPr>
        <p:blipFill>
          <a:blip r:embed="rId2"/>
          <a:stretch>
            <a:fillRect/>
          </a:stretch>
        </p:blipFill>
        <p:spPr>
          <a:xfrm>
            <a:off x="10290464" y="5753101"/>
            <a:ext cx="7249388" cy="3680459"/>
          </a:xfrm>
          <a:prstGeom prst="rect">
            <a:avLst/>
          </a:prstGeom>
        </p:spPr>
      </p:pic>
      <p:sp>
        <p:nvSpPr>
          <p:cNvPr id="5" name="Text Placeholder 4">
            <a:extLst>
              <a:ext uri="{FF2B5EF4-FFF2-40B4-BE49-F238E27FC236}">
                <a16:creationId xmlns:a16="http://schemas.microsoft.com/office/drawing/2014/main" id="{0917C42D-680E-50B5-1053-36446B119CB0}"/>
              </a:ext>
            </a:extLst>
          </p:cNvPr>
          <p:cNvSpPr>
            <a:spLocks noGrp="1"/>
          </p:cNvSpPr>
          <p:nvPr>
            <p:ph type="body" sz="quarter" idx="10"/>
          </p:nvPr>
        </p:nvSpPr>
        <p:spPr/>
        <p:txBody>
          <a:bodyPr/>
          <a:lstStyle/>
          <a:p>
            <a:r>
              <a:rPr lang="en-US" dirty="0" err="1"/>
              <a:t>AddRowID</a:t>
            </a:r>
            <a:r>
              <a:rPr lang="en-US" dirty="0"/>
              <a:t>=yes</a:t>
            </a:r>
          </a:p>
        </p:txBody>
      </p:sp>
      <p:sp>
        <p:nvSpPr>
          <p:cNvPr id="6" name="Content Placeholder 2">
            <a:extLst>
              <a:ext uri="{FF2B5EF4-FFF2-40B4-BE49-F238E27FC236}">
                <a16:creationId xmlns:a16="http://schemas.microsoft.com/office/drawing/2014/main" id="{7F1FD2C2-E0B7-4C0A-129B-8E18CA5A7AB5}"/>
              </a:ext>
            </a:extLst>
          </p:cNvPr>
          <p:cNvSpPr txBox="1">
            <a:spLocks/>
          </p:cNvSpPr>
          <p:nvPr/>
        </p:nvSpPr>
        <p:spPr>
          <a:xfrm>
            <a:off x="9461172" y="1408960"/>
            <a:ext cx="8554508" cy="3940280"/>
          </a:xfrm>
          <a:prstGeom prst="rect">
            <a:avLst/>
          </a:prstGeom>
        </p:spPr>
        <p:txBody>
          <a:bodyPr vert="horz" lIns="0" tIns="0" rIns="0" bIns="0" rtlCol="0">
            <a:normAutofit/>
          </a:bodyPr>
          <a:lst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a:lstStyle>
          <a:p>
            <a:pPr>
              <a:lnSpc>
                <a:spcPts val="1200"/>
              </a:lnSpc>
              <a:buNone/>
            </a:pPr>
            <a:endParaRPr lang="en-US" b="0" dirty="0">
              <a:solidFill>
                <a:srgbClr val="526822"/>
              </a:solidFill>
              <a:effectLst/>
              <a:latin typeface="Consolas" panose="020B0609020204030204" pitchFamily="49" charset="0"/>
            </a:endParaRPr>
          </a:p>
          <a:p>
            <a:pPr>
              <a:lnSpc>
                <a:spcPts val="1200"/>
              </a:lnSpc>
              <a:buNone/>
            </a:pPr>
            <a:r>
              <a:rPr lang="en-US" b="0" dirty="0">
                <a:solidFill>
                  <a:srgbClr val="526822"/>
                </a:solidFill>
                <a:effectLst/>
                <a:latin typeface="Consolas" panose="020B0609020204030204" pitchFamily="49" charset="0"/>
              </a:rPr>
              <a:t>/* </a:t>
            </a:r>
            <a:r>
              <a:rPr lang="en-US" b="0" dirty="0" err="1">
                <a:solidFill>
                  <a:srgbClr val="526822"/>
                </a:solidFill>
                <a:effectLst/>
                <a:latin typeface="Consolas" panose="020B0609020204030204" pitchFamily="49" charset="0"/>
              </a:rPr>
              <a:t>AddRowID</a:t>
            </a:r>
            <a:r>
              <a:rPr lang="en-US" b="0" dirty="0">
                <a:solidFill>
                  <a:srgbClr val="526822"/>
                </a:solidFill>
                <a:effectLst/>
                <a:latin typeface="Consolas" panose="020B0609020204030204" pitchFamily="49" charset="0"/>
              </a:rPr>
              <a:t> DS option */</a:t>
            </a:r>
            <a:endParaRPr lang="en-US" b="0" dirty="0">
              <a:solidFill>
                <a:srgbClr val="000000"/>
              </a:solidFill>
              <a:effectLst/>
              <a:latin typeface="Consolas" panose="020B0609020204030204" pitchFamily="49" charset="0"/>
            </a:endParaRPr>
          </a:p>
          <a:p>
            <a:pPr>
              <a:lnSpc>
                <a:spcPts val="1200"/>
              </a:lnSpc>
              <a:buNone/>
            </a:pPr>
            <a:endParaRPr lang="en-US" dirty="0">
              <a:solidFill>
                <a:srgbClr val="000000"/>
              </a:solidFill>
              <a:latin typeface="Consolas" panose="020B0609020204030204" pitchFamily="49" charset="0"/>
            </a:endParaRPr>
          </a:p>
          <a:p>
            <a:pPr>
              <a:lnSpc>
                <a:spcPts val="1200"/>
              </a:lnSpc>
              <a:buNone/>
            </a:pPr>
            <a:r>
              <a:rPr lang="en-US" b="1" dirty="0">
                <a:solidFill>
                  <a:srgbClr val="78125B"/>
                </a:solidFill>
                <a:effectLst/>
                <a:latin typeface="Consolas" panose="020B0609020204030204" pitchFamily="49" charset="0"/>
              </a:rPr>
              <a:t>data</a:t>
            </a:r>
            <a:r>
              <a:rPr lang="en-US" b="0" dirty="0">
                <a:solidFill>
                  <a:srgbClr val="000000"/>
                </a:solidFill>
                <a:effectLst/>
                <a:latin typeface="Consolas" panose="020B0609020204030204" pitchFamily="49" charset="0"/>
              </a:rPr>
              <a:t> casuser.class (</a:t>
            </a:r>
            <a:r>
              <a:rPr lang="en-US" b="0" dirty="0" err="1">
                <a:solidFill>
                  <a:srgbClr val="000000"/>
                </a:solidFill>
                <a:effectLst/>
                <a:latin typeface="Consolas" panose="020B0609020204030204" pitchFamily="49" charset="0"/>
              </a:rPr>
              <a:t>AddRowID</a:t>
            </a:r>
            <a:r>
              <a:rPr lang="en-US" b="0" dirty="0">
                <a:solidFill>
                  <a:srgbClr val="000000"/>
                </a:solidFill>
                <a:effectLst/>
                <a:latin typeface="Consolas" panose="020B0609020204030204" pitchFamily="49" charset="0"/>
              </a:rPr>
              <a:t>=yes);</a:t>
            </a:r>
          </a:p>
          <a:p>
            <a:pPr>
              <a:lnSpc>
                <a:spcPts val="1200"/>
              </a:lnSpc>
              <a:buNone/>
            </a:pPr>
            <a:endParaRPr lang="en-US" b="0" dirty="0">
              <a:solidFill>
                <a:srgbClr val="000000"/>
              </a:solidFill>
              <a:effectLst/>
              <a:latin typeface="Consolas" panose="020B0609020204030204" pitchFamily="49" charset="0"/>
            </a:endParaRPr>
          </a:p>
          <a:p>
            <a:pPr>
              <a:lnSpc>
                <a:spcPts val="1200"/>
              </a:lnSpc>
              <a:buNone/>
            </a:pPr>
            <a:r>
              <a:rPr lang="en-US" b="0" dirty="0">
                <a:solidFill>
                  <a:srgbClr val="000000"/>
                </a:solidFill>
                <a:effectLst/>
                <a:latin typeface="Consolas" panose="020B0609020204030204" pitchFamily="49" charset="0"/>
              </a:rPr>
              <a:t>    </a:t>
            </a:r>
            <a:r>
              <a:rPr lang="en-US" b="0" dirty="0">
                <a:solidFill>
                  <a:srgbClr val="044186"/>
                </a:solidFill>
                <a:effectLst/>
                <a:latin typeface="Consolas" panose="020B0609020204030204" pitchFamily="49" charset="0"/>
              </a:rPr>
              <a:t>set</a:t>
            </a:r>
            <a:r>
              <a:rPr lang="en-US" b="0" dirty="0">
                <a:solidFill>
                  <a:srgbClr val="000000"/>
                </a:solidFill>
                <a:effectLst/>
                <a:latin typeface="Consolas" panose="020B0609020204030204" pitchFamily="49" charset="0"/>
              </a:rPr>
              <a:t> sashelp.class;</a:t>
            </a:r>
          </a:p>
          <a:p>
            <a:pPr>
              <a:lnSpc>
                <a:spcPts val="1200"/>
              </a:lnSpc>
              <a:buNone/>
            </a:pPr>
            <a:endParaRPr lang="en-US" b="1" dirty="0">
              <a:solidFill>
                <a:srgbClr val="78125B"/>
              </a:solidFill>
              <a:effectLst/>
              <a:latin typeface="Consolas" panose="020B0609020204030204" pitchFamily="49" charset="0"/>
            </a:endParaRPr>
          </a:p>
          <a:p>
            <a:pPr>
              <a:lnSpc>
                <a:spcPts val="1200"/>
              </a:lnSpc>
              <a:buNone/>
            </a:pPr>
            <a:r>
              <a:rPr lang="en-US" b="1" dirty="0">
                <a:solidFill>
                  <a:srgbClr val="78125B"/>
                </a:solidFill>
                <a:effectLst/>
                <a:latin typeface="Consolas" panose="020B0609020204030204" pitchFamily="49" charset="0"/>
              </a:rPr>
              <a:t>run</a:t>
            </a:r>
            <a:r>
              <a:rPr lang="en-US" b="0" dirty="0">
                <a:solidFill>
                  <a:srgbClr val="000000"/>
                </a:solidFill>
                <a:effectLst/>
                <a:latin typeface="Consolas" panose="020B0609020204030204" pitchFamily="49" charset="0"/>
              </a:rPr>
              <a:t>;</a:t>
            </a:r>
          </a:p>
        </p:txBody>
      </p:sp>
      <p:sp>
        <p:nvSpPr>
          <p:cNvPr id="9" name="Rectangle 8">
            <a:extLst>
              <a:ext uri="{FF2B5EF4-FFF2-40B4-BE49-F238E27FC236}">
                <a16:creationId xmlns:a16="http://schemas.microsoft.com/office/drawing/2014/main" id="{F8D0DB2B-8ABE-5012-03FA-D6F85F3B4F54}"/>
              </a:ext>
            </a:extLst>
          </p:cNvPr>
          <p:cNvSpPr/>
          <p:nvPr/>
        </p:nvSpPr>
        <p:spPr>
          <a:xfrm>
            <a:off x="14207489" y="2111482"/>
            <a:ext cx="3589020" cy="731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47030F-FC13-026B-5097-9B98CBB5D8A7}"/>
              </a:ext>
            </a:extLst>
          </p:cNvPr>
          <p:cNvSpPr/>
          <p:nvPr/>
        </p:nvSpPr>
        <p:spPr>
          <a:xfrm>
            <a:off x="16078200" y="5753101"/>
            <a:ext cx="1461652" cy="33527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99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8B65-3711-B3E9-3C95-7C28C56B2B1B}"/>
              </a:ext>
            </a:extLst>
          </p:cNvPr>
          <p:cNvSpPr>
            <a:spLocks noGrp="1"/>
          </p:cNvSpPr>
          <p:nvPr>
            <p:ph type="title"/>
          </p:nvPr>
        </p:nvSpPr>
        <p:spPr/>
        <p:txBody>
          <a:bodyPr/>
          <a:lstStyle/>
          <a:p>
            <a:r>
              <a:rPr lang="en-US" dirty="0"/>
              <a:t>Data Step Options in CAS</a:t>
            </a:r>
          </a:p>
        </p:txBody>
      </p:sp>
      <p:sp>
        <p:nvSpPr>
          <p:cNvPr id="3" name="Content Placeholder 2">
            <a:extLst>
              <a:ext uri="{FF2B5EF4-FFF2-40B4-BE49-F238E27FC236}">
                <a16:creationId xmlns:a16="http://schemas.microsoft.com/office/drawing/2014/main" id="{E41097A2-7646-8C65-8A11-600BCF28FBD2}"/>
              </a:ext>
            </a:extLst>
          </p:cNvPr>
          <p:cNvSpPr>
            <a:spLocks noGrp="1"/>
          </p:cNvSpPr>
          <p:nvPr>
            <p:ph idx="1"/>
          </p:nvPr>
        </p:nvSpPr>
        <p:spPr>
          <a:xfrm>
            <a:off x="1252432" y="2338968"/>
            <a:ext cx="7741846" cy="4221851"/>
          </a:xfrm>
        </p:spPr>
        <p:txBody>
          <a:bodyPr/>
          <a:lstStyle/>
          <a:p>
            <a:r>
              <a:rPr lang="en-US" dirty="0"/>
              <a:t>Promoting a table changes the scope from session scope to global scope.</a:t>
            </a:r>
          </a:p>
          <a:p>
            <a:r>
              <a:rPr lang="en-US" dirty="0"/>
              <a:t>Only tables in global </a:t>
            </a:r>
            <a:r>
              <a:rPr lang="en-US" dirty="0" err="1"/>
              <a:t>caslibs</a:t>
            </a:r>
            <a:r>
              <a:rPr lang="en-US" dirty="0"/>
              <a:t> can be promoted.</a:t>
            </a:r>
          </a:p>
          <a:p>
            <a:r>
              <a:rPr lang="en-US" dirty="0"/>
              <a:t>Promoted tables persist beyond the current CAS session.</a:t>
            </a:r>
          </a:p>
        </p:txBody>
      </p:sp>
      <p:sp>
        <p:nvSpPr>
          <p:cNvPr id="4" name="Content Placeholder 3">
            <a:extLst>
              <a:ext uri="{FF2B5EF4-FFF2-40B4-BE49-F238E27FC236}">
                <a16:creationId xmlns:a16="http://schemas.microsoft.com/office/drawing/2014/main" id="{0B566FAB-68E9-97F0-81EF-FE3D971D4A46}"/>
              </a:ext>
            </a:extLst>
          </p:cNvPr>
          <p:cNvSpPr>
            <a:spLocks noGrp="1"/>
          </p:cNvSpPr>
          <p:nvPr>
            <p:ph idx="11"/>
          </p:nvPr>
        </p:nvSpPr>
        <p:spPr>
          <a:xfrm>
            <a:off x="9829798" y="2400300"/>
            <a:ext cx="7200905" cy="6865145"/>
          </a:xfrm>
        </p:spPr>
        <p:txBody>
          <a:bodyPr/>
          <a:lstStyle/>
          <a:p>
            <a:pPr marL="0" indent="0">
              <a:buNone/>
            </a:pPr>
            <a:r>
              <a:rPr lang="en-US" dirty="0"/>
              <a:t>Proc contents output shows the scope.</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9C3011C3-3BA0-0BD5-1328-06EBE2339635}"/>
              </a:ext>
            </a:extLst>
          </p:cNvPr>
          <p:cNvSpPr>
            <a:spLocks noGrp="1"/>
          </p:cNvSpPr>
          <p:nvPr>
            <p:ph type="body" sz="quarter" idx="10"/>
          </p:nvPr>
        </p:nvSpPr>
        <p:spPr/>
        <p:txBody>
          <a:bodyPr/>
          <a:lstStyle/>
          <a:p>
            <a:r>
              <a:rPr lang="en-US" dirty="0"/>
              <a:t>Promote</a:t>
            </a:r>
          </a:p>
        </p:txBody>
      </p:sp>
      <p:sp>
        <p:nvSpPr>
          <p:cNvPr id="6" name="Content Placeholder 2">
            <a:extLst>
              <a:ext uri="{FF2B5EF4-FFF2-40B4-BE49-F238E27FC236}">
                <a16:creationId xmlns:a16="http://schemas.microsoft.com/office/drawing/2014/main" id="{E2E72722-D3E3-9DFD-F82C-5CAF7B5AE2DA}"/>
              </a:ext>
            </a:extLst>
          </p:cNvPr>
          <p:cNvSpPr txBox="1">
            <a:spLocks/>
          </p:cNvSpPr>
          <p:nvPr/>
        </p:nvSpPr>
        <p:spPr>
          <a:xfrm>
            <a:off x="1252432" y="6560820"/>
            <a:ext cx="8572500" cy="2743199"/>
          </a:xfrm>
          <a:prstGeom prst="rect">
            <a:avLst/>
          </a:prstGeom>
        </p:spPr>
        <p:txBody>
          <a:bodyPr vert="horz" lIns="0" tIns="0" rIns="0" bIns="0" rtlCol="0">
            <a:normAutofit/>
          </a:bodyPr>
          <a:lst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a:lstStyle>
          <a:p>
            <a:pPr>
              <a:lnSpc>
                <a:spcPts val="1200"/>
              </a:lnSpc>
              <a:buNone/>
            </a:pPr>
            <a:endParaRPr lang="en-US" b="0" dirty="0">
              <a:solidFill>
                <a:srgbClr val="526822"/>
              </a:solidFill>
              <a:effectLst/>
              <a:latin typeface="Consolas" panose="020B0609020204030204" pitchFamily="49" charset="0"/>
            </a:endParaRPr>
          </a:p>
          <a:p>
            <a:pPr>
              <a:lnSpc>
                <a:spcPts val="1200"/>
              </a:lnSpc>
              <a:buNone/>
            </a:pPr>
            <a:r>
              <a:rPr lang="en-US" b="0" dirty="0">
                <a:solidFill>
                  <a:srgbClr val="526822"/>
                </a:solidFill>
                <a:effectLst/>
                <a:latin typeface="Consolas" panose="020B0609020204030204" pitchFamily="49" charset="0"/>
              </a:rPr>
              <a:t>/* Promote a table */</a:t>
            </a:r>
            <a:endParaRPr lang="en-US" b="0" dirty="0">
              <a:solidFill>
                <a:srgbClr val="000000"/>
              </a:solidFill>
              <a:effectLst/>
              <a:latin typeface="Consolas" panose="020B0609020204030204" pitchFamily="49" charset="0"/>
            </a:endParaRPr>
          </a:p>
          <a:p>
            <a:pPr>
              <a:lnSpc>
                <a:spcPts val="1200"/>
              </a:lnSpc>
              <a:buNone/>
            </a:pPr>
            <a:endParaRPr lang="en-US" b="1" dirty="0">
              <a:solidFill>
                <a:srgbClr val="78125B"/>
              </a:solidFill>
              <a:effectLst/>
              <a:latin typeface="Consolas" panose="020B0609020204030204" pitchFamily="49" charset="0"/>
            </a:endParaRPr>
          </a:p>
          <a:p>
            <a:pPr>
              <a:lnSpc>
                <a:spcPts val="1200"/>
              </a:lnSpc>
              <a:buNone/>
            </a:pPr>
            <a:r>
              <a:rPr lang="en-US" b="1" dirty="0">
                <a:solidFill>
                  <a:srgbClr val="78125B"/>
                </a:solidFill>
                <a:effectLst/>
                <a:latin typeface="Consolas" panose="020B0609020204030204" pitchFamily="49" charset="0"/>
              </a:rPr>
              <a:t>data</a:t>
            </a:r>
            <a:r>
              <a:rPr lang="en-US" b="0" dirty="0">
                <a:solidFill>
                  <a:srgbClr val="000000"/>
                </a:solidFill>
                <a:effectLst/>
                <a:latin typeface="Consolas" panose="020B0609020204030204" pitchFamily="49" charset="0"/>
              </a:rPr>
              <a:t> casuser.class2 (</a:t>
            </a:r>
            <a:r>
              <a:rPr lang="en-US" b="0" dirty="0">
                <a:solidFill>
                  <a:srgbClr val="044186"/>
                </a:solidFill>
                <a:effectLst/>
                <a:latin typeface="Consolas" panose="020B0609020204030204" pitchFamily="49" charset="0"/>
              </a:rPr>
              <a:t>promote</a:t>
            </a:r>
            <a:r>
              <a:rPr lang="en-US" b="0" dirty="0">
                <a:solidFill>
                  <a:srgbClr val="000000"/>
                </a:solidFill>
                <a:effectLst/>
                <a:latin typeface="Consolas" panose="020B0609020204030204" pitchFamily="49" charset="0"/>
              </a:rPr>
              <a:t>=yes);</a:t>
            </a:r>
          </a:p>
          <a:p>
            <a:pPr>
              <a:lnSpc>
                <a:spcPts val="1200"/>
              </a:lnSpc>
              <a:buNone/>
            </a:pPr>
            <a:endParaRPr lang="en-US" b="0" dirty="0">
              <a:solidFill>
                <a:srgbClr val="000000"/>
              </a:solidFill>
              <a:effectLst/>
              <a:latin typeface="Consolas" panose="020B0609020204030204" pitchFamily="49" charset="0"/>
            </a:endParaRPr>
          </a:p>
          <a:p>
            <a:pPr>
              <a:lnSpc>
                <a:spcPts val="1200"/>
              </a:lnSpc>
              <a:buNone/>
            </a:pPr>
            <a:r>
              <a:rPr lang="en-US" b="0" dirty="0">
                <a:solidFill>
                  <a:srgbClr val="000000"/>
                </a:solidFill>
                <a:effectLst/>
                <a:latin typeface="Consolas" panose="020B0609020204030204" pitchFamily="49" charset="0"/>
              </a:rPr>
              <a:t>    </a:t>
            </a:r>
            <a:r>
              <a:rPr lang="en-US" b="0" dirty="0">
                <a:solidFill>
                  <a:srgbClr val="044186"/>
                </a:solidFill>
                <a:effectLst/>
                <a:latin typeface="Consolas" panose="020B0609020204030204" pitchFamily="49" charset="0"/>
              </a:rPr>
              <a:t>set</a:t>
            </a:r>
            <a:r>
              <a:rPr lang="en-US" b="0" dirty="0">
                <a:solidFill>
                  <a:srgbClr val="000000"/>
                </a:solidFill>
                <a:effectLst/>
                <a:latin typeface="Consolas" panose="020B0609020204030204" pitchFamily="49" charset="0"/>
              </a:rPr>
              <a:t> sashelp.class;</a:t>
            </a:r>
          </a:p>
          <a:p>
            <a:pPr>
              <a:lnSpc>
                <a:spcPts val="1200"/>
              </a:lnSpc>
              <a:buNone/>
            </a:pPr>
            <a:endParaRPr lang="en-US" b="1" dirty="0">
              <a:solidFill>
                <a:srgbClr val="78125B"/>
              </a:solidFill>
              <a:effectLst/>
              <a:latin typeface="Consolas" panose="020B0609020204030204" pitchFamily="49" charset="0"/>
            </a:endParaRPr>
          </a:p>
          <a:p>
            <a:pPr>
              <a:lnSpc>
                <a:spcPts val="1200"/>
              </a:lnSpc>
              <a:buNone/>
            </a:pPr>
            <a:r>
              <a:rPr lang="en-US" b="1" dirty="0">
                <a:solidFill>
                  <a:srgbClr val="78125B"/>
                </a:solidFill>
                <a:effectLst/>
                <a:latin typeface="Consolas" panose="020B0609020204030204" pitchFamily="49" charset="0"/>
              </a:rPr>
              <a:t>run</a:t>
            </a:r>
            <a:r>
              <a:rPr lang="en-US" b="0" dirty="0">
                <a:solidFill>
                  <a:srgbClr val="000000"/>
                </a:solidFill>
                <a:effectLst/>
                <a:latin typeface="Consolas" panose="020B0609020204030204" pitchFamily="49" charset="0"/>
              </a:rPr>
              <a:t>;</a:t>
            </a:r>
          </a:p>
          <a:p>
            <a:pPr>
              <a:lnSpc>
                <a:spcPts val="1200"/>
              </a:lnSpc>
              <a:buNone/>
            </a:pPr>
            <a:endParaRPr lang="en-US" dirty="0">
              <a:solidFill>
                <a:srgbClr val="000000"/>
              </a:solidFill>
              <a:latin typeface="Consolas" panose="020B0609020204030204" pitchFamily="49" charset="0"/>
            </a:endParaRPr>
          </a:p>
        </p:txBody>
      </p:sp>
      <p:pic>
        <p:nvPicPr>
          <p:cNvPr id="8" name="Picture 7">
            <a:extLst>
              <a:ext uri="{FF2B5EF4-FFF2-40B4-BE49-F238E27FC236}">
                <a16:creationId xmlns:a16="http://schemas.microsoft.com/office/drawing/2014/main" id="{01418538-82AD-87E3-41EB-100F300B8949}"/>
              </a:ext>
            </a:extLst>
          </p:cNvPr>
          <p:cNvPicPr>
            <a:picLocks noChangeAspect="1"/>
          </p:cNvPicPr>
          <p:nvPr/>
        </p:nvPicPr>
        <p:blipFill>
          <a:blip r:embed="rId2"/>
          <a:stretch>
            <a:fillRect/>
          </a:stretch>
        </p:blipFill>
        <p:spPr>
          <a:xfrm>
            <a:off x="9829797" y="4162272"/>
            <a:ext cx="5172521" cy="2398548"/>
          </a:xfrm>
          <a:prstGeom prst="rect">
            <a:avLst/>
          </a:prstGeom>
        </p:spPr>
      </p:pic>
      <p:sp>
        <p:nvSpPr>
          <p:cNvPr id="9" name="Rectangle 8">
            <a:extLst>
              <a:ext uri="{FF2B5EF4-FFF2-40B4-BE49-F238E27FC236}">
                <a16:creationId xmlns:a16="http://schemas.microsoft.com/office/drawing/2014/main" id="{FBB29DA5-131B-6992-6129-214DF752AFFF}"/>
              </a:ext>
            </a:extLst>
          </p:cNvPr>
          <p:cNvSpPr/>
          <p:nvPr/>
        </p:nvSpPr>
        <p:spPr>
          <a:xfrm>
            <a:off x="6238345" y="7216512"/>
            <a:ext cx="3339995" cy="731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815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AB28-1452-E1FF-FF09-EA5FCE11EC1A}"/>
              </a:ext>
            </a:extLst>
          </p:cNvPr>
          <p:cNvSpPr>
            <a:spLocks noGrp="1"/>
          </p:cNvSpPr>
          <p:nvPr>
            <p:ph type="title"/>
          </p:nvPr>
        </p:nvSpPr>
        <p:spPr/>
        <p:txBody>
          <a:bodyPr/>
          <a:lstStyle/>
          <a:p>
            <a:r>
              <a:rPr lang="en-US" dirty="0"/>
              <a:t>Data Step Options in CAS</a:t>
            </a:r>
          </a:p>
        </p:txBody>
      </p:sp>
      <p:sp>
        <p:nvSpPr>
          <p:cNvPr id="3" name="Content Placeholder 2">
            <a:extLst>
              <a:ext uri="{FF2B5EF4-FFF2-40B4-BE49-F238E27FC236}">
                <a16:creationId xmlns:a16="http://schemas.microsoft.com/office/drawing/2014/main" id="{742D498A-56D2-663B-46A6-FE06B2B1F94C}"/>
              </a:ext>
            </a:extLst>
          </p:cNvPr>
          <p:cNvSpPr>
            <a:spLocks noGrp="1"/>
          </p:cNvSpPr>
          <p:nvPr>
            <p:ph idx="1"/>
          </p:nvPr>
        </p:nvSpPr>
        <p:spPr/>
        <p:txBody>
          <a:bodyPr>
            <a:normAutofit/>
          </a:bodyPr>
          <a:lstStyle/>
          <a:p>
            <a:pPr>
              <a:lnSpc>
                <a:spcPts val="1200"/>
              </a:lnSpc>
              <a:buNone/>
            </a:pPr>
            <a:endParaRPr lang="en-US" sz="2800" b="0" dirty="0">
              <a:solidFill>
                <a:srgbClr val="526822"/>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 transferring huge data set from</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CAS to Compute -</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default limit - 100 MB */</a:t>
            </a:r>
            <a:endParaRPr lang="en-US" sz="2800" b="0" dirty="0">
              <a:solidFill>
                <a:srgbClr val="000000"/>
              </a:solidFill>
              <a:effectLst/>
              <a:latin typeface="Consolas" panose="020B0609020204030204" pitchFamily="49" charset="0"/>
            </a:endParaRPr>
          </a:p>
          <a:p>
            <a:pPr>
              <a:lnSpc>
                <a:spcPts val="1200"/>
              </a:lnSpc>
              <a:buNone/>
            </a:pPr>
            <a:r>
              <a:rPr lang="en-US" sz="2800" b="1" dirty="0">
                <a:solidFill>
                  <a:srgbClr val="78125B"/>
                </a:solidFill>
                <a:effectLst/>
                <a:latin typeface="Consolas" panose="020B0609020204030204" pitchFamily="49" charset="0"/>
              </a:rPr>
              <a:t>data</a:t>
            </a:r>
            <a:r>
              <a:rPr lang="en-US" sz="2800" b="0" dirty="0">
                <a:solidFill>
                  <a:srgbClr val="000000"/>
                </a:solidFill>
                <a:effectLst/>
                <a:latin typeface="Consolas" panose="020B0609020204030204" pitchFamily="49" charset="0"/>
              </a:rPr>
              <a:t> hmeq3;</a:t>
            </a:r>
          </a:p>
          <a:p>
            <a:pPr>
              <a:lnSpc>
                <a:spcPts val="1200"/>
              </a:lnSpc>
              <a:buNone/>
            </a:pPr>
            <a:r>
              <a:rPr lang="en-US" sz="2800" b="0" dirty="0">
                <a:solidFill>
                  <a:srgbClr val="000000"/>
                </a:solidFill>
                <a:effectLst/>
                <a:latin typeface="Consolas" panose="020B0609020204030204" pitchFamily="49" charset="0"/>
              </a:rPr>
              <a:t>    </a:t>
            </a:r>
            <a:r>
              <a:rPr lang="en-US" sz="2800" b="0" dirty="0">
                <a:solidFill>
                  <a:srgbClr val="044186"/>
                </a:solidFill>
                <a:effectLst/>
                <a:latin typeface="Consolas" panose="020B0609020204030204" pitchFamily="49" charset="0"/>
              </a:rPr>
              <a:t>set</a:t>
            </a:r>
            <a:r>
              <a:rPr lang="en-US" sz="2800" b="0" dirty="0">
                <a:solidFill>
                  <a:srgbClr val="000000"/>
                </a:solidFill>
                <a:effectLst/>
                <a:latin typeface="Consolas" panose="020B0609020204030204" pitchFamily="49" charset="0"/>
              </a:rPr>
              <a:t> </a:t>
            </a:r>
            <a:r>
              <a:rPr lang="en-US" sz="2800" b="0" dirty="0" err="1">
                <a:solidFill>
                  <a:srgbClr val="000000"/>
                </a:solidFill>
                <a:effectLst/>
                <a:latin typeface="Consolas" panose="020B0609020204030204" pitchFamily="49" charset="0"/>
              </a:rPr>
              <a:t>casuser.hmeq</a:t>
            </a:r>
            <a:r>
              <a:rPr lang="en-US" sz="2800" b="0" dirty="0">
                <a:solidFill>
                  <a:srgbClr val="000000"/>
                </a:solidFill>
                <a:effectLst/>
                <a:latin typeface="Consolas" panose="020B0609020204030204" pitchFamily="49" charset="0"/>
              </a:rPr>
              <a:t>;</a:t>
            </a:r>
          </a:p>
          <a:p>
            <a:pPr>
              <a:lnSpc>
                <a:spcPts val="1200"/>
              </a:lnSpc>
              <a:buNone/>
            </a:pPr>
            <a:r>
              <a:rPr lang="en-US" sz="2800" b="1" dirty="0">
                <a:solidFill>
                  <a:srgbClr val="78125B"/>
                </a:solidFill>
                <a:effectLst/>
                <a:latin typeface="Consolas" panose="020B0609020204030204" pitchFamily="49" charset="0"/>
              </a:rPr>
              <a:t>run</a:t>
            </a:r>
            <a:r>
              <a:rPr lang="en-US" sz="2800" b="0" dirty="0">
                <a:solidFill>
                  <a:srgbClr val="000000"/>
                </a:solidFill>
                <a:effectLst/>
                <a:latin typeface="Consolas" panose="020B0609020204030204" pitchFamily="49" charset="0"/>
              </a:rPr>
              <a:t>;</a:t>
            </a:r>
          </a:p>
          <a:p>
            <a:pPr>
              <a:lnSpc>
                <a:spcPts val="1200"/>
              </a:lnSpc>
              <a:buNone/>
            </a:pPr>
            <a:endParaRPr lang="en-US" sz="2400" b="0" dirty="0">
              <a:solidFill>
                <a:srgbClr val="000000"/>
              </a:solidFill>
              <a:effectLst/>
              <a:latin typeface="Consolas" panose="020B0609020204030204" pitchFamily="49" charset="0"/>
            </a:endParaRPr>
          </a:p>
          <a:p>
            <a:pPr>
              <a:lnSpc>
                <a:spcPts val="1200"/>
              </a:lnSpc>
              <a:buNone/>
            </a:pPr>
            <a:r>
              <a:rPr lang="en-US" sz="2800" b="0" dirty="0">
                <a:solidFill>
                  <a:srgbClr val="054A99"/>
                </a:solidFill>
                <a:effectLst/>
                <a:latin typeface="Consolas" panose="020B0609020204030204" pitchFamily="49" charset="0"/>
              </a:rPr>
              <a:t>NOTE: One or more variables were </a:t>
            </a:r>
          </a:p>
          <a:p>
            <a:pPr>
              <a:lnSpc>
                <a:spcPts val="1200"/>
              </a:lnSpc>
              <a:buNone/>
            </a:pPr>
            <a:r>
              <a:rPr lang="en-US" sz="2800" b="0" dirty="0">
                <a:solidFill>
                  <a:srgbClr val="054A99"/>
                </a:solidFill>
                <a:effectLst/>
                <a:latin typeface="Consolas" panose="020B0609020204030204" pitchFamily="49" charset="0"/>
              </a:rPr>
              <a:t>converted because the data type is not </a:t>
            </a:r>
          </a:p>
          <a:p>
            <a:pPr>
              <a:lnSpc>
                <a:spcPts val="1200"/>
              </a:lnSpc>
              <a:buNone/>
            </a:pPr>
            <a:r>
              <a:rPr lang="en-US" sz="2800" b="0" dirty="0">
                <a:solidFill>
                  <a:srgbClr val="054A99"/>
                </a:solidFill>
                <a:effectLst/>
                <a:latin typeface="Consolas" panose="020B0609020204030204" pitchFamily="49" charset="0"/>
              </a:rPr>
              <a:t>supported by the V9 engine. For more </a:t>
            </a:r>
          </a:p>
          <a:p>
            <a:pPr>
              <a:lnSpc>
                <a:spcPts val="1200"/>
              </a:lnSpc>
              <a:buNone/>
            </a:pPr>
            <a:r>
              <a:rPr lang="en-US" sz="2800" b="0" dirty="0">
                <a:solidFill>
                  <a:srgbClr val="054A99"/>
                </a:solidFill>
                <a:effectLst/>
                <a:latin typeface="Consolas" panose="020B0609020204030204" pitchFamily="49" charset="0"/>
              </a:rPr>
              <a:t>details, run with options MSGLEVEL=I.</a:t>
            </a:r>
          </a:p>
          <a:p>
            <a:pPr>
              <a:lnSpc>
                <a:spcPts val="1200"/>
              </a:lnSpc>
              <a:buNone/>
            </a:pP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B80000"/>
                </a:solidFill>
                <a:effectLst/>
                <a:latin typeface="Consolas" panose="020B0609020204030204" pitchFamily="49" charset="0"/>
              </a:rPr>
              <a:t>ERROR: The maximum allowed bytes (1024) </a:t>
            </a:r>
          </a:p>
          <a:p>
            <a:pPr>
              <a:lnSpc>
                <a:spcPts val="1200"/>
              </a:lnSpc>
              <a:buNone/>
            </a:pPr>
            <a:r>
              <a:rPr lang="en-US" sz="2800" b="0" dirty="0">
                <a:solidFill>
                  <a:srgbClr val="B80000"/>
                </a:solidFill>
                <a:effectLst/>
                <a:latin typeface="Consolas" panose="020B0609020204030204" pitchFamily="49" charset="0"/>
              </a:rPr>
              <a:t>of data have been fetched from Cloud </a:t>
            </a:r>
          </a:p>
          <a:p>
            <a:pPr>
              <a:lnSpc>
                <a:spcPts val="1200"/>
              </a:lnSpc>
              <a:buNone/>
            </a:pPr>
            <a:r>
              <a:rPr lang="en-US" sz="2800" b="0" dirty="0">
                <a:solidFill>
                  <a:srgbClr val="B80000"/>
                </a:solidFill>
                <a:effectLst/>
                <a:latin typeface="Consolas" panose="020B0609020204030204" pitchFamily="49" charset="0"/>
              </a:rPr>
              <a:t>Analytic Services. Use the DATALIMIT </a:t>
            </a:r>
          </a:p>
          <a:p>
            <a:pPr>
              <a:lnSpc>
                <a:spcPts val="1200"/>
              </a:lnSpc>
              <a:buNone/>
            </a:pPr>
            <a:r>
              <a:rPr lang="en-US" sz="2800" b="0" dirty="0">
                <a:solidFill>
                  <a:srgbClr val="B80000"/>
                </a:solidFill>
                <a:effectLst/>
                <a:latin typeface="Consolas" panose="020B0609020204030204" pitchFamily="49" charset="0"/>
              </a:rPr>
              <a:t>option to increase the maximum value.</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054A99"/>
                </a:solidFill>
                <a:effectLst/>
                <a:latin typeface="Consolas" panose="020B0609020204030204" pitchFamily="49" charset="0"/>
              </a:rPr>
              <a:t>NOTE: The DATA step has been abnormally </a:t>
            </a:r>
          </a:p>
          <a:p>
            <a:pPr>
              <a:lnSpc>
                <a:spcPts val="1200"/>
              </a:lnSpc>
              <a:buNone/>
            </a:pPr>
            <a:r>
              <a:rPr lang="en-US" sz="2800" b="0" dirty="0">
                <a:solidFill>
                  <a:srgbClr val="054A99"/>
                </a:solidFill>
                <a:effectLst/>
                <a:latin typeface="Consolas" panose="020B0609020204030204" pitchFamily="49" charset="0"/>
              </a:rPr>
              <a:t>terminated.</a:t>
            </a:r>
            <a:endParaRPr lang="en-US" sz="2800" b="0" dirty="0">
              <a:solidFill>
                <a:srgbClr val="000000"/>
              </a:solidFill>
              <a:effectLst/>
              <a:latin typeface="Consolas" panose="020B0609020204030204" pitchFamily="49" charset="0"/>
            </a:endParaRPr>
          </a:p>
          <a:p>
            <a:pPr marL="0" indent="0">
              <a:buNone/>
            </a:pPr>
            <a:endParaRPr lang="en-US" sz="2800" dirty="0"/>
          </a:p>
        </p:txBody>
      </p:sp>
      <p:sp>
        <p:nvSpPr>
          <p:cNvPr id="4" name="Content Placeholder 3">
            <a:extLst>
              <a:ext uri="{FF2B5EF4-FFF2-40B4-BE49-F238E27FC236}">
                <a16:creationId xmlns:a16="http://schemas.microsoft.com/office/drawing/2014/main" id="{2E8A224D-F6CB-1B06-F271-4C4424F8E682}"/>
              </a:ext>
            </a:extLst>
          </p:cNvPr>
          <p:cNvSpPr>
            <a:spLocks noGrp="1"/>
          </p:cNvSpPr>
          <p:nvPr>
            <p:ph idx="11"/>
          </p:nvPr>
        </p:nvSpPr>
        <p:spPr/>
        <p:txBody>
          <a:bodyPr/>
          <a:lstStyle/>
          <a:p>
            <a:pPr>
              <a:lnSpc>
                <a:spcPts val="1200"/>
              </a:lnSpc>
              <a:buNone/>
            </a:pPr>
            <a:endParaRPr lang="en-US" sz="2800" b="0" dirty="0">
              <a:solidFill>
                <a:srgbClr val="526822"/>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 increase </a:t>
            </a:r>
            <a:r>
              <a:rPr lang="en-US" sz="2800" b="0" dirty="0" err="1">
                <a:solidFill>
                  <a:srgbClr val="526822"/>
                </a:solidFill>
                <a:effectLst/>
                <a:latin typeface="Consolas" panose="020B0609020204030204" pitchFamily="49" charset="0"/>
              </a:rPr>
              <a:t>datalimit</a:t>
            </a:r>
            <a:r>
              <a:rPr lang="en-US" sz="2800" b="0" dirty="0">
                <a:solidFill>
                  <a:srgbClr val="526822"/>
                </a:solidFill>
                <a:effectLst/>
                <a:latin typeface="Consolas" panose="020B0609020204030204" pitchFamily="49" charset="0"/>
              </a:rPr>
              <a:t> -</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Be cautious with this option */</a:t>
            </a:r>
            <a:endParaRPr lang="en-US" sz="2800" b="0" dirty="0">
              <a:solidFill>
                <a:srgbClr val="000000"/>
              </a:solidFill>
              <a:effectLst/>
              <a:latin typeface="Consolas" panose="020B0609020204030204" pitchFamily="49" charset="0"/>
            </a:endParaRPr>
          </a:p>
          <a:p>
            <a:pPr>
              <a:lnSpc>
                <a:spcPts val="1200"/>
              </a:lnSpc>
              <a:buNone/>
            </a:pPr>
            <a:endParaRPr lang="en-US" sz="2800" b="1" dirty="0">
              <a:solidFill>
                <a:srgbClr val="78125B"/>
              </a:solidFill>
              <a:effectLst/>
              <a:latin typeface="Consolas" panose="020B0609020204030204" pitchFamily="49" charset="0"/>
            </a:endParaRPr>
          </a:p>
          <a:p>
            <a:pPr>
              <a:lnSpc>
                <a:spcPts val="1200"/>
              </a:lnSpc>
              <a:buNone/>
            </a:pPr>
            <a:r>
              <a:rPr lang="en-US" sz="2800" b="1" dirty="0">
                <a:solidFill>
                  <a:srgbClr val="78125B"/>
                </a:solidFill>
                <a:effectLst/>
                <a:latin typeface="Consolas" panose="020B0609020204030204" pitchFamily="49" charset="0"/>
              </a:rPr>
              <a:t>data</a:t>
            </a:r>
            <a:r>
              <a:rPr lang="en-US" sz="2800" b="0" dirty="0">
                <a:solidFill>
                  <a:srgbClr val="000000"/>
                </a:solidFill>
                <a:effectLst/>
                <a:latin typeface="Consolas" panose="020B0609020204030204" pitchFamily="49" charset="0"/>
              </a:rPr>
              <a:t> hmeq3;</a:t>
            </a:r>
          </a:p>
          <a:p>
            <a:pPr>
              <a:lnSpc>
                <a:spcPts val="1200"/>
              </a:lnSpc>
              <a:buNone/>
            </a:pPr>
            <a:r>
              <a:rPr lang="en-US" sz="2800" b="0" dirty="0">
                <a:solidFill>
                  <a:srgbClr val="000000"/>
                </a:solidFill>
                <a:effectLst/>
                <a:latin typeface="Consolas" panose="020B0609020204030204" pitchFamily="49" charset="0"/>
              </a:rPr>
              <a:t>    </a:t>
            </a:r>
            <a:r>
              <a:rPr lang="en-US" sz="2800" b="0" dirty="0">
                <a:solidFill>
                  <a:srgbClr val="044186"/>
                </a:solidFill>
                <a:effectLst/>
                <a:latin typeface="Consolas" panose="020B0609020204030204" pitchFamily="49" charset="0"/>
              </a:rPr>
              <a:t>set</a:t>
            </a:r>
            <a:r>
              <a:rPr lang="en-US" sz="2800" b="0" dirty="0">
                <a:solidFill>
                  <a:srgbClr val="000000"/>
                </a:solidFill>
                <a:effectLst/>
                <a:latin typeface="Consolas" panose="020B0609020204030204" pitchFamily="49" charset="0"/>
              </a:rPr>
              <a:t> casuser.hmeq3 (</a:t>
            </a:r>
            <a:r>
              <a:rPr lang="en-US" sz="2800" b="0" dirty="0" err="1">
                <a:solidFill>
                  <a:srgbClr val="044186"/>
                </a:solidFill>
                <a:effectLst/>
                <a:latin typeface="Consolas" panose="020B0609020204030204" pitchFamily="49" charset="0"/>
              </a:rPr>
              <a:t>datalimit</a:t>
            </a:r>
            <a:r>
              <a:rPr lang="en-US" sz="2800" b="0" dirty="0">
                <a:solidFill>
                  <a:srgbClr val="000000"/>
                </a:solidFill>
                <a:effectLst/>
                <a:latin typeface="Consolas" panose="020B0609020204030204" pitchFamily="49" charset="0"/>
              </a:rPr>
              <a:t>=</a:t>
            </a:r>
            <a:r>
              <a:rPr lang="en-US" sz="2800" b="1" dirty="0">
                <a:solidFill>
                  <a:srgbClr val="296056"/>
                </a:solidFill>
                <a:effectLst/>
                <a:latin typeface="Consolas" panose="020B0609020204030204" pitchFamily="49" charset="0"/>
              </a:rPr>
              <a:t>500</a:t>
            </a:r>
            <a:r>
              <a:rPr lang="en-US" sz="2800" b="0" dirty="0">
                <a:solidFill>
                  <a:srgbClr val="000000"/>
                </a:solidFill>
                <a:effectLst/>
                <a:latin typeface="Consolas" panose="020B0609020204030204" pitchFamily="49" charset="0"/>
              </a:rPr>
              <a:t>M);</a:t>
            </a:r>
          </a:p>
          <a:p>
            <a:pPr>
              <a:lnSpc>
                <a:spcPts val="1200"/>
              </a:lnSpc>
              <a:buNone/>
            </a:pPr>
            <a:r>
              <a:rPr lang="en-US" sz="2800" b="1" dirty="0">
                <a:solidFill>
                  <a:srgbClr val="78125B"/>
                </a:solidFill>
                <a:effectLst/>
                <a:latin typeface="Consolas" panose="020B0609020204030204" pitchFamily="49" charset="0"/>
              </a:rPr>
              <a:t>run</a:t>
            </a:r>
            <a:r>
              <a:rPr lang="en-US" sz="2800" b="0" dirty="0">
                <a:solidFill>
                  <a:srgbClr val="000000"/>
                </a:solidFill>
                <a:effectLst/>
                <a:latin typeface="Consolas" panose="020B0609020204030204" pitchFamily="49" charset="0"/>
              </a:rPr>
              <a:t>;</a:t>
            </a:r>
          </a:p>
          <a:p>
            <a:pPr marL="0" indent="0">
              <a:buNone/>
            </a:pPr>
            <a:endParaRPr lang="en-US" dirty="0"/>
          </a:p>
          <a:p>
            <a:pPr>
              <a:lnSpc>
                <a:spcPts val="1200"/>
              </a:lnSpc>
              <a:buNone/>
            </a:pPr>
            <a:r>
              <a:rPr lang="en-US" sz="2800" b="0" dirty="0">
                <a:solidFill>
                  <a:srgbClr val="054A99"/>
                </a:solidFill>
                <a:effectLst/>
                <a:latin typeface="Consolas" panose="020B0609020204030204" pitchFamily="49" charset="0"/>
              </a:rPr>
              <a:t>NOTE: There were 172840 observations</a:t>
            </a:r>
          </a:p>
          <a:p>
            <a:pPr>
              <a:lnSpc>
                <a:spcPts val="1200"/>
              </a:lnSpc>
              <a:buNone/>
            </a:pPr>
            <a:r>
              <a:rPr lang="en-US" sz="2800" b="0" dirty="0">
                <a:solidFill>
                  <a:srgbClr val="054A99"/>
                </a:solidFill>
                <a:effectLst/>
                <a:latin typeface="Consolas" panose="020B0609020204030204" pitchFamily="49" charset="0"/>
              </a:rPr>
              <a:t> read from the data set CASUSER.HMEQ3.</a:t>
            </a:r>
          </a:p>
          <a:p>
            <a:pPr>
              <a:lnSpc>
                <a:spcPts val="1200"/>
              </a:lnSpc>
              <a:buNone/>
            </a:pP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054A99"/>
                </a:solidFill>
                <a:effectLst/>
                <a:latin typeface="Consolas" panose="020B0609020204030204" pitchFamily="49" charset="0"/>
              </a:rPr>
              <a:t>NOTE: The data set WORK.HMEQ3 has </a:t>
            </a:r>
          </a:p>
          <a:p>
            <a:pPr>
              <a:lnSpc>
                <a:spcPts val="1200"/>
              </a:lnSpc>
              <a:buNone/>
            </a:pPr>
            <a:r>
              <a:rPr lang="en-US" sz="2800" b="0" dirty="0">
                <a:solidFill>
                  <a:srgbClr val="054A99"/>
                </a:solidFill>
                <a:effectLst/>
                <a:latin typeface="Consolas" panose="020B0609020204030204" pitchFamily="49" charset="0"/>
              </a:rPr>
              <a:t>172840 observations and 18 variables.</a:t>
            </a:r>
          </a:p>
          <a:p>
            <a:pPr>
              <a:lnSpc>
                <a:spcPts val="1200"/>
              </a:lnSpc>
              <a:buNone/>
            </a:pP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054A99"/>
                </a:solidFill>
                <a:effectLst/>
                <a:latin typeface="Consolas" panose="020B0609020204030204" pitchFamily="49" charset="0"/>
              </a:rPr>
              <a:t>NOTE: DATA statement used (Total </a:t>
            </a:r>
          </a:p>
          <a:p>
            <a:pPr>
              <a:lnSpc>
                <a:spcPts val="1200"/>
              </a:lnSpc>
              <a:buNone/>
            </a:pPr>
            <a:r>
              <a:rPr lang="en-US" sz="2800" b="0" dirty="0">
                <a:solidFill>
                  <a:srgbClr val="054A99"/>
                </a:solidFill>
                <a:effectLst/>
                <a:latin typeface="Consolas" panose="020B0609020204030204" pitchFamily="49" charset="0"/>
              </a:rPr>
              <a:t>process time):</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054A99"/>
                </a:solidFill>
                <a:effectLst/>
                <a:latin typeface="Consolas" panose="020B0609020204030204" pitchFamily="49" charset="0"/>
              </a:rPr>
              <a:t>      real time           0.93 seconds</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054A99"/>
                </a:solidFill>
                <a:effectLst/>
                <a:latin typeface="Consolas" panose="020B0609020204030204" pitchFamily="49" charset="0"/>
              </a:rPr>
              <a:t>      </a:t>
            </a:r>
            <a:r>
              <a:rPr lang="en-US" sz="2800" b="0" dirty="0" err="1">
                <a:solidFill>
                  <a:srgbClr val="054A99"/>
                </a:solidFill>
                <a:effectLst/>
                <a:latin typeface="Consolas" panose="020B0609020204030204" pitchFamily="49" charset="0"/>
              </a:rPr>
              <a:t>cpu</a:t>
            </a:r>
            <a:r>
              <a:rPr lang="en-US" sz="2800" b="0" dirty="0">
                <a:solidFill>
                  <a:srgbClr val="054A99"/>
                </a:solidFill>
                <a:effectLst/>
                <a:latin typeface="Consolas" panose="020B0609020204030204" pitchFamily="49" charset="0"/>
              </a:rPr>
              <a:t> time            0.25 seconds</a:t>
            </a:r>
            <a:endParaRPr lang="en-US" sz="2800" b="0" dirty="0">
              <a:solidFill>
                <a:srgbClr val="000000"/>
              </a:solidFill>
              <a:effectLst/>
              <a:latin typeface="Consolas" panose="020B0609020204030204" pitchFamily="49" charset="0"/>
            </a:endParaRPr>
          </a:p>
        </p:txBody>
      </p:sp>
      <p:sp>
        <p:nvSpPr>
          <p:cNvPr id="5" name="Text Placeholder 4">
            <a:extLst>
              <a:ext uri="{FF2B5EF4-FFF2-40B4-BE49-F238E27FC236}">
                <a16:creationId xmlns:a16="http://schemas.microsoft.com/office/drawing/2014/main" id="{95FABA6E-48B4-CC53-95D9-748324E89672}"/>
              </a:ext>
            </a:extLst>
          </p:cNvPr>
          <p:cNvSpPr>
            <a:spLocks noGrp="1"/>
          </p:cNvSpPr>
          <p:nvPr>
            <p:ph type="body" sz="quarter" idx="10"/>
          </p:nvPr>
        </p:nvSpPr>
        <p:spPr/>
        <p:txBody>
          <a:bodyPr/>
          <a:lstStyle/>
          <a:p>
            <a:r>
              <a:rPr lang="en-US" dirty="0" err="1"/>
              <a:t>Datalimit</a:t>
            </a:r>
            <a:r>
              <a:rPr lang="en-US" dirty="0"/>
              <a:t> to transfer data from CAS to Compute</a:t>
            </a:r>
          </a:p>
        </p:txBody>
      </p:sp>
    </p:spTree>
    <p:extLst>
      <p:ext uri="{BB962C8B-B14F-4D97-AF65-F5344CB8AC3E}">
        <p14:creationId xmlns:p14="http://schemas.microsoft.com/office/powerpoint/2010/main" val="190073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72EE-00FF-6C6F-1C02-82B5D528F61E}"/>
              </a:ext>
            </a:extLst>
          </p:cNvPr>
          <p:cNvSpPr>
            <a:spLocks noGrp="1"/>
          </p:cNvSpPr>
          <p:nvPr>
            <p:ph type="title"/>
          </p:nvPr>
        </p:nvSpPr>
        <p:spPr/>
        <p:txBody>
          <a:bodyPr/>
          <a:lstStyle/>
          <a:p>
            <a:r>
              <a:rPr lang="en-US" dirty="0"/>
              <a:t>Performance Options</a:t>
            </a:r>
          </a:p>
        </p:txBody>
      </p:sp>
      <p:sp>
        <p:nvSpPr>
          <p:cNvPr id="3" name="Content Placeholder 2">
            <a:extLst>
              <a:ext uri="{FF2B5EF4-FFF2-40B4-BE49-F238E27FC236}">
                <a16:creationId xmlns:a16="http://schemas.microsoft.com/office/drawing/2014/main" id="{5E852BCD-364F-D110-4DD7-4BB3F070E994}"/>
              </a:ext>
            </a:extLst>
          </p:cNvPr>
          <p:cNvSpPr>
            <a:spLocks noGrp="1"/>
          </p:cNvSpPr>
          <p:nvPr>
            <p:ph idx="1"/>
          </p:nvPr>
        </p:nvSpPr>
        <p:spPr/>
        <p:txBody>
          <a:bodyPr>
            <a:normAutofit/>
          </a:bodyPr>
          <a:lstStyle/>
          <a:p>
            <a:pPr>
              <a:lnSpc>
                <a:spcPts val="1200"/>
              </a:lnSpc>
              <a:buNone/>
            </a:pPr>
            <a:r>
              <a:rPr lang="en-US" sz="2800" b="0" dirty="0">
                <a:solidFill>
                  <a:srgbClr val="526822"/>
                </a:solidFill>
                <a:effectLst/>
                <a:latin typeface="Consolas" panose="020B0609020204030204" pitchFamily="49" charset="0"/>
              </a:rPr>
              <a:t>/* Append to a CAS table  */</a:t>
            </a:r>
            <a:endParaRPr lang="en-US" sz="2800" b="0" dirty="0">
              <a:solidFill>
                <a:srgbClr val="000000"/>
              </a:solidFill>
              <a:effectLst/>
              <a:latin typeface="Consolas" panose="020B0609020204030204" pitchFamily="49" charset="0"/>
            </a:endParaRPr>
          </a:p>
          <a:p>
            <a:pPr>
              <a:lnSpc>
                <a:spcPts val="1200"/>
              </a:lnSpc>
              <a:buNone/>
            </a:pPr>
            <a:r>
              <a:rPr lang="en-US" sz="2800" b="1" dirty="0">
                <a:solidFill>
                  <a:srgbClr val="78125B"/>
                </a:solidFill>
                <a:effectLst/>
                <a:latin typeface="Consolas" panose="020B0609020204030204" pitchFamily="49" charset="0"/>
              </a:rPr>
              <a:t>data</a:t>
            </a:r>
            <a:r>
              <a:rPr lang="en-US" sz="2800" b="0" dirty="0">
                <a:solidFill>
                  <a:srgbClr val="000000"/>
                </a:solidFill>
                <a:effectLst/>
                <a:latin typeface="Consolas" panose="020B0609020204030204" pitchFamily="49" charset="0"/>
              </a:rPr>
              <a:t> casuser.hmeq4 (</a:t>
            </a:r>
            <a:r>
              <a:rPr lang="en-US" sz="2800" b="0" dirty="0">
                <a:solidFill>
                  <a:srgbClr val="044186"/>
                </a:solidFill>
                <a:effectLst/>
                <a:latin typeface="Consolas" panose="020B0609020204030204" pitchFamily="49" charset="0"/>
              </a:rPr>
              <a:t>append</a:t>
            </a:r>
            <a:r>
              <a:rPr lang="en-US" sz="2800" b="0" dirty="0">
                <a:solidFill>
                  <a:srgbClr val="000000"/>
                </a:solidFill>
                <a:effectLst/>
                <a:latin typeface="Consolas" panose="020B0609020204030204" pitchFamily="49" charset="0"/>
              </a:rPr>
              <a:t>=yes);</a:t>
            </a:r>
          </a:p>
          <a:p>
            <a:pPr>
              <a:lnSpc>
                <a:spcPts val="1200"/>
              </a:lnSpc>
              <a:buNone/>
            </a:pPr>
            <a:r>
              <a:rPr lang="en-US" sz="2800" b="0" dirty="0">
                <a:solidFill>
                  <a:srgbClr val="000000"/>
                </a:solidFill>
                <a:effectLst/>
                <a:latin typeface="Consolas" panose="020B0609020204030204" pitchFamily="49" charset="0"/>
              </a:rPr>
              <a:t>    </a:t>
            </a:r>
            <a:r>
              <a:rPr lang="en-US" sz="2800" b="0" dirty="0">
                <a:solidFill>
                  <a:srgbClr val="044186"/>
                </a:solidFill>
                <a:effectLst/>
                <a:latin typeface="Consolas" panose="020B0609020204030204" pitchFamily="49" charset="0"/>
              </a:rPr>
              <a:t>set</a:t>
            </a:r>
            <a:r>
              <a:rPr lang="en-US" sz="2800" b="0" dirty="0">
                <a:solidFill>
                  <a:srgbClr val="000000"/>
                </a:solidFill>
                <a:effectLst/>
                <a:latin typeface="Consolas" panose="020B0609020204030204" pitchFamily="49" charset="0"/>
              </a:rPr>
              <a:t> hmeq3;</a:t>
            </a:r>
          </a:p>
          <a:p>
            <a:pPr>
              <a:lnSpc>
                <a:spcPts val="1200"/>
              </a:lnSpc>
              <a:buNone/>
            </a:pPr>
            <a:r>
              <a:rPr lang="en-US" sz="2800" b="1" dirty="0">
                <a:solidFill>
                  <a:srgbClr val="78125B"/>
                </a:solidFill>
                <a:effectLst/>
                <a:latin typeface="Consolas" panose="020B0609020204030204" pitchFamily="49" charset="0"/>
              </a:rPr>
              <a:t>run</a:t>
            </a:r>
            <a:r>
              <a:rPr lang="en-US" sz="2800" b="0" dirty="0">
                <a:solidFill>
                  <a:srgbClr val="000000"/>
                </a:solidFill>
                <a:effectLst/>
                <a:latin typeface="Consolas" panose="020B0609020204030204" pitchFamily="49" charset="0"/>
              </a:rPr>
              <a:t>;</a:t>
            </a:r>
          </a:p>
          <a:p>
            <a:pPr>
              <a:lnSpc>
                <a:spcPts val="1200"/>
              </a:lnSpc>
              <a:buNone/>
            </a:pPr>
            <a:endParaRPr lang="en-US" sz="2800" b="0" dirty="0">
              <a:solidFill>
                <a:srgbClr val="000000"/>
              </a:solidFill>
              <a:effectLst/>
              <a:latin typeface="Consolas" panose="020B0609020204030204" pitchFamily="49" charset="0"/>
            </a:endParaRPr>
          </a:p>
          <a:p>
            <a:pPr>
              <a:lnSpc>
                <a:spcPts val="1200"/>
              </a:lnSpc>
              <a:buNone/>
            </a:pPr>
            <a:endParaRPr lang="en-US" sz="2800" dirty="0">
              <a:solidFill>
                <a:srgbClr val="000000"/>
              </a:solidFill>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 MAXTABLEMEM option */</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 maximum amount of memory in bytes </a:t>
            </a:r>
          </a:p>
          <a:p>
            <a:pPr>
              <a:lnSpc>
                <a:spcPts val="1200"/>
              </a:lnSpc>
              <a:buNone/>
            </a:pPr>
            <a:r>
              <a:rPr lang="en-US" sz="2800" b="0" dirty="0">
                <a:solidFill>
                  <a:srgbClr val="526822"/>
                </a:solidFill>
                <a:effectLst/>
                <a:latin typeface="Consolas" panose="020B0609020204030204" pitchFamily="49" charset="0"/>
              </a:rPr>
              <a:t>that each</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thread should allocate for in-memory </a:t>
            </a:r>
          </a:p>
          <a:p>
            <a:pPr>
              <a:lnSpc>
                <a:spcPts val="1200"/>
              </a:lnSpc>
              <a:buNone/>
            </a:pPr>
            <a:r>
              <a:rPr lang="en-US" sz="2800" b="0" dirty="0">
                <a:solidFill>
                  <a:srgbClr val="526822"/>
                </a:solidFill>
                <a:effectLst/>
                <a:latin typeface="Consolas" panose="020B0609020204030204" pitchFamily="49" charset="0"/>
              </a:rPr>
              <a:t>blocks */</a:t>
            </a:r>
            <a:endParaRPr lang="en-US" sz="2800" b="0" dirty="0">
              <a:solidFill>
                <a:srgbClr val="000000"/>
              </a:solidFill>
              <a:effectLst/>
              <a:latin typeface="Consolas" panose="020B0609020204030204" pitchFamily="49" charset="0"/>
            </a:endParaRPr>
          </a:p>
          <a:p>
            <a:pPr>
              <a:lnSpc>
                <a:spcPts val="1200"/>
              </a:lnSpc>
              <a:buNone/>
            </a:pPr>
            <a:r>
              <a:rPr lang="en-US" sz="2800" b="1" dirty="0">
                <a:solidFill>
                  <a:srgbClr val="78125B"/>
                </a:solidFill>
                <a:effectLst/>
                <a:latin typeface="Consolas" panose="020B0609020204030204" pitchFamily="49" charset="0"/>
              </a:rPr>
              <a:t>data</a:t>
            </a:r>
            <a:r>
              <a:rPr lang="en-US" sz="2800" b="0" dirty="0">
                <a:solidFill>
                  <a:srgbClr val="000000"/>
                </a:solidFill>
                <a:effectLst/>
                <a:latin typeface="Consolas" panose="020B0609020204030204" pitchFamily="49" charset="0"/>
              </a:rPr>
              <a:t> casuser.hmeq4 (MAXTABLEMEM=</a:t>
            </a:r>
            <a:r>
              <a:rPr lang="en-US" sz="2800" b="1" dirty="0">
                <a:solidFill>
                  <a:srgbClr val="296056"/>
                </a:solidFill>
                <a:effectLst/>
                <a:latin typeface="Consolas" panose="020B0609020204030204" pitchFamily="49" charset="0"/>
              </a:rPr>
              <a:t>10</a:t>
            </a:r>
            <a:r>
              <a:rPr lang="en-US" sz="2800" b="0" dirty="0">
                <a:solidFill>
                  <a:srgbClr val="000000"/>
                </a:solidFill>
                <a:effectLst/>
                <a:latin typeface="Consolas" panose="020B0609020204030204" pitchFamily="49" charset="0"/>
              </a:rPr>
              <a:t>k);</a:t>
            </a:r>
          </a:p>
          <a:p>
            <a:pPr>
              <a:lnSpc>
                <a:spcPts val="1200"/>
              </a:lnSpc>
              <a:buNone/>
            </a:pPr>
            <a:r>
              <a:rPr lang="en-US" sz="2800" b="0" dirty="0">
                <a:solidFill>
                  <a:srgbClr val="000000"/>
                </a:solidFill>
                <a:effectLst/>
                <a:latin typeface="Consolas" panose="020B0609020204030204" pitchFamily="49" charset="0"/>
              </a:rPr>
              <a:t>    </a:t>
            </a:r>
            <a:r>
              <a:rPr lang="en-US" sz="2800" b="0" dirty="0">
                <a:solidFill>
                  <a:srgbClr val="044186"/>
                </a:solidFill>
                <a:effectLst/>
                <a:latin typeface="Consolas" panose="020B0609020204030204" pitchFamily="49" charset="0"/>
              </a:rPr>
              <a:t>set</a:t>
            </a:r>
            <a:r>
              <a:rPr lang="en-US" sz="2800" b="0" dirty="0">
                <a:solidFill>
                  <a:srgbClr val="000000"/>
                </a:solidFill>
                <a:effectLst/>
                <a:latin typeface="Consolas" panose="020B0609020204030204" pitchFamily="49" charset="0"/>
              </a:rPr>
              <a:t> hmeq3;</a:t>
            </a:r>
          </a:p>
          <a:p>
            <a:pPr>
              <a:lnSpc>
                <a:spcPts val="1200"/>
              </a:lnSpc>
              <a:buNone/>
            </a:pPr>
            <a:r>
              <a:rPr lang="en-US" sz="2800" b="1" dirty="0">
                <a:solidFill>
                  <a:srgbClr val="78125B"/>
                </a:solidFill>
                <a:effectLst/>
                <a:latin typeface="Consolas" panose="020B0609020204030204" pitchFamily="49" charset="0"/>
              </a:rPr>
              <a:t>run</a:t>
            </a:r>
            <a:r>
              <a:rPr lang="en-US" sz="2800" b="0" dirty="0">
                <a:solidFill>
                  <a:srgbClr val="000000"/>
                </a:solidFill>
                <a:effectLst/>
                <a:latin typeface="Consolas" panose="020B0609020204030204" pitchFamily="49" charset="0"/>
              </a:rPr>
              <a:t>;</a:t>
            </a:r>
          </a:p>
          <a:p>
            <a:pPr>
              <a:lnSpc>
                <a:spcPts val="1200"/>
              </a:lnSpc>
              <a:buNone/>
            </a:pPr>
            <a:endParaRPr lang="en-US" sz="2800" dirty="0">
              <a:solidFill>
                <a:srgbClr val="000000"/>
              </a:solidFill>
              <a:latin typeface="Consolas" panose="020B0609020204030204" pitchFamily="49" charset="0"/>
            </a:endParaRPr>
          </a:p>
          <a:p>
            <a:pPr>
              <a:lnSpc>
                <a:spcPts val="1200"/>
              </a:lnSpc>
              <a:buNone/>
            </a:pPr>
            <a:endParaRPr lang="en-US" sz="2800" dirty="0">
              <a:solidFill>
                <a:srgbClr val="000000"/>
              </a:solidFill>
              <a:latin typeface="Consolas" panose="020B0609020204030204" pitchFamily="49" charset="0"/>
            </a:endParaRPr>
          </a:p>
          <a:p>
            <a:pPr>
              <a:lnSpc>
                <a:spcPts val="1200"/>
              </a:lnSpc>
              <a:buNone/>
            </a:pPr>
            <a:endParaRPr lang="en-US" sz="2800" b="0" dirty="0">
              <a:solidFill>
                <a:srgbClr val="000000"/>
              </a:solidFill>
              <a:effectLst/>
              <a:latin typeface="Consolas" panose="020B0609020204030204" pitchFamily="49" charset="0"/>
            </a:endParaRPr>
          </a:p>
          <a:p>
            <a:pPr>
              <a:lnSpc>
                <a:spcPts val="1200"/>
              </a:lnSpc>
              <a:buNone/>
            </a:pPr>
            <a:endParaRPr lang="en-US" sz="2800" b="0" dirty="0">
              <a:solidFill>
                <a:srgbClr val="000000"/>
              </a:solidFill>
              <a:effectLst/>
              <a:latin typeface="Consolas" panose="020B0609020204030204" pitchFamily="49" charset="0"/>
            </a:endParaRPr>
          </a:p>
          <a:p>
            <a:pPr marL="0" indent="0">
              <a:buNone/>
            </a:pPr>
            <a:endParaRPr lang="en-US" dirty="0"/>
          </a:p>
        </p:txBody>
      </p:sp>
      <p:sp>
        <p:nvSpPr>
          <p:cNvPr id="4" name="Content Placeholder 3">
            <a:extLst>
              <a:ext uri="{FF2B5EF4-FFF2-40B4-BE49-F238E27FC236}">
                <a16:creationId xmlns:a16="http://schemas.microsoft.com/office/drawing/2014/main" id="{858AE619-D68F-74F9-2545-89FC838EF3FD}"/>
              </a:ext>
            </a:extLst>
          </p:cNvPr>
          <p:cNvSpPr>
            <a:spLocks noGrp="1"/>
          </p:cNvSpPr>
          <p:nvPr>
            <p:ph idx="11"/>
          </p:nvPr>
        </p:nvSpPr>
        <p:spPr/>
        <p:txBody>
          <a:bodyPr/>
          <a:lstStyle/>
          <a:p>
            <a:pPr>
              <a:lnSpc>
                <a:spcPts val="1200"/>
              </a:lnSpc>
              <a:buNone/>
            </a:pPr>
            <a:r>
              <a:rPr lang="en-US" sz="2800" b="0" dirty="0">
                <a:solidFill>
                  <a:srgbClr val="526822"/>
                </a:solidFill>
                <a:effectLst/>
                <a:latin typeface="Consolas" panose="020B0609020204030204" pitchFamily="49" charset="0"/>
              </a:rPr>
              <a:t>/* Copies option */</a:t>
            </a:r>
            <a:endParaRPr lang="en-US" sz="2800" b="0" dirty="0">
              <a:solidFill>
                <a:srgbClr val="000000"/>
              </a:solidFill>
              <a:effectLst/>
              <a:latin typeface="Consolas" panose="020B0609020204030204" pitchFamily="49" charset="0"/>
            </a:endParaRPr>
          </a:p>
          <a:p>
            <a:pPr>
              <a:lnSpc>
                <a:spcPts val="1200"/>
              </a:lnSpc>
              <a:buNone/>
            </a:pPr>
            <a:r>
              <a:rPr lang="en-US" sz="2800" b="0" dirty="0">
                <a:solidFill>
                  <a:srgbClr val="526822"/>
                </a:solidFill>
                <a:effectLst/>
                <a:latin typeface="Consolas" panose="020B0609020204030204" pitchFamily="49" charset="0"/>
              </a:rPr>
              <a:t>/* Specifies the number of redundant</a:t>
            </a:r>
          </a:p>
          <a:p>
            <a:pPr>
              <a:lnSpc>
                <a:spcPts val="1200"/>
              </a:lnSpc>
              <a:buNone/>
            </a:pPr>
            <a:r>
              <a:rPr lang="en-US" sz="2800" b="0" dirty="0">
                <a:solidFill>
                  <a:srgbClr val="526822"/>
                </a:solidFill>
                <a:effectLst/>
                <a:latin typeface="Consolas" panose="020B0609020204030204" pitchFamily="49" charset="0"/>
              </a:rPr>
              <a:t> copies */</a:t>
            </a:r>
            <a:endParaRPr lang="en-US" sz="2800" b="0" dirty="0">
              <a:solidFill>
                <a:srgbClr val="000000"/>
              </a:solidFill>
              <a:effectLst/>
              <a:latin typeface="Consolas" panose="020B0609020204030204" pitchFamily="49" charset="0"/>
            </a:endParaRPr>
          </a:p>
          <a:p>
            <a:pPr>
              <a:lnSpc>
                <a:spcPts val="1200"/>
              </a:lnSpc>
              <a:buNone/>
            </a:pPr>
            <a:r>
              <a:rPr lang="en-US" sz="2800" b="1" dirty="0">
                <a:solidFill>
                  <a:srgbClr val="78125B"/>
                </a:solidFill>
                <a:effectLst/>
                <a:latin typeface="Consolas" panose="020B0609020204030204" pitchFamily="49" charset="0"/>
              </a:rPr>
              <a:t>data</a:t>
            </a:r>
            <a:r>
              <a:rPr lang="en-US" sz="2800" b="0" dirty="0">
                <a:solidFill>
                  <a:srgbClr val="000000"/>
                </a:solidFill>
                <a:effectLst/>
                <a:latin typeface="Consolas" panose="020B0609020204030204" pitchFamily="49" charset="0"/>
              </a:rPr>
              <a:t> casuser.hmeq4 (</a:t>
            </a:r>
            <a:r>
              <a:rPr lang="en-US" sz="2800" b="0" dirty="0">
                <a:solidFill>
                  <a:srgbClr val="044186"/>
                </a:solidFill>
                <a:effectLst/>
                <a:latin typeface="Consolas" panose="020B0609020204030204" pitchFamily="49" charset="0"/>
              </a:rPr>
              <a:t>copies</a:t>
            </a:r>
            <a:r>
              <a:rPr lang="en-US" sz="2800" b="0" dirty="0">
                <a:solidFill>
                  <a:srgbClr val="000000"/>
                </a:solidFill>
                <a:effectLst/>
                <a:latin typeface="Consolas" panose="020B0609020204030204" pitchFamily="49" charset="0"/>
              </a:rPr>
              <a:t>=</a:t>
            </a:r>
            <a:r>
              <a:rPr lang="en-US" sz="2800" b="1" dirty="0">
                <a:solidFill>
                  <a:srgbClr val="296056"/>
                </a:solidFill>
                <a:effectLst/>
                <a:latin typeface="Consolas" panose="020B0609020204030204" pitchFamily="49" charset="0"/>
              </a:rPr>
              <a:t>0</a:t>
            </a:r>
            <a:r>
              <a:rPr lang="en-US" sz="2800" b="0" dirty="0">
                <a:solidFill>
                  <a:srgbClr val="000000"/>
                </a:solidFill>
                <a:effectLst/>
                <a:latin typeface="Consolas" panose="020B0609020204030204" pitchFamily="49" charset="0"/>
              </a:rPr>
              <a:t>);</a:t>
            </a:r>
          </a:p>
          <a:p>
            <a:pPr>
              <a:lnSpc>
                <a:spcPts val="1200"/>
              </a:lnSpc>
              <a:buNone/>
            </a:pPr>
            <a:r>
              <a:rPr lang="en-US" sz="2800" b="0" dirty="0">
                <a:solidFill>
                  <a:srgbClr val="000000"/>
                </a:solidFill>
                <a:effectLst/>
                <a:latin typeface="Consolas" panose="020B0609020204030204" pitchFamily="49" charset="0"/>
              </a:rPr>
              <a:t>    </a:t>
            </a:r>
            <a:r>
              <a:rPr lang="en-US" sz="2800" b="0" dirty="0">
                <a:solidFill>
                  <a:srgbClr val="044186"/>
                </a:solidFill>
                <a:effectLst/>
                <a:latin typeface="Consolas" panose="020B0609020204030204" pitchFamily="49" charset="0"/>
              </a:rPr>
              <a:t>set</a:t>
            </a:r>
            <a:r>
              <a:rPr lang="en-US" sz="2800" b="0" dirty="0">
                <a:solidFill>
                  <a:srgbClr val="000000"/>
                </a:solidFill>
                <a:effectLst/>
                <a:latin typeface="Consolas" panose="020B0609020204030204" pitchFamily="49" charset="0"/>
              </a:rPr>
              <a:t> hmeq3;</a:t>
            </a:r>
          </a:p>
          <a:p>
            <a:pPr>
              <a:lnSpc>
                <a:spcPts val="1200"/>
              </a:lnSpc>
              <a:buNone/>
            </a:pPr>
            <a:r>
              <a:rPr lang="en-US" sz="2800" b="1" dirty="0">
                <a:solidFill>
                  <a:srgbClr val="78125B"/>
                </a:solidFill>
                <a:effectLst/>
                <a:latin typeface="Consolas" panose="020B0609020204030204" pitchFamily="49" charset="0"/>
              </a:rPr>
              <a:t>run</a:t>
            </a:r>
            <a:r>
              <a:rPr lang="en-US" sz="2800" b="0" dirty="0">
                <a:solidFill>
                  <a:srgbClr val="000000"/>
                </a:solidFill>
                <a:effectLst/>
                <a:latin typeface="Consolas" panose="020B0609020204030204" pitchFamily="49" charset="0"/>
              </a:rPr>
              <a:t>;</a:t>
            </a:r>
          </a:p>
          <a:p>
            <a:pPr>
              <a:lnSpc>
                <a:spcPts val="1200"/>
              </a:lnSpc>
              <a:buNone/>
            </a:pP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pPr marL="0" indent="0">
              <a:buNone/>
            </a:pPr>
            <a:r>
              <a:rPr lang="en-US" dirty="0"/>
              <a:t>Tip:</a:t>
            </a:r>
          </a:p>
          <a:p>
            <a:r>
              <a:rPr lang="en-US" dirty="0"/>
              <a:t>Set copies to 0 for intermediate CAS tables. </a:t>
            </a:r>
          </a:p>
          <a:p>
            <a:r>
              <a:rPr lang="en-US" dirty="0"/>
              <a:t>Set to 1 for important CAS tables</a:t>
            </a:r>
          </a:p>
          <a:p>
            <a:endParaRPr lang="en-US" dirty="0"/>
          </a:p>
        </p:txBody>
      </p:sp>
      <p:sp>
        <p:nvSpPr>
          <p:cNvPr id="5" name="Text Placeholder 4">
            <a:extLst>
              <a:ext uri="{FF2B5EF4-FFF2-40B4-BE49-F238E27FC236}">
                <a16:creationId xmlns:a16="http://schemas.microsoft.com/office/drawing/2014/main" id="{3C48DE19-BCEA-4617-287B-F633178EF3C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147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20FD-CE9B-560B-58EB-2E4E64D1D7E7}"/>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86D22981-B88C-700E-154C-DF6C07D9955A}"/>
              </a:ext>
            </a:extLst>
          </p:cNvPr>
          <p:cNvSpPr>
            <a:spLocks noGrp="1"/>
          </p:cNvSpPr>
          <p:nvPr>
            <p:ph idx="1"/>
          </p:nvPr>
        </p:nvSpPr>
        <p:spPr/>
        <p:txBody>
          <a:bodyPr/>
          <a:lstStyle/>
          <a:p>
            <a:r>
              <a:rPr lang="en-US" dirty="0"/>
              <a:t>Use CAS processing for large datasets and long running steps</a:t>
            </a:r>
          </a:p>
          <a:p>
            <a:r>
              <a:rPr lang="en-US" dirty="0"/>
              <a:t>Processing in CAS is the magic bullet for performance for the right use cases</a:t>
            </a:r>
          </a:p>
          <a:p>
            <a:r>
              <a:rPr lang="en-US" dirty="0"/>
              <a:t>Use supported functions</a:t>
            </a:r>
          </a:p>
          <a:p>
            <a:r>
              <a:rPr lang="en-US" dirty="0"/>
              <a:t>Understand BY group processing, strong BY variables and preserving record order</a:t>
            </a:r>
          </a:p>
          <a:p>
            <a:r>
              <a:rPr lang="en-US" dirty="0"/>
              <a:t>Use available data step and system options for processing and performance</a:t>
            </a:r>
          </a:p>
        </p:txBody>
      </p:sp>
      <p:sp>
        <p:nvSpPr>
          <p:cNvPr id="4" name="Text Placeholder 3">
            <a:extLst>
              <a:ext uri="{FF2B5EF4-FFF2-40B4-BE49-F238E27FC236}">
                <a16:creationId xmlns:a16="http://schemas.microsoft.com/office/drawing/2014/main" id="{8CEAD1F9-0E5F-1676-65F3-3D9A811E059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228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A121-E489-17FC-9EA8-23AF2DDE7B99}"/>
              </a:ext>
            </a:extLst>
          </p:cNvPr>
          <p:cNvSpPr>
            <a:spLocks noGrp="1"/>
          </p:cNvSpPr>
          <p:nvPr>
            <p:ph type="title"/>
          </p:nvPr>
        </p:nvSpPr>
        <p:spPr>
          <a:xfrm>
            <a:off x="1252432" y="2742843"/>
            <a:ext cx="12123722" cy="2400657"/>
          </a:xfrm>
        </p:spPr>
        <p:txBody>
          <a:bodyPr/>
          <a:lstStyle/>
          <a:p>
            <a:r>
              <a:rPr lang="en-US" dirty="0"/>
              <a:t>SAS Viya Migration Vs Modernization</a:t>
            </a:r>
          </a:p>
        </p:txBody>
      </p:sp>
      <p:sp>
        <p:nvSpPr>
          <p:cNvPr id="3" name="Text Placeholder 2">
            <a:extLst>
              <a:ext uri="{FF2B5EF4-FFF2-40B4-BE49-F238E27FC236}">
                <a16:creationId xmlns:a16="http://schemas.microsoft.com/office/drawing/2014/main" id="{F5A54EC7-1CB0-8C77-4D1F-5BEDF25ABBAE}"/>
              </a:ext>
            </a:extLst>
          </p:cNvPr>
          <p:cNvSpPr>
            <a:spLocks noGrp="1"/>
          </p:cNvSpPr>
          <p:nvPr>
            <p:ph type="body" sz="quarter" idx="10"/>
          </p:nvPr>
        </p:nvSpPr>
        <p:spPr/>
        <p:txBody>
          <a:bodyPr/>
          <a:lstStyle/>
          <a:p>
            <a:r>
              <a:rPr lang="en-US" dirty="0"/>
              <a:t>Compute Vs CAS Engine</a:t>
            </a:r>
          </a:p>
        </p:txBody>
      </p:sp>
    </p:spTree>
    <p:extLst>
      <p:ext uri="{BB962C8B-B14F-4D97-AF65-F5344CB8AC3E}">
        <p14:creationId xmlns:p14="http://schemas.microsoft.com/office/powerpoint/2010/main" val="2793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56642-0968-0945-B4BE-D3016B329179}"/>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F99588C5-B478-6ABA-D7B9-2C3943A9C159}"/>
              </a:ext>
            </a:extLst>
          </p:cNvPr>
          <p:cNvSpPr>
            <a:spLocks noGrp="1"/>
          </p:cNvSpPr>
          <p:nvPr>
            <p:ph idx="1"/>
          </p:nvPr>
        </p:nvSpPr>
        <p:spPr/>
        <p:txBody>
          <a:bodyPr/>
          <a:lstStyle/>
          <a:p>
            <a:r>
              <a:rPr lang="en-US" dirty="0">
                <a:hlinkClick r:id="rId4"/>
              </a:rPr>
              <a:t>SAS CALL Routines and Functions That Are Not Supported in CAS</a:t>
            </a:r>
            <a:endParaRPr lang="en-US" dirty="0"/>
          </a:p>
          <a:p>
            <a:r>
              <a:rPr lang="en-US" dirty="0">
                <a:hlinkClick r:id="rId5"/>
              </a:rPr>
              <a:t>CASLIB Statement</a:t>
            </a:r>
            <a:endParaRPr lang="en-US" dirty="0"/>
          </a:p>
          <a:p>
            <a:r>
              <a:rPr lang="en-US" dirty="0">
                <a:hlinkClick r:id="rId6"/>
              </a:rPr>
              <a:t>Caslibs and librefs in SAS Viya</a:t>
            </a:r>
            <a:endParaRPr lang="en-US" dirty="0"/>
          </a:p>
          <a:p>
            <a:r>
              <a:rPr lang="en-US" dirty="0">
                <a:hlinkClick r:id="rId7"/>
              </a:rPr>
              <a:t>Data Set options by Category</a:t>
            </a:r>
            <a:endParaRPr lang="en-US" dirty="0"/>
          </a:p>
          <a:p>
            <a:r>
              <a:rPr lang="en-US" dirty="0">
                <a:hlinkClick r:id="rId8"/>
              </a:rPr>
              <a:t>A New Option to Manage CAS Table Replications (or Copies)</a:t>
            </a:r>
            <a:endParaRPr lang="en-US" dirty="0"/>
          </a:p>
          <a:p>
            <a:br>
              <a:rPr lang="en-US" dirty="0"/>
            </a:br>
            <a:endParaRPr lang="en-US" dirty="0"/>
          </a:p>
        </p:txBody>
      </p:sp>
      <p:sp>
        <p:nvSpPr>
          <p:cNvPr id="6" name="Text Placeholder 5">
            <a:extLst>
              <a:ext uri="{FF2B5EF4-FFF2-40B4-BE49-F238E27FC236}">
                <a16:creationId xmlns:a16="http://schemas.microsoft.com/office/drawing/2014/main" id="{AB405A5E-AAC3-2C23-9104-8FF5DA7E3774}"/>
              </a:ext>
            </a:extLst>
          </p:cNvPr>
          <p:cNvSpPr>
            <a:spLocks noGrp="1"/>
          </p:cNvSpPr>
          <p:nvPr>
            <p:ph type="body" sz="quarter" idx="10"/>
          </p:nvPr>
        </p:nvSpPr>
        <p:spPr/>
        <p:txBody>
          <a:bodyPr/>
          <a:lstStyle/>
          <a:p>
            <a:endParaRPr lang="en-US"/>
          </a:p>
        </p:txBody>
      </p:sp>
    </p:spTree>
    <p:custDataLst>
      <p:tags r:id="rId1"/>
    </p:custDataLst>
    <p:extLst>
      <p:ext uri="{BB962C8B-B14F-4D97-AF65-F5344CB8AC3E}">
        <p14:creationId xmlns:p14="http://schemas.microsoft.com/office/powerpoint/2010/main" val="221691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7D035-34B4-EB6D-C3D4-E02A1387DFBC}"/>
              </a:ext>
            </a:extLst>
          </p:cNvPr>
          <p:cNvSpPr>
            <a:spLocks noGrp="1"/>
          </p:cNvSpPr>
          <p:nvPr>
            <p:ph type="title"/>
          </p:nvPr>
        </p:nvSpPr>
        <p:spPr>
          <a:xfrm>
            <a:off x="1252433" y="4497169"/>
            <a:ext cx="13063133" cy="1292662"/>
          </a:xfrm>
        </p:spPr>
        <p:txBody>
          <a:bodyPr/>
          <a:lstStyle/>
          <a:p>
            <a:r>
              <a:rPr lang="en-US" dirty="0"/>
              <a:t>Contact Information</a:t>
            </a:r>
          </a:p>
        </p:txBody>
      </p:sp>
      <p:sp>
        <p:nvSpPr>
          <p:cNvPr id="5" name="Text Placeholder 4">
            <a:extLst>
              <a:ext uri="{FF2B5EF4-FFF2-40B4-BE49-F238E27FC236}">
                <a16:creationId xmlns:a16="http://schemas.microsoft.com/office/drawing/2014/main" id="{13F63412-B58A-C8A1-AE26-EFE563D35E11}"/>
              </a:ext>
            </a:extLst>
          </p:cNvPr>
          <p:cNvSpPr>
            <a:spLocks noGrp="1"/>
          </p:cNvSpPr>
          <p:nvPr>
            <p:ph type="body" sz="quarter" idx="11"/>
          </p:nvPr>
        </p:nvSpPr>
        <p:spPr/>
        <p:txBody>
          <a:bodyPr/>
          <a:lstStyle/>
          <a:p>
            <a:r>
              <a:rPr lang="en-US" dirty="0"/>
              <a:t>Name: Vijay Govindarajan</a:t>
            </a:r>
          </a:p>
          <a:p>
            <a:r>
              <a:rPr lang="en-US" dirty="0"/>
              <a:t>Organization: SAS Institute Inc, Cary NC</a:t>
            </a:r>
          </a:p>
          <a:p>
            <a:r>
              <a:rPr lang="en-US" dirty="0"/>
              <a:t>E-mail: vijay.Govindarajan@sas.com</a:t>
            </a:r>
          </a:p>
          <a:p>
            <a:r>
              <a:rPr lang="en-US" dirty="0"/>
              <a:t>Web: </a:t>
            </a:r>
            <a:r>
              <a:rPr lang="en-US" dirty="0">
                <a:hlinkClick r:id="rId2"/>
              </a:rPr>
              <a:t>LinkedIn</a:t>
            </a:r>
            <a:endParaRPr lang="en-US" dirty="0"/>
          </a:p>
          <a:p>
            <a:endParaRPr lang="en-US" dirty="0"/>
          </a:p>
        </p:txBody>
      </p:sp>
      <p:sp>
        <p:nvSpPr>
          <p:cNvPr id="2" name="Slide Number Placeholder 1">
            <a:extLst>
              <a:ext uri="{FF2B5EF4-FFF2-40B4-BE49-F238E27FC236}">
                <a16:creationId xmlns:a16="http://schemas.microsoft.com/office/drawing/2014/main" id="{E65C543B-CABB-4971-A15D-61709CEEB980}"/>
              </a:ext>
            </a:extLst>
          </p:cNvPr>
          <p:cNvSpPr>
            <a:spLocks noGrp="1"/>
          </p:cNvSpPr>
          <p:nvPr>
            <p:ph type="sldNum" sz="quarter" idx="4294967295"/>
          </p:nvPr>
        </p:nvSpPr>
        <p:spPr>
          <a:xfrm>
            <a:off x="17554575" y="9613108"/>
            <a:ext cx="733425" cy="547688"/>
          </a:xfrm>
          <a:prstGeom prst="rect">
            <a:avLst/>
          </a:prstGeom>
        </p:spPr>
        <p:txBody>
          <a:bodyPr/>
          <a:lstStyle/>
          <a:p>
            <a:pPr>
              <a:defRPr/>
            </a:pPr>
            <a:fld id="{51A8E585-845B-497D-BF2F-352F8654D138}" type="slidenum">
              <a:rPr lang="en-US" altLang="en-US" smtClean="0"/>
              <a:pPr>
                <a:defRPr/>
              </a:pPr>
              <a:t>31</a:t>
            </a:fld>
            <a:endParaRPr lang="en-US" altLang="en-US" sz="1650"/>
          </a:p>
        </p:txBody>
      </p:sp>
    </p:spTree>
    <p:extLst>
      <p:ext uri="{BB962C8B-B14F-4D97-AF65-F5344CB8AC3E}">
        <p14:creationId xmlns:p14="http://schemas.microsoft.com/office/powerpoint/2010/main" val="32510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538802-DF66-28B8-0D09-FC12089867AF}"/>
              </a:ext>
            </a:extLst>
          </p:cNvPr>
          <p:cNvSpPr>
            <a:spLocks noGrp="1"/>
          </p:cNvSpPr>
          <p:nvPr>
            <p:ph type="title"/>
          </p:nvPr>
        </p:nvSpPr>
        <p:spPr/>
        <p:txBody>
          <a:bodyPr/>
          <a:lstStyle/>
          <a:p>
            <a:r>
              <a:rPr lang="en-US" dirty="0"/>
              <a:t>Migration Vs Modernization</a:t>
            </a:r>
          </a:p>
        </p:txBody>
      </p:sp>
      <p:sp>
        <p:nvSpPr>
          <p:cNvPr id="6" name="Content Placeholder 5">
            <a:extLst>
              <a:ext uri="{FF2B5EF4-FFF2-40B4-BE49-F238E27FC236}">
                <a16:creationId xmlns:a16="http://schemas.microsoft.com/office/drawing/2014/main" id="{D7CA03A2-492C-549D-0D2C-DD151AC012D5}"/>
              </a:ext>
            </a:extLst>
          </p:cNvPr>
          <p:cNvSpPr>
            <a:spLocks noGrp="1"/>
          </p:cNvSpPr>
          <p:nvPr>
            <p:ph idx="1"/>
          </p:nvPr>
        </p:nvSpPr>
        <p:spPr/>
        <p:txBody>
          <a:bodyPr>
            <a:normAutofit lnSpcReduction="10000"/>
          </a:bodyPr>
          <a:lstStyle/>
          <a:p>
            <a:pPr marL="0" indent="0">
              <a:buNone/>
            </a:pPr>
            <a:r>
              <a:rPr lang="en-US" b="1" dirty="0"/>
              <a:t>Migration - Compute</a:t>
            </a:r>
          </a:p>
          <a:p>
            <a:r>
              <a:rPr lang="en-US" dirty="0"/>
              <a:t>SAS 9 code executes as-is in SAS Viya Compute Server</a:t>
            </a:r>
          </a:p>
          <a:p>
            <a:r>
              <a:rPr lang="en-US" dirty="0"/>
              <a:t>Single threaded execution of data step code</a:t>
            </a:r>
          </a:p>
          <a:p>
            <a:r>
              <a:rPr lang="en-US" dirty="0"/>
              <a:t>No overhead to load data</a:t>
            </a:r>
          </a:p>
          <a:p>
            <a:r>
              <a:rPr lang="en-US" dirty="0"/>
              <a:t>Can be faster for smaller data sets</a:t>
            </a:r>
          </a:p>
          <a:p>
            <a:r>
              <a:rPr lang="en-US" dirty="0"/>
              <a:t>All SAS 9 data step functionality supported in the Compute server.</a:t>
            </a:r>
          </a:p>
          <a:p>
            <a:r>
              <a:rPr lang="en-US" dirty="0"/>
              <a:t>No new concepts are required to run SAS 9 code in SAS Compute.</a:t>
            </a:r>
          </a:p>
          <a:p>
            <a:r>
              <a:rPr lang="en-US" dirty="0"/>
              <a:t>Best suited for the Crawl-Walk Phase of SAS Viya migration</a:t>
            </a:r>
          </a:p>
        </p:txBody>
      </p:sp>
      <p:sp>
        <p:nvSpPr>
          <p:cNvPr id="8" name="Content Placeholder 7">
            <a:extLst>
              <a:ext uri="{FF2B5EF4-FFF2-40B4-BE49-F238E27FC236}">
                <a16:creationId xmlns:a16="http://schemas.microsoft.com/office/drawing/2014/main" id="{9DE32AEC-6AC2-D594-B817-86F8C4C59C7A}"/>
              </a:ext>
            </a:extLst>
          </p:cNvPr>
          <p:cNvSpPr>
            <a:spLocks noGrp="1"/>
          </p:cNvSpPr>
          <p:nvPr>
            <p:ph idx="11"/>
          </p:nvPr>
        </p:nvSpPr>
        <p:spPr/>
        <p:txBody>
          <a:bodyPr>
            <a:normAutofit lnSpcReduction="10000"/>
          </a:bodyPr>
          <a:lstStyle/>
          <a:p>
            <a:pPr marL="0" indent="0">
              <a:buNone/>
            </a:pPr>
            <a:r>
              <a:rPr lang="en-US" b="1" dirty="0"/>
              <a:t>Modernization - CAS</a:t>
            </a:r>
          </a:p>
          <a:p>
            <a:r>
              <a:rPr lang="en-US" dirty="0"/>
              <a:t>Changes are required to process SAS 9 code in Viya CAS Server.</a:t>
            </a:r>
          </a:p>
          <a:p>
            <a:r>
              <a:rPr lang="en-US" dirty="0"/>
              <a:t>Data is loaded in-memory across CAS nodes and executed in parallel</a:t>
            </a:r>
          </a:p>
          <a:p>
            <a:r>
              <a:rPr lang="en-US" dirty="0"/>
              <a:t>Overhead to load data to CAS</a:t>
            </a:r>
          </a:p>
          <a:p>
            <a:r>
              <a:rPr lang="en-US" dirty="0"/>
              <a:t>Much faster for large datasets</a:t>
            </a:r>
          </a:p>
          <a:p>
            <a:r>
              <a:rPr lang="en-US" dirty="0"/>
              <a:t>Most but not all SAS 9 functionality is supported in the CAS Server</a:t>
            </a:r>
          </a:p>
          <a:p>
            <a:r>
              <a:rPr lang="en-US" dirty="0"/>
              <a:t>Need to understand CAS Session, </a:t>
            </a:r>
            <a:r>
              <a:rPr lang="en-US" dirty="0" err="1"/>
              <a:t>CASLibs</a:t>
            </a:r>
            <a:r>
              <a:rPr lang="en-US" dirty="0"/>
              <a:t> and the CAS lifecycle</a:t>
            </a:r>
          </a:p>
          <a:p>
            <a:r>
              <a:rPr lang="en-US" dirty="0"/>
              <a:t>Best suited for the Walk-Run phase of the SAS Viya migration</a:t>
            </a:r>
          </a:p>
          <a:p>
            <a:endParaRPr lang="en-US" dirty="0"/>
          </a:p>
        </p:txBody>
      </p:sp>
      <p:sp>
        <p:nvSpPr>
          <p:cNvPr id="7" name="Text Placeholder 6">
            <a:extLst>
              <a:ext uri="{FF2B5EF4-FFF2-40B4-BE49-F238E27FC236}">
                <a16:creationId xmlns:a16="http://schemas.microsoft.com/office/drawing/2014/main" id="{B592222E-2742-8A34-24B1-FEADCEE09D5A}"/>
              </a:ext>
            </a:extLst>
          </p:cNvPr>
          <p:cNvSpPr>
            <a:spLocks noGrp="1"/>
          </p:cNvSpPr>
          <p:nvPr>
            <p:ph type="body" sz="quarter" idx="10"/>
          </p:nvPr>
        </p:nvSpPr>
        <p:spPr/>
        <p:txBody>
          <a:bodyPr/>
          <a:lstStyle/>
          <a:p>
            <a:r>
              <a:rPr lang="en-US" dirty="0"/>
              <a:t>SAS Viya Engines</a:t>
            </a:r>
          </a:p>
        </p:txBody>
      </p:sp>
    </p:spTree>
    <p:extLst>
      <p:ext uri="{BB962C8B-B14F-4D97-AF65-F5344CB8AC3E}">
        <p14:creationId xmlns:p14="http://schemas.microsoft.com/office/powerpoint/2010/main" val="141283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6EFB2BF3-5CBD-EDBF-6AE8-D4BEF4206D0C}"/>
              </a:ext>
            </a:extLst>
          </p:cNvPr>
          <p:cNvPicPr>
            <a:picLocks noGrp="1" noChangeAspect="1"/>
          </p:cNvPicPr>
          <p:nvPr>
            <p:ph idx="1"/>
          </p:nvPr>
        </p:nvPicPr>
        <p:blipFill>
          <a:blip r:embed="rId3"/>
          <a:stretch>
            <a:fillRect/>
          </a:stretch>
        </p:blipFill>
        <p:spPr>
          <a:xfrm>
            <a:off x="1075330" y="1920876"/>
            <a:ext cx="16127604" cy="7338060"/>
          </a:xfrm>
          <a:prstGeom prst="rect">
            <a:avLst/>
          </a:prstGeom>
          <a:noFill/>
        </p:spPr>
      </p:pic>
      <p:sp>
        <p:nvSpPr>
          <p:cNvPr id="2" name="Title 1">
            <a:extLst>
              <a:ext uri="{FF2B5EF4-FFF2-40B4-BE49-F238E27FC236}">
                <a16:creationId xmlns:a16="http://schemas.microsoft.com/office/drawing/2014/main" id="{C8962C10-36F1-A52A-F779-E03BDF7EAF18}"/>
              </a:ext>
            </a:extLst>
          </p:cNvPr>
          <p:cNvSpPr>
            <a:spLocks noGrp="1"/>
          </p:cNvSpPr>
          <p:nvPr>
            <p:ph type="title"/>
          </p:nvPr>
        </p:nvSpPr>
        <p:spPr>
          <a:xfrm>
            <a:off x="1252432" y="710304"/>
            <a:ext cx="15773400" cy="775596"/>
          </a:xfrm>
        </p:spPr>
        <p:txBody>
          <a:bodyPr anchor="ctr">
            <a:normAutofit/>
          </a:bodyPr>
          <a:lstStyle/>
          <a:p>
            <a:r>
              <a:rPr lang="en-US" dirty="0"/>
              <a:t>CAS Distributed Processing</a:t>
            </a:r>
          </a:p>
        </p:txBody>
      </p:sp>
      <p:sp>
        <p:nvSpPr>
          <p:cNvPr id="11" name="Text Placeholder 3">
            <a:extLst>
              <a:ext uri="{FF2B5EF4-FFF2-40B4-BE49-F238E27FC236}">
                <a16:creationId xmlns:a16="http://schemas.microsoft.com/office/drawing/2014/main" id="{49B4CF3E-D231-C70E-46AA-252AF96A73C1}"/>
              </a:ext>
            </a:extLst>
          </p:cNvPr>
          <p:cNvSpPr>
            <a:spLocks noGrp="1"/>
          </p:cNvSpPr>
          <p:nvPr>
            <p:ph type="body" sz="quarter" idx="10"/>
          </p:nvPr>
        </p:nvSpPr>
        <p:spPr>
          <a:xfrm>
            <a:off x="1257300" y="1463676"/>
            <a:ext cx="15773400" cy="914400"/>
          </a:xfrm>
        </p:spPr>
        <p:txBody>
          <a:bodyPr/>
          <a:lstStyle/>
          <a:p>
            <a:endParaRPr lang="en-US"/>
          </a:p>
        </p:txBody>
      </p:sp>
    </p:spTree>
    <p:extLst>
      <p:ext uri="{BB962C8B-B14F-4D97-AF65-F5344CB8AC3E}">
        <p14:creationId xmlns:p14="http://schemas.microsoft.com/office/powerpoint/2010/main" val="361569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FFB24-6B21-3936-1BBB-6C7BE4FB0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758EF-F714-BD2E-B2E9-E1841FF77287}"/>
              </a:ext>
            </a:extLst>
          </p:cNvPr>
          <p:cNvSpPr>
            <a:spLocks noGrp="1"/>
          </p:cNvSpPr>
          <p:nvPr>
            <p:ph type="title"/>
          </p:nvPr>
        </p:nvSpPr>
        <p:spPr/>
        <p:txBody>
          <a:bodyPr/>
          <a:lstStyle/>
          <a:p>
            <a:r>
              <a:rPr lang="en-US" dirty="0"/>
              <a:t>FAQs</a:t>
            </a:r>
          </a:p>
        </p:txBody>
      </p:sp>
      <p:sp>
        <p:nvSpPr>
          <p:cNvPr id="3" name="Text Placeholder 2">
            <a:extLst>
              <a:ext uri="{FF2B5EF4-FFF2-40B4-BE49-F238E27FC236}">
                <a16:creationId xmlns:a16="http://schemas.microsoft.com/office/drawing/2014/main" id="{DEAA583B-AFE8-1223-F03F-B0024B283B9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840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B9C2D4-0155-D479-79F7-116EE21DB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ADE91-54C2-FDFE-A535-2B689D593534}"/>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ED3BF547-0FC6-942D-883B-D8BF62A0F8B3}"/>
              </a:ext>
            </a:extLst>
          </p:cNvPr>
          <p:cNvSpPr>
            <a:spLocks noGrp="1"/>
          </p:cNvSpPr>
          <p:nvPr>
            <p:ph idx="1"/>
          </p:nvPr>
        </p:nvSpPr>
        <p:spPr/>
        <p:txBody>
          <a:bodyPr>
            <a:normAutofit/>
          </a:bodyPr>
          <a:lstStyle/>
          <a:p>
            <a:r>
              <a:rPr lang="en-US" sz="4000" dirty="0"/>
              <a:t>Do I have to update data step code for it work in SAS Viya?</a:t>
            </a:r>
          </a:p>
          <a:p>
            <a:pPr lvl="1"/>
            <a:r>
              <a:rPr lang="en-US" sz="3200" dirty="0"/>
              <a:t>No, you don’t. The code works as-is in the SAS Compute Server.</a:t>
            </a:r>
          </a:p>
          <a:p>
            <a:r>
              <a:rPr lang="en-US" sz="4000" dirty="0"/>
              <a:t>What’s the use of the CAS Server?</a:t>
            </a:r>
          </a:p>
          <a:p>
            <a:pPr lvl="1"/>
            <a:r>
              <a:rPr lang="en-US" sz="3200" dirty="0"/>
              <a:t>CAS Server is an in-memory, distributed, parallel processing server which provides great performance improvements especially when dealing with large data.</a:t>
            </a:r>
          </a:p>
          <a:p>
            <a:r>
              <a:rPr lang="en-US" sz="4000" dirty="0"/>
              <a:t>Is CAS Server always faster than the SAS Compute Server?</a:t>
            </a:r>
          </a:p>
          <a:p>
            <a:pPr lvl="1"/>
            <a:r>
              <a:rPr lang="en-US" sz="3200" dirty="0"/>
              <a:t>No. There are guidelines for identifying use cases to run in the CAS Server. Large datasets, long running processes, high computations are some good use cases to move to CAS.</a:t>
            </a:r>
          </a:p>
          <a:p>
            <a:r>
              <a:rPr lang="en-US" sz="4000" dirty="0"/>
              <a:t>Is it a significant effort to move code to CAS?</a:t>
            </a:r>
          </a:p>
          <a:p>
            <a:pPr lvl="1"/>
            <a:r>
              <a:rPr lang="en-US" sz="3200" dirty="0"/>
              <a:t>In my experience, for the most part it has been simple. In some cases, there might be a need to find CAS enabled functions, loading formats or supported options.</a:t>
            </a:r>
          </a:p>
        </p:txBody>
      </p:sp>
      <p:sp>
        <p:nvSpPr>
          <p:cNvPr id="4" name="Text Placeholder 3">
            <a:extLst>
              <a:ext uri="{FF2B5EF4-FFF2-40B4-BE49-F238E27FC236}">
                <a16:creationId xmlns:a16="http://schemas.microsoft.com/office/drawing/2014/main" id="{C7F2FAD3-7FDE-FF8F-B72A-D093DA73F89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20535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9639C-15C8-DD40-3D0F-9D4332C98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EDCFD-9841-CBE7-6762-CB07BAB1C643}"/>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4C656A0C-1A12-A6B0-405A-5A7A3F2C9091}"/>
              </a:ext>
            </a:extLst>
          </p:cNvPr>
          <p:cNvSpPr>
            <a:spLocks noGrp="1"/>
          </p:cNvSpPr>
          <p:nvPr>
            <p:ph idx="1"/>
          </p:nvPr>
        </p:nvSpPr>
        <p:spPr/>
        <p:txBody>
          <a:bodyPr>
            <a:normAutofit/>
          </a:bodyPr>
          <a:lstStyle/>
          <a:p>
            <a:r>
              <a:rPr lang="en-US" sz="4000" dirty="0"/>
              <a:t>Should I care about CAS?</a:t>
            </a:r>
          </a:p>
          <a:p>
            <a:pPr lvl="1"/>
            <a:r>
              <a:rPr lang="en-US" sz="3200" dirty="0"/>
              <a:t>YES! The performance improvement for the right use cases can be manifold.</a:t>
            </a:r>
          </a:p>
          <a:p>
            <a:pPr lvl="1"/>
            <a:endParaRPr lang="en-US" sz="3200" dirty="0"/>
          </a:p>
          <a:p>
            <a:r>
              <a:rPr lang="en-US" sz="4000" dirty="0"/>
              <a:t>Are there specific steps to take to gain performance improvement in CAS?</a:t>
            </a:r>
          </a:p>
          <a:p>
            <a:pPr lvl="1"/>
            <a:r>
              <a:rPr lang="en-US" sz="3200" b="1" dirty="0"/>
              <a:t>No. Just executing the right use cases in CAS results in better performance because of the in-memory, distributed, parallel processing capability in CAS.</a:t>
            </a:r>
          </a:p>
          <a:p>
            <a:endParaRPr lang="en-US" sz="4000" dirty="0"/>
          </a:p>
          <a:p>
            <a:r>
              <a:rPr lang="en-US" sz="4000" dirty="0"/>
              <a:t>Does all the code need to be migrated to CAS?</a:t>
            </a:r>
          </a:p>
          <a:p>
            <a:pPr lvl="1"/>
            <a:r>
              <a:rPr lang="en-US" sz="3200" dirty="0"/>
              <a:t>Absolutely NOT. In fact, most of the code will likely run on the Compute Server and only a small percentage of the code will be updated to run in the CAS Server.</a:t>
            </a:r>
          </a:p>
        </p:txBody>
      </p:sp>
      <p:sp>
        <p:nvSpPr>
          <p:cNvPr id="4" name="Text Placeholder 3">
            <a:extLst>
              <a:ext uri="{FF2B5EF4-FFF2-40B4-BE49-F238E27FC236}">
                <a16:creationId xmlns:a16="http://schemas.microsoft.com/office/drawing/2014/main" id="{0E8A146E-2198-F3C0-7C5A-A5B92F339CB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555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1E6F6A-4DE2-3E4C-C89C-E74936B4A362}"/>
              </a:ext>
            </a:extLst>
          </p:cNvPr>
          <p:cNvSpPr>
            <a:spLocks noGrp="1"/>
          </p:cNvSpPr>
          <p:nvPr>
            <p:ph type="title"/>
          </p:nvPr>
        </p:nvSpPr>
        <p:spPr>
          <a:xfrm>
            <a:off x="1252432" y="3850838"/>
            <a:ext cx="12123722" cy="1292662"/>
          </a:xfrm>
        </p:spPr>
        <p:txBody>
          <a:bodyPr/>
          <a:lstStyle/>
          <a:p>
            <a:r>
              <a:rPr lang="en-US" dirty="0"/>
              <a:t>Six Steps in CAS lifecycle</a:t>
            </a:r>
          </a:p>
        </p:txBody>
      </p:sp>
    </p:spTree>
    <p:extLst>
      <p:ext uri="{BB962C8B-B14F-4D97-AF65-F5344CB8AC3E}">
        <p14:creationId xmlns:p14="http://schemas.microsoft.com/office/powerpoint/2010/main" val="428659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_2020-TEMPLATE-EXTERNAL" val="pdtUH84H"/>
  <p:tag name="ARTICULATE_DESIGN_ID_SAS-EXTERNAL-16X9-2023" val="CJxW6PTk"/>
  <p:tag name="ARTICULATE_DESIGN_ID_1_NDA" val="5KPCLKMf"/>
  <p:tag name="ARTICULATE_DESIGN_ID_1_SAS-EXTERNAL-16X9-2023" val="OvZPFYIY"/>
  <p:tag name="ARTICULATE_DESIGN_ID_SAS - EXTERNAL - 16X9 - 2023" val="iju6vBOG"/>
  <p:tag name="ARTICULATE_DESIGN_ID_SAS - EXTERNAL" val="IZ9bNYet"/>
  <p:tag name="ARTICULATE_DESIGN_ID_SAS - EXTERNAL - NDA" val="RR4fBfJW"/>
  <p:tag name="ARTICULATE_SLIDE_THUMBNAIL_REFRESH" val="1"/>
  <p:tag name="ARTICULATE_DESIGN_ID_CUSTOM DESIGN" val="WASRYxhz"/>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potx" id="{BBB08EFE-AA9B-4CE0-965D-371147CCAE9A}" vid="{9FD42EE1-7094-40D8-B44E-04EBA2ADFD6B}"/>
    </a:ext>
  </a:extLst>
</a:theme>
</file>

<file path=ppt/theme/theme2.xml><?xml version="1.0" encoding="utf-8"?>
<a:theme xmlns:a="http://schemas.openxmlformats.org/drawingml/2006/main" name="SAS - EXTERNAL - NDA">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potx" id="{BBB08EFE-AA9B-4CE0-965D-371147CCAE9A}" vid="{641D4462-9F50-41F5-A965-A88A2627578D}"/>
    </a:ext>
  </a:extLst>
</a:theme>
</file>

<file path=ppt/theme/theme3.xml><?xml version="1.0" encoding="utf-8"?>
<a:theme xmlns:a="http://schemas.openxmlformats.org/drawingml/2006/main" name="1_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9BB2892E-DE89-414A-875A-80A709567DEE}" vid="{B5C9AC60-7206-46E0-BCAD-36CBE0ECBC0B}"/>
    </a:ext>
  </a:extLst>
</a:theme>
</file>

<file path=ppt/theme/theme4.xml><?xml version="1.0" encoding="utf-8"?>
<a:theme xmlns:a="http://schemas.openxmlformats.org/drawingml/2006/main" name="SAS">
  <a:themeElements>
    <a:clrScheme name="Custom 1">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61BAE9"/>
      </a:hlink>
      <a:folHlink>
        <a:srgbClr val="007DC3"/>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C1EFCE6E-4A51-8F45-86D3-D8C239ACF85F}" vid="{C711A0A3-BFA7-1C4B-88B4-5E2549CF554C}"/>
    </a:ext>
  </a:extLst>
</a:theme>
</file>

<file path=ppt/theme/theme5.xml><?xml version="1.0" encoding="utf-8"?>
<a:theme xmlns:a="http://schemas.openxmlformats.org/drawingml/2006/main" name="Office Theme">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52B48C136D414EB12EC6609A2B4A69" ma:contentTypeVersion="6" ma:contentTypeDescription="Create a new document." ma:contentTypeScope="" ma:versionID="f2b27b677c6d8d236b5d91187b1cdfab">
  <xsd:schema xmlns:xsd="http://www.w3.org/2001/XMLSchema" xmlns:xs="http://www.w3.org/2001/XMLSchema" xmlns:p="http://schemas.microsoft.com/office/2006/metadata/properties" xmlns:ns2="d21cdafc-5a3a-425e-9674-4fb06b514c0e" xmlns:ns3="6e647c50-2143-4825-9865-d236e7692e65" targetNamespace="http://schemas.microsoft.com/office/2006/metadata/properties" ma:root="true" ma:fieldsID="f2664aa32d126cb28ccb51a731b1082d" ns2:_="" ns3:_="">
    <xsd:import namespace="d21cdafc-5a3a-425e-9674-4fb06b514c0e"/>
    <xsd:import namespace="6e647c50-2143-4825-9865-d236e7692e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cdafc-5a3a-425e-9674-4fb06b514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647c50-2143-4825-9865-d236e7692e6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925E4-5239-4639-A029-07B3CFD6A3F1}">
  <ds:schemaRefs>
    <ds:schemaRef ds:uri="http://schemas.microsoft.com/sharepoint/v3/contenttype/forms"/>
  </ds:schemaRefs>
</ds:datastoreItem>
</file>

<file path=customXml/itemProps2.xml><?xml version="1.0" encoding="utf-8"?>
<ds:datastoreItem xmlns:ds="http://schemas.openxmlformats.org/officeDocument/2006/customXml" ds:itemID="{E2663518-7548-4643-8219-608BFF0DFA0C}">
  <ds:schemaRefs>
    <ds:schemaRef ds:uri="http://purl.org/dc/terms/"/>
    <ds:schemaRef ds:uri="http://schemas.openxmlformats.org/package/2006/metadata/core-properties"/>
    <ds:schemaRef ds:uri="d21cdafc-5a3a-425e-9674-4fb06b514c0e"/>
    <ds:schemaRef ds:uri="http://schemas.microsoft.com/office/2006/documentManagement/types"/>
    <ds:schemaRef ds:uri="http://schemas.microsoft.com/office/infopath/2007/PartnerControls"/>
    <ds:schemaRef ds:uri="http://purl.org/dc/elements/1.1/"/>
    <ds:schemaRef ds:uri="http://schemas.microsoft.com/office/2006/metadata/properties"/>
    <ds:schemaRef ds:uri="6e647c50-2143-4825-9865-d236e7692e65"/>
    <ds:schemaRef ds:uri="http://www.w3.org/XML/1998/namespace"/>
    <ds:schemaRef ds:uri="http://purl.org/dc/dcmitype/"/>
  </ds:schemaRefs>
</ds:datastoreItem>
</file>

<file path=customXml/itemProps3.xml><?xml version="1.0" encoding="utf-8"?>
<ds:datastoreItem xmlns:ds="http://schemas.openxmlformats.org/officeDocument/2006/customXml" ds:itemID="{1C47397B-E314-401F-8916-03782EBF7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cdafc-5a3a-425e-9674-4fb06b514c0e"/>
    <ds:schemaRef ds:uri="6e647c50-2143-4825-9865-d236e7692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EXTERNAL_Template</Template>
  <TotalTime>10436</TotalTime>
  <Words>2490</Words>
  <Application>Microsoft Office PowerPoint</Application>
  <PresentationFormat>Custom</PresentationFormat>
  <Paragraphs>342</Paragraphs>
  <Slides>31</Slides>
  <Notes>17</Notes>
  <HiddenSlides>5</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Consolas</vt:lpstr>
      <vt:lpstr>Anova</vt:lpstr>
      <vt:lpstr>Anova Light</vt:lpstr>
      <vt:lpstr>Trebuchet MS</vt:lpstr>
      <vt:lpstr>Calibri Light</vt:lpstr>
      <vt:lpstr>Anova Bold</vt:lpstr>
      <vt:lpstr>Calibri</vt:lpstr>
      <vt:lpstr>var(--font-family-secondary)</vt:lpstr>
      <vt:lpstr>Arial</vt:lpstr>
      <vt:lpstr>SAS - EXTERNAL</vt:lpstr>
      <vt:lpstr>SAS - EXTERNAL - NDA</vt:lpstr>
      <vt:lpstr>1_SAS - EXTERNAL</vt:lpstr>
      <vt:lpstr>SAS</vt:lpstr>
      <vt:lpstr>Accelerating Your SAS Data Step</vt:lpstr>
      <vt:lpstr>Agenda</vt:lpstr>
      <vt:lpstr>SAS Viya Migration Vs Modernization</vt:lpstr>
      <vt:lpstr>Migration Vs Modernization</vt:lpstr>
      <vt:lpstr>CAS Distributed Processing</vt:lpstr>
      <vt:lpstr>FAQs</vt:lpstr>
      <vt:lpstr>FAQs</vt:lpstr>
      <vt:lpstr>FAQs</vt:lpstr>
      <vt:lpstr>Six Steps in CAS lifecycle</vt:lpstr>
      <vt:lpstr>Processing Code in CAS</vt:lpstr>
      <vt:lpstr>The Basic Setup</vt:lpstr>
      <vt:lpstr>The Basics</vt:lpstr>
      <vt:lpstr>Caslibs</vt:lpstr>
      <vt:lpstr>Data Step Considerations</vt:lpstr>
      <vt:lpstr>Executing Data Step in CAS</vt:lpstr>
      <vt:lpstr>Executing Data Step in CAS</vt:lpstr>
      <vt:lpstr>Specify Server for Data Step Execution</vt:lpstr>
      <vt:lpstr>Specify Server for Data Step Execution</vt:lpstr>
      <vt:lpstr>Using supported functions in CAS</vt:lpstr>
      <vt:lpstr>Unsupported Call Routines/ Function in CAS</vt:lpstr>
      <vt:lpstr>Data Step Processing – Order of records</vt:lpstr>
      <vt:lpstr>Data Step Processing – Order of records</vt:lpstr>
      <vt:lpstr>Importance of Strong BY Variables</vt:lpstr>
      <vt:lpstr>Preserving the order of the records</vt:lpstr>
      <vt:lpstr>Data Step Options in CAS</vt:lpstr>
      <vt:lpstr>Data Step Options in CAS</vt:lpstr>
      <vt:lpstr>Data Step Options in CAS</vt:lpstr>
      <vt:lpstr>Performance Options</vt:lpstr>
      <vt:lpstr>Key Takeaways</vt:lpstr>
      <vt:lpstr>References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Vijay Govindarajan</dc:creator>
  <cp:lastModifiedBy>Vijay Govindarajan</cp:lastModifiedBy>
  <cp:revision>38</cp:revision>
  <dcterms:created xsi:type="dcterms:W3CDTF">2025-09-22T18:26:12Z</dcterms:created>
  <dcterms:modified xsi:type="dcterms:W3CDTF">2025-09-30T22:25:22Z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451006F2-8E20-4D4E-B05C-4B5D02827FD6</vt:lpwstr>
  </property>
  <property fmtid="{D5CDD505-2E9C-101B-9397-08002B2CF9AE}" pid="3" name="ArticulatePath">
    <vt:lpwstr>2020-Template-External</vt:lpwstr>
  </property>
  <property fmtid="{D5CDD505-2E9C-101B-9397-08002B2CF9AE}" pid="4" name="ContentTypeId">
    <vt:lpwstr>0x0101008252B48C136D414EB12EC6609A2B4A69</vt:lpwstr>
  </property>
</Properties>
</file>