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1"/>
  </p:sldMasterIdLst>
  <p:notesMasterIdLst>
    <p:notesMasterId r:id="rId28"/>
  </p:notesMasterIdLst>
  <p:sldIdLst>
    <p:sldId id="2147477425" r:id="rId2"/>
    <p:sldId id="273" r:id="rId3"/>
    <p:sldId id="260" r:id="rId4"/>
    <p:sldId id="274" r:id="rId5"/>
    <p:sldId id="275" r:id="rId6"/>
    <p:sldId id="277" r:id="rId7"/>
    <p:sldId id="278" r:id="rId8"/>
    <p:sldId id="279" r:id="rId9"/>
    <p:sldId id="288" r:id="rId10"/>
    <p:sldId id="2147477426" r:id="rId11"/>
    <p:sldId id="2147477427" r:id="rId12"/>
    <p:sldId id="2147477428" r:id="rId13"/>
    <p:sldId id="2147477429" r:id="rId14"/>
    <p:sldId id="2147477430" r:id="rId15"/>
    <p:sldId id="2147477431" r:id="rId16"/>
    <p:sldId id="2147477432" r:id="rId17"/>
    <p:sldId id="2147477433" r:id="rId18"/>
    <p:sldId id="2147477434" r:id="rId19"/>
    <p:sldId id="2147477435" r:id="rId20"/>
    <p:sldId id="2147477436" r:id="rId21"/>
    <p:sldId id="2147477437" r:id="rId22"/>
    <p:sldId id="2147477438" r:id="rId23"/>
    <p:sldId id="2147477439" r:id="rId24"/>
    <p:sldId id="2147477440" r:id="rId25"/>
    <p:sldId id="270" r:id="rId26"/>
    <p:sldId id="214747744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FF6"/>
    <a:srgbClr val="3D5D19"/>
    <a:srgbClr val="005D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autoAdjust="0"/>
  </p:normalViewPr>
  <p:slideViewPr>
    <p:cSldViewPr>
      <p:cViewPr varScale="1">
        <p:scale>
          <a:sx n="59" d="100"/>
          <a:sy n="59" d="100"/>
        </p:scale>
        <p:origin x="96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52325C8-FBBD-4932-9471-D48E54CDCCAC}" type="datetimeFigureOut">
              <a:rPr lang="en-US" altLang="en-US"/>
              <a:pPr>
                <a:defRPr/>
              </a:pPr>
              <a:t>9/22/2025</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27E27DB-B1BF-4D0B-A3CB-23545D04F86D}" type="slidenum">
              <a:rPr lang="en-US" altLang="en-US"/>
              <a:pPr>
                <a:defRPr/>
              </a:pPr>
              <a:t>‹#›</a:t>
            </a:fld>
            <a:endParaRPr lang="en-US" altLang="en-US"/>
          </a:p>
        </p:txBody>
      </p:sp>
    </p:spTree>
    <p:extLst>
      <p:ext uri="{BB962C8B-B14F-4D97-AF65-F5344CB8AC3E}">
        <p14:creationId xmlns:p14="http://schemas.microsoft.com/office/powerpoint/2010/main" val="3336329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1D35"/>
                </a:solidFill>
                <a:effectLst/>
                <a:latin typeface="Google Sans"/>
              </a:rPr>
              <a:t>PROC FEDSQL in SAS is considered vendor neutral because it allows users to write SQL queries using a standardized dialect (</a:t>
            </a:r>
            <a:r>
              <a:rPr lang="en-US" b="0" i="0" dirty="0" err="1">
                <a:solidFill>
                  <a:srgbClr val="001D35"/>
                </a:solidFill>
                <a:effectLst/>
                <a:latin typeface="Google Sans"/>
              </a:rPr>
              <a:t>FedSQL</a:t>
            </a:r>
            <a:r>
              <a:rPr lang="en-US" b="0" i="0" dirty="0">
                <a:solidFill>
                  <a:srgbClr val="001D35"/>
                </a:solidFill>
                <a:effectLst/>
                <a:latin typeface="Google Sans"/>
              </a:rPr>
              <a:t>) which is based on ANSI SQL standards, meaning the same query can be executed against different data sources without needing to modify the syntax to match each vendor's specific SQL dialect; essentially, it acts as a common language across various databases, eliminating the need to write unique queries for each data source.</a:t>
            </a:r>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3</a:t>
            </a:fld>
            <a:endParaRPr lang="en-US" altLang="en-US"/>
          </a:p>
        </p:txBody>
      </p:sp>
    </p:spTree>
    <p:extLst>
      <p:ext uri="{BB962C8B-B14F-4D97-AF65-F5344CB8AC3E}">
        <p14:creationId xmlns:p14="http://schemas.microsoft.com/office/powerpoint/2010/main" val="259611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0"/>
              </a:spcAft>
              <a:buClr>
                <a:schemeClr val="bg2">
                  <a:lumMod val="40000"/>
                  <a:lumOff val="60000"/>
                </a:schemeClr>
              </a:buClr>
              <a:buSzPct val="80000"/>
            </a:pPr>
            <a:r>
              <a:rPr lang="en-US" sz="1200" kern="1200" dirty="0">
                <a:solidFill>
                  <a:schemeClr val="bg2">
                    <a:lumMod val="40000"/>
                    <a:lumOff val="60000"/>
                  </a:schemeClr>
                </a:solidFill>
                <a:latin typeface="+mn-lt"/>
                <a:ea typeface="MS PGothic" panose="020B0600070205080204" pitchFamily="34" charset="-128"/>
                <a:cs typeface="+mn-cs"/>
              </a:rPr>
              <a:t>In PROC </a:t>
            </a:r>
            <a:r>
              <a:rPr lang="en-US" sz="1200" kern="1200" dirty="0" err="1">
                <a:solidFill>
                  <a:schemeClr val="bg2">
                    <a:lumMod val="40000"/>
                    <a:lumOff val="60000"/>
                  </a:schemeClr>
                </a:solidFill>
                <a:latin typeface="+mn-lt"/>
                <a:ea typeface="MS PGothic" panose="020B0600070205080204" pitchFamily="34" charset="-128"/>
                <a:cs typeface="+mn-cs"/>
              </a:rPr>
              <a:t>FedSQL</a:t>
            </a:r>
            <a:r>
              <a:rPr lang="en-US" sz="1200" kern="1200" dirty="0">
                <a:solidFill>
                  <a:schemeClr val="bg2">
                    <a:lumMod val="40000"/>
                    <a:lumOff val="60000"/>
                  </a:schemeClr>
                </a:solidFill>
                <a:latin typeface="+mn-lt"/>
                <a:ea typeface="MS PGothic" panose="020B0600070205080204" pitchFamily="34" charset="-128"/>
                <a:cs typeface="+mn-cs"/>
              </a:rPr>
              <a:t> for CAS, the variable name must be enclosed in a double quote to create a Name Literal. To use name literals for variable and table names, a couple of options need to be updated appropriately.</a:t>
            </a:r>
          </a:p>
          <a:p>
            <a:pPr>
              <a:spcBef>
                <a:spcPts val="1000"/>
              </a:spcBef>
              <a:spcAft>
                <a:spcPts val="0"/>
              </a:spcAft>
              <a:buClr>
                <a:schemeClr val="bg2">
                  <a:lumMod val="40000"/>
                  <a:lumOff val="60000"/>
                </a:schemeClr>
              </a:buClr>
              <a:buSzPct val="80000"/>
            </a:pPr>
            <a:r>
              <a:rPr lang="en-US" sz="1200" kern="1200" dirty="0">
                <a:solidFill>
                  <a:schemeClr val="bg2">
                    <a:lumMod val="40000"/>
                    <a:lumOff val="60000"/>
                  </a:schemeClr>
                </a:solidFill>
                <a:latin typeface="+mn-lt"/>
                <a:ea typeface="MS PGothic" panose="020B0600070205080204" pitchFamily="34" charset="-128"/>
                <a:cs typeface="+mn-cs"/>
              </a:rPr>
              <a:t>VALIDVARNAME=ANY and VALIDMEMNAME=EXTEND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027E27DB-B1BF-4D0B-A3CB-23545D04F86D}" type="slidenum">
              <a:rPr lang="en-US" altLang="en-US" smtClean="0"/>
              <a:pPr>
                <a:defRPr/>
              </a:pPr>
              <a:t>23</a:t>
            </a:fld>
            <a:endParaRPr lang="en-US" altLang="en-US"/>
          </a:p>
        </p:txBody>
      </p:sp>
    </p:spTree>
    <p:extLst>
      <p:ext uri="{BB962C8B-B14F-4D97-AF65-F5344CB8AC3E}">
        <p14:creationId xmlns:p14="http://schemas.microsoft.com/office/powerpoint/2010/main" val="2729834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4" y="1890117"/>
            <a:ext cx="10518846"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dirty="0"/>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4" y="2813447"/>
            <a:ext cx="10518846" cy="615553"/>
          </a:xfrm>
        </p:spPr>
        <p:txBody>
          <a:bodyPr wrap="square">
            <a:noAutofit/>
          </a:bodyPr>
          <a:lstStyle>
            <a:lvl1pPr marL="0" indent="0">
              <a:lnSpc>
                <a:spcPct val="100000"/>
              </a:lnSpc>
              <a:spcBef>
                <a:spcPts val="400"/>
              </a:spcBef>
              <a:buNone/>
              <a:defRPr sz="3200">
                <a:solidFill>
                  <a:schemeClr val="accent3"/>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dirty="0"/>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dirty="0"/>
              <a:t>Click to Add Presenter Info</a:t>
            </a:r>
          </a:p>
        </p:txBody>
      </p:sp>
      <p:sp>
        <p:nvSpPr>
          <p:cNvPr id="2" name="TextBox 4">
            <a:extLst>
              <a:ext uri="{FF2B5EF4-FFF2-40B4-BE49-F238E27FC236}">
                <a16:creationId xmlns:a16="http://schemas.microsoft.com/office/drawing/2014/main" id="{7F487846-7C90-09E0-AF50-CA2DB82BFEFD}"/>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102378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44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 Video Only">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68E8285-3BE2-9990-FA54-E6AF741CC812}"/>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2" name="Picture 6">
            <a:extLst>
              <a:ext uri="{FF2B5EF4-FFF2-40B4-BE49-F238E27FC236}">
                <a16:creationId xmlns:a16="http://schemas.microsoft.com/office/drawing/2014/main" id="{9DCBE7B6-1449-C2E2-1508-3F2B78AA27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364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05670"/>
            <a:ext cx="8082481"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dirty="0"/>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3561836"/>
            <a:ext cx="8082481" cy="615553"/>
          </a:xfrm>
        </p:spPr>
        <p:txBody>
          <a:bodyPr wrap="square" anchor="t" anchorCtr="0">
            <a:noAutofit/>
          </a:bodyPr>
          <a:lstStyle>
            <a:lvl1pPr marL="0" indent="0">
              <a:lnSpc>
                <a:spcPct val="100000"/>
              </a:lnSpc>
              <a:spcBef>
                <a:spcPts val="400"/>
              </a:spcBef>
              <a:buNone/>
              <a:defRPr sz="3200">
                <a:solidFill>
                  <a:schemeClr val="bg1"/>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dirty="0"/>
              <a:t>Click to Add Section Subtitle</a:t>
            </a:r>
          </a:p>
        </p:txBody>
      </p:sp>
      <p:sp>
        <p:nvSpPr>
          <p:cNvPr id="2" name="TextBox 4">
            <a:extLst>
              <a:ext uri="{FF2B5EF4-FFF2-40B4-BE49-F238E27FC236}">
                <a16:creationId xmlns:a16="http://schemas.microsoft.com/office/drawing/2014/main" id="{BBE5A171-53B6-5D64-1680-262B90DACFE5}"/>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chemeClr val="accent5">
                    <a:lumMod val="20000"/>
                    <a:lumOff val="80000"/>
                  </a:schemeClr>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pic>
        <p:nvPicPr>
          <p:cNvPr id="3" name="Picture 6">
            <a:extLst>
              <a:ext uri="{FF2B5EF4-FFF2-40B4-BE49-F238E27FC236}">
                <a16:creationId xmlns:a16="http://schemas.microsoft.com/office/drawing/2014/main" id="{27780B26-6E86-E2AF-35C7-7B8BF24892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79901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838200" y="473536"/>
            <a:ext cx="10515600" cy="517064"/>
          </a:xfrm>
          <a:prstGeom prst="rect">
            <a:avLst/>
          </a:prstGeom>
        </p:spPr>
        <p:txBody>
          <a:bodyPr vert="horz"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20607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dirty="0"/>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838200" y="104140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10594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838200" y="1600200"/>
            <a:ext cx="10515600" cy="4576764"/>
          </a:xfrm>
          <a:prstGeom prst="rect">
            <a:avLst/>
          </a:prstGeom>
        </p:spPr>
        <p:txBody>
          <a:bodyPr vert="horz" lIns="0" tIns="0" rIns="0" bIns="0" rtlCol="0">
            <a:normAutofit/>
          </a:bodyPr>
          <a:lstStyle>
            <a:lvl1pPr>
              <a:defRPr sz="2400"/>
            </a:lvl1pPr>
            <a:lvl2pPr>
              <a:defRPr sz="1867"/>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838200" y="104140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283563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dirty="0"/>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838199" y="1600201"/>
            <a:ext cx="5161231" cy="4576763"/>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6192571" y="1600201"/>
            <a:ext cx="5161232" cy="4576763"/>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838200" y="104140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dirty="0"/>
              <a:t>Click to Add Subtitle</a:t>
            </a:r>
          </a:p>
        </p:txBody>
      </p:sp>
    </p:spTree>
    <p:custDataLst>
      <p:tags r:id="rId1"/>
    </p:custDataLst>
    <p:extLst>
      <p:ext uri="{BB962C8B-B14F-4D97-AF65-F5344CB8AC3E}">
        <p14:creationId xmlns:p14="http://schemas.microsoft.com/office/powerpoint/2010/main" val="16585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838200" y="2911937"/>
            <a:ext cx="2952184" cy="1034129"/>
          </a:xfrm>
          <a:prstGeom prst="rect">
            <a:avLst/>
          </a:prstGeom>
        </p:spPr>
        <p:txBody>
          <a:bodyPr vert="horz" wrap="square" lIns="0" tIns="0" rIns="0" bIns="0" rtlCol="0" anchor="ctr">
            <a:spAutoFit/>
          </a:bodyPr>
          <a:lstStyle/>
          <a:p>
            <a:r>
              <a:rPr lang="en-US" dirty="0"/>
              <a:t>Click to Add Slide Title</a:t>
            </a:r>
          </a:p>
        </p:txBody>
      </p:sp>
    </p:spTree>
    <p:custDataLst>
      <p:tags r:id="rId1"/>
    </p:custDataLst>
    <p:extLst>
      <p:ext uri="{BB962C8B-B14F-4D97-AF65-F5344CB8AC3E}">
        <p14:creationId xmlns:p14="http://schemas.microsoft.com/office/powerpoint/2010/main" val="332162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838200" y="3947330"/>
            <a:ext cx="3336233" cy="366255"/>
          </a:xfrm>
          <a:prstGeom prst="rect">
            <a:avLst/>
          </a:prstGeom>
        </p:spPr>
        <p:txBody>
          <a:bodyPr wrap="square" anchor="t">
            <a:no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dirty="0"/>
              <a:t>Click to Add Subtitle</a:t>
            </a:r>
          </a:p>
        </p:txBody>
      </p:sp>
      <p:sp>
        <p:nvSpPr>
          <p:cNvPr id="3" name="Title 2">
            <a:extLst>
              <a:ext uri="{FF2B5EF4-FFF2-40B4-BE49-F238E27FC236}">
                <a16:creationId xmlns:a16="http://schemas.microsoft.com/office/drawing/2014/main" id="{E84AF2B1-1A71-31A3-C679-D3E1148BD910}"/>
              </a:ext>
            </a:extLst>
          </p:cNvPr>
          <p:cNvSpPr>
            <a:spLocks noGrp="1"/>
          </p:cNvSpPr>
          <p:nvPr>
            <p:ph type="title" hasCustomPrompt="1"/>
          </p:nvPr>
        </p:nvSpPr>
        <p:spPr>
          <a:xfrm>
            <a:off x="834955" y="2768821"/>
            <a:ext cx="3334512" cy="1034386"/>
          </a:xfrm>
        </p:spPr>
        <p:txBody>
          <a:bodyPr vert="horz" wrap="square" lIns="0" tIns="0" rIns="0" bIns="0" rtlCol="0" anchor="b" anchorCtr="0">
            <a:spAutoFit/>
          </a:bodyPr>
          <a:lstStyle>
            <a:lvl1pPr>
              <a:defRPr lang="en-US"/>
            </a:lvl1pPr>
          </a:lstStyle>
          <a:p>
            <a:pPr marL="0" lvl="0">
              <a:lnSpc>
                <a:spcPct val="90000"/>
              </a:lnSpc>
              <a:spcBef>
                <a:spcPct val="0"/>
              </a:spcBef>
              <a:buNone/>
            </a:pPr>
            <a:r>
              <a:rPr lang="en-US" dirty="0"/>
              <a:t>Click to Add Slide Title</a:t>
            </a:r>
          </a:p>
        </p:txBody>
      </p:sp>
    </p:spTree>
    <p:custDataLst>
      <p:tags r:id="rId1"/>
    </p:custDataLst>
    <p:extLst>
      <p:ext uri="{BB962C8B-B14F-4D97-AF65-F5344CB8AC3E}">
        <p14:creationId xmlns:p14="http://schemas.microsoft.com/office/powerpoint/2010/main" val="383549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98004"/>
            <a:ext cx="8708755" cy="1661993"/>
          </a:xfrm>
          <a:prstGeom prst="rect">
            <a:avLst/>
          </a:prstGeom>
        </p:spPr>
        <p:txBody>
          <a:bodyPr vert="horz" wrap="square" lIns="0" tIns="0" rIns="0" bIns="182880" rtlCol="0" anchor="ctr" anchorCtr="0">
            <a:spAutoFit/>
          </a:bodyPr>
          <a:lstStyle>
            <a:lvl1pPr>
              <a:lnSpc>
                <a:spcPct val="100000"/>
              </a:lnSpc>
              <a:spcBef>
                <a:spcPts val="400"/>
              </a:spcBef>
              <a:defRPr sz="4800">
                <a:solidFill>
                  <a:schemeClr val="bg1"/>
                </a:solidFill>
              </a:defRPr>
            </a:lvl1pPr>
          </a:lstStyle>
          <a:p>
            <a:r>
              <a:rPr lang="en-US" dirty="0"/>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2" name="Text Placeholder 15">
            <a:extLst>
              <a:ext uri="{FF2B5EF4-FFF2-40B4-BE49-F238E27FC236}">
                <a16:creationId xmlns:a16="http://schemas.microsoft.com/office/drawing/2014/main" id="{514B8423-CFFD-1921-7480-8BEC78F05FFD}"/>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dirty="0"/>
              <a:t>Click to add a website or email</a:t>
            </a:r>
          </a:p>
        </p:txBody>
      </p:sp>
      <p:sp>
        <p:nvSpPr>
          <p:cNvPr id="3" name="TextBox 4">
            <a:extLst>
              <a:ext uri="{FF2B5EF4-FFF2-40B4-BE49-F238E27FC236}">
                <a16:creationId xmlns:a16="http://schemas.microsoft.com/office/drawing/2014/main" id="{50615BBA-3709-50D7-A61C-9CF9B79E7B6F}"/>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chemeClr val="accent3"/>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Tree>
    <p:custDataLst>
      <p:tags r:id="rId1"/>
    </p:custDataLst>
    <p:extLst>
      <p:ext uri="{BB962C8B-B14F-4D97-AF65-F5344CB8AC3E}">
        <p14:creationId xmlns:p14="http://schemas.microsoft.com/office/powerpoint/2010/main" val="3377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1E37FEA7-CA51-4399-92F6-AB705B7FF650}"/>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dirty="0">
                <a:ln>
                  <a:noFill/>
                </a:ln>
                <a:solidFill>
                  <a:schemeClr val="accent5"/>
                </a:solidFill>
                <a:effectLst/>
                <a:uLnTx/>
                <a:uFillTx/>
                <a:latin typeface="Anova Light" panose="020B0403020203020204" pitchFamily="34" charset="0"/>
                <a:ea typeface="Anova Bold" panose="020B0703020203020204" pitchFamily="34" charset="0"/>
                <a:cs typeface="Anova Light" panose="020B0403020203020204" pitchFamily="34" charset="0"/>
              </a:rPr>
              <a:t>Copyright © SAS Institute Inc. All rights reserved.</a:t>
            </a:r>
          </a:p>
        </p:txBody>
      </p:sp>
      <p:sp>
        <p:nvSpPr>
          <p:cNvPr id="3" name="Text Placeholder 2"/>
          <p:cNvSpPr>
            <a:spLocks noGrp="1"/>
          </p:cNvSpPr>
          <p:nvPr>
            <p:ph type="body" idx="1"/>
          </p:nvPr>
        </p:nvSpPr>
        <p:spPr>
          <a:xfrm>
            <a:off x="834955" y="1600200"/>
            <a:ext cx="10515600" cy="4576764"/>
          </a:xfrm>
          <a:prstGeom prst="rect">
            <a:avLst/>
          </a:prstGeom>
        </p:spPr>
        <p:txBody>
          <a:bodyPr vert="horz" lIns="0" tIns="0" rIns="0" bIns="0" rtlCol="0">
            <a:normAutofit/>
          </a:bodyPr>
          <a:lstStyle/>
          <a:p>
            <a:pPr lvl="0"/>
            <a:r>
              <a:rPr lang="en-US" dirty="0"/>
              <a:t>Click to Edit Text</a:t>
            </a:r>
          </a:p>
          <a:p>
            <a:pPr lvl="1"/>
            <a:r>
              <a:rPr lang="en-US" dirty="0"/>
              <a:t>Second level</a:t>
            </a:r>
          </a:p>
          <a:p>
            <a:pPr lvl="2"/>
            <a:r>
              <a:rPr lang="en-US" dirty="0"/>
              <a:t>Third level</a:t>
            </a:r>
          </a:p>
        </p:txBody>
      </p:sp>
      <p:sp>
        <p:nvSpPr>
          <p:cNvPr id="2" name="Title Placeholder 1"/>
          <p:cNvSpPr>
            <a:spLocks noGrp="1"/>
          </p:cNvSpPr>
          <p:nvPr>
            <p:ph type="title"/>
          </p:nvPr>
        </p:nvSpPr>
        <p:spPr>
          <a:xfrm>
            <a:off x="834955" y="473536"/>
            <a:ext cx="10515600" cy="517064"/>
          </a:xfrm>
          <a:prstGeom prst="rect">
            <a:avLst/>
          </a:prstGeom>
        </p:spPr>
        <p:txBody>
          <a:bodyPr vert="horz" lIns="0" tIns="0" rIns="0" bIns="0" rtlCol="0" anchor="ctr">
            <a:normAutofit/>
          </a:bodyPr>
          <a:lstStyle/>
          <a:p>
            <a:r>
              <a:rPr lang="en-US" dirty="0"/>
              <a:t>Click to Add Slide Title</a:t>
            </a:r>
          </a:p>
        </p:txBody>
      </p:sp>
      <p:pic>
        <p:nvPicPr>
          <p:cNvPr id="5" name="Picture 6">
            <a:extLst>
              <a:ext uri="{FF2B5EF4-FFF2-40B4-BE49-F238E27FC236}">
                <a16:creationId xmlns:a16="http://schemas.microsoft.com/office/drawing/2014/main" id="{DCAC5147-3BF8-9198-FA11-9363F87D0F14}"/>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1217439" y="6344362"/>
            <a:ext cx="741875" cy="307948"/>
          </a:xfrm>
          <a:prstGeom prst="rect">
            <a:avLst/>
          </a:prstGeom>
        </p:spPr>
      </p:pic>
    </p:spTree>
    <p:custDataLst>
      <p:tags r:id="rId13"/>
    </p:custDataLst>
    <p:extLst>
      <p:ext uri="{BB962C8B-B14F-4D97-AF65-F5344CB8AC3E}">
        <p14:creationId xmlns:p14="http://schemas.microsoft.com/office/powerpoint/2010/main" val="50440294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txStyles>
    <p:titleStyle>
      <a:lvl1pPr algn="l" defTabSz="914446" rtl="0" eaLnBrk="1" latinLnBrk="0" hangingPunct="1">
        <a:lnSpc>
          <a:spcPct val="90000"/>
        </a:lnSpc>
        <a:spcBef>
          <a:spcPct val="0"/>
        </a:spcBef>
        <a:buNone/>
        <a:defRPr sz="3734" b="1" i="0" kern="1200">
          <a:solidFill>
            <a:schemeClr val="accent5"/>
          </a:solidFill>
          <a:latin typeface="Anova Bold" panose="020B0503020203020204" pitchFamily="34" charset="0"/>
          <a:ea typeface="+mj-ea"/>
          <a:cs typeface="+mj-cs"/>
        </a:defRPr>
      </a:lvl1pPr>
    </p:titleStyle>
    <p:body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linkedin.com/in/vijay-govindarajan-6474166/"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2DA24E-F9A0-CE8F-55F6-062AD442AA11}"/>
              </a:ext>
            </a:extLst>
          </p:cNvPr>
          <p:cNvSpPr>
            <a:spLocks noGrp="1"/>
          </p:cNvSpPr>
          <p:nvPr>
            <p:ph type="title"/>
          </p:nvPr>
        </p:nvSpPr>
        <p:spPr>
          <a:xfrm>
            <a:off x="834954" y="1025486"/>
            <a:ext cx="10518846" cy="1292662"/>
          </a:xfrm>
        </p:spPr>
        <p:txBody>
          <a:bodyPr/>
          <a:lstStyle/>
          <a:p>
            <a:r>
              <a:rPr lang="en-US" sz="3600" b="0" dirty="0">
                <a:solidFill>
                  <a:srgbClr val="FFFFFF"/>
                </a:solidFill>
              </a:rPr>
              <a:t>Going from PROC SQL to PROC </a:t>
            </a:r>
            <a:r>
              <a:rPr lang="en-US" sz="3600" b="0" dirty="0" err="1">
                <a:solidFill>
                  <a:srgbClr val="FFFFFF"/>
                </a:solidFill>
              </a:rPr>
              <a:t>FedSQL</a:t>
            </a:r>
            <a:r>
              <a:rPr lang="en-US" sz="3600" b="0" dirty="0">
                <a:solidFill>
                  <a:srgbClr val="FFFFFF"/>
                </a:solidFill>
              </a:rPr>
              <a:t> for CAS Processing: Common mistakes to avoid</a:t>
            </a:r>
            <a:endParaRPr lang="en-US" sz="3600" dirty="0"/>
          </a:p>
        </p:txBody>
      </p:sp>
      <p:sp>
        <p:nvSpPr>
          <p:cNvPr id="7" name="Text Placeholder 6">
            <a:extLst>
              <a:ext uri="{FF2B5EF4-FFF2-40B4-BE49-F238E27FC236}">
                <a16:creationId xmlns:a16="http://schemas.microsoft.com/office/drawing/2014/main" id="{57ADC16F-C725-EFAB-7971-072909D26EDD}"/>
              </a:ext>
            </a:extLst>
          </p:cNvPr>
          <p:cNvSpPr>
            <a:spLocks noGrp="1"/>
          </p:cNvSpPr>
          <p:nvPr>
            <p:ph type="body" sz="quarter" idx="10"/>
          </p:nvPr>
        </p:nvSpPr>
        <p:spPr/>
        <p:txBody>
          <a:bodyPr/>
          <a:lstStyle/>
          <a:p>
            <a:r>
              <a:rPr lang="en-US" sz="2000" dirty="0"/>
              <a:t>Vijay Govindarajan</a:t>
            </a:r>
          </a:p>
          <a:p>
            <a:r>
              <a:rPr lang="en-US" sz="2000" dirty="0"/>
              <a:t>Principal Systems Engineer</a:t>
            </a:r>
          </a:p>
          <a:p>
            <a:r>
              <a:rPr lang="en-US" sz="2000" dirty="0"/>
              <a:t>Customer Advisory, SAS Institute Inc</a:t>
            </a:r>
          </a:p>
          <a:p>
            <a:endParaRPr lang="en-US" dirty="0"/>
          </a:p>
        </p:txBody>
      </p:sp>
      <p:sp>
        <p:nvSpPr>
          <p:cNvPr id="8" name="Text Placeholder 7">
            <a:extLst>
              <a:ext uri="{FF2B5EF4-FFF2-40B4-BE49-F238E27FC236}">
                <a16:creationId xmlns:a16="http://schemas.microsoft.com/office/drawing/2014/main" id="{D4286F5D-E20D-4340-5B51-1EF63CEE28DB}"/>
              </a:ext>
            </a:extLst>
          </p:cNvPr>
          <p:cNvSpPr>
            <a:spLocks noGrp="1"/>
          </p:cNvSpPr>
          <p:nvPr>
            <p:ph type="body" sz="quarter" idx="11"/>
          </p:nvPr>
        </p:nvSpPr>
        <p:spPr>
          <a:xfrm>
            <a:off x="834955" y="4419599"/>
            <a:ext cx="8537645" cy="1803401"/>
          </a:xfrm>
        </p:spPr>
        <p:txBody>
          <a:bodyPr/>
          <a:lstStyle/>
          <a:p>
            <a:r>
              <a:rPr lang="en-US" dirty="0"/>
              <a:t>Vijay Govindarajan has spent over 15 years at SAS Institute, serving in a variety of roles including developer in SAS R&amp;D, architect in SAS Services, and Systems Engineer in the Global Technology Practice. He is passionate about SAS programming, data architecture, and analytics. Vijay holds master’s degrees in Biomedical Engineering (Marquette University) and Data Analytics (Georgia Institute of Technology).</a:t>
            </a:r>
          </a:p>
          <a:p>
            <a:endParaRPr lang="en-US" dirty="0"/>
          </a:p>
        </p:txBody>
      </p:sp>
      <p:sp>
        <p:nvSpPr>
          <p:cNvPr id="4" name="Slide Number Placeholder 3">
            <a:extLst>
              <a:ext uri="{FF2B5EF4-FFF2-40B4-BE49-F238E27FC236}">
                <a16:creationId xmlns:a16="http://schemas.microsoft.com/office/drawing/2014/main" id="{93944AAA-743E-D469-BCE4-AAF1C05B9F04}"/>
              </a:ext>
            </a:extLst>
          </p:cNvPr>
          <p:cNvSpPr>
            <a:spLocks noGrp="1"/>
          </p:cNvSpPr>
          <p:nvPr>
            <p:ph type="sldNum" sz="quarter" idx="4294967295"/>
          </p:nvPr>
        </p:nvSpPr>
        <p:spPr>
          <a:xfrm>
            <a:off x="11353800" y="295275"/>
            <a:ext cx="838200" cy="768350"/>
          </a:xfrm>
          <a:prstGeom prst="rect">
            <a:avLst/>
          </a:prstGeom>
        </p:spPr>
        <p:txBody>
          <a:bodyPr/>
          <a:lstStyle/>
          <a:p>
            <a:pPr>
              <a:defRPr/>
            </a:pPr>
            <a:fld id="{1C339704-F9B3-4C6B-B54B-06AD26381A4A}" type="slidenum">
              <a:rPr lang="en-US" altLang="en-US" smtClean="0"/>
              <a:pPr>
                <a:defRPr/>
              </a:pPr>
              <a:t>1</a:t>
            </a:fld>
            <a:endParaRPr lang="en-US" altLang="en-US" sz="1100"/>
          </a:p>
        </p:txBody>
      </p:sp>
    </p:spTree>
    <p:extLst>
      <p:ext uri="{BB962C8B-B14F-4D97-AF65-F5344CB8AC3E}">
        <p14:creationId xmlns:p14="http://schemas.microsoft.com/office/powerpoint/2010/main" val="10384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5342DC-C3BF-A2C5-BDCB-9FC889AD39DF}"/>
              </a:ext>
            </a:extLst>
          </p:cNvPr>
          <p:cNvSpPr>
            <a:spLocks noGrp="1"/>
          </p:cNvSpPr>
          <p:nvPr>
            <p:ph type="title"/>
          </p:nvPr>
        </p:nvSpPr>
        <p:spPr/>
        <p:txBody>
          <a:bodyPr>
            <a:normAutofit fontScale="90000"/>
          </a:bodyPr>
          <a:lstStyle/>
          <a:p>
            <a:r>
              <a:rPr lang="en-US" sz="4000" dirty="0"/>
              <a:t>SELECTING FIRST N ROWS</a:t>
            </a:r>
            <a:endParaRPr lang="en-US" dirty="0"/>
          </a:p>
        </p:txBody>
      </p:sp>
      <p:sp>
        <p:nvSpPr>
          <p:cNvPr id="10" name="Text Placeholder 9">
            <a:extLst>
              <a:ext uri="{FF2B5EF4-FFF2-40B4-BE49-F238E27FC236}">
                <a16:creationId xmlns:a16="http://schemas.microsoft.com/office/drawing/2014/main" id="{0B708215-AB9C-61C4-CE0C-95FACA872EC2}"/>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BCD57BEF-31AF-4A46-F2BA-28D24D0DBE18}"/>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10</a:t>
            </a:fld>
            <a:endParaRPr lang="en-US" altLang="en-US" sz="1100"/>
          </a:p>
        </p:txBody>
      </p:sp>
      <p:pic>
        <p:nvPicPr>
          <p:cNvPr id="12" name="Content Placeholder 9">
            <a:extLst>
              <a:ext uri="{FF2B5EF4-FFF2-40B4-BE49-F238E27FC236}">
                <a16:creationId xmlns:a16="http://schemas.microsoft.com/office/drawing/2014/main" id="{41694A6F-4191-C5AF-DE37-666461D17DC9}"/>
              </a:ext>
            </a:extLst>
          </p:cNvPr>
          <p:cNvPicPr>
            <a:picLocks noGrp="1" noChangeAspect="1"/>
          </p:cNvPicPr>
          <p:nvPr>
            <p:ph idx="1"/>
          </p:nvPr>
        </p:nvPicPr>
        <p:blipFill>
          <a:blip r:embed="rId2"/>
          <a:stretch>
            <a:fillRect/>
          </a:stretch>
        </p:blipFill>
        <p:spPr>
          <a:xfrm>
            <a:off x="824069" y="1806806"/>
            <a:ext cx="4763165" cy="1600423"/>
          </a:xfrm>
        </p:spPr>
      </p:pic>
      <p:pic>
        <p:nvPicPr>
          <p:cNvPr id="13" name="Content Placeholder 11">
            <a:extLst>
              <a:ext uri="{FF2B5EF4-FFF2-40B4-BE49-F238E27FC236}">
                <a16:creationId xmlns:a16="http://schemas.microsoft.com/office/drawing/2014/main" id="{ECE440BC-B2BE-FEFF-3BA6-72FA3D78435D}"/>
              </a:ext>
            </a:extLst>
          </p:cNvPr>
          <p:cNvPicPr>
            <a:picLocks noGrp="1" noChangeAspect="1"/>
          </p:cNvPicPr>
          <p:nvPr>
            <p:ph idx="11"/>
          </p:nvPr>
        </p:nvPicPr>
        <p:blipFill>
          <a:blip r:embed="rId3"/>
          <a:stretch>
            <a:fillRect/>
          </a:stretch>
        </p:blipFill>
        <p:spPr>
          <a:xfrm>
            <a:off x="6206969" y="1806806"/>
            <a:ext cx="5160962" cy="1697459"/>
          </a:xfrm>
        </p:spPr>
      </p:pic>
      <p:sp>
        <p:nvSpPr>
          <p:cNvPr id="14" name="Text Placeholder 1">
            <a:extLst>
              <a:ext uri="{FF2B5EF4-FFF2-40B4-BE49-F238E27FC236}">
                <a16:creationId xmlns:a16="http://schemas.microsoft.com/office/drawing/2014/main" id="{894F52A5-0A70-A2A2-028E-5116B871023D}"/>
              </a:ext>
            </a:extLst>
          </p:cNvPr>
          <p:cNvSpPr txBox="1">
            <a:spLocks/>
          </p:cNvSpPr>
          <p:nvPr/>
        </p:nvSpPr>
        <p:spPr>
          <a:xfrm>
            <a:off x="824069" y="4282744"/>
            <a:ext cx="4905482" cy="777544"/>
          </a:xfrm>
          <a:prstGeom prst="rect">
            <a:avLst/>
          </a:prstGeom>
        </p:spPr>
        <p:txBody>
          <a:bodyPr vert="horz" lIns="0" tIns="0" rIns="0" bIns="0" rtlCol="0">
            <a:normAutofit/>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t>Select first N columns in Proc SQL using </a:t>
            </a:r>
            <a:r>
              <a:rPr lang="en-US" sz="2000" dirty="0" err="1"/>
              <a:t>inobs</a:t>
            </a:r>
            <a:r>
              <a:rPr lang="en-US" sz="2000" dirty="0"/>
              <a:t> statement option</a:t>
            </a:r>
          </a:p>
        </p:txBody>
      </p:sp>
      <p:sp>
        <p:nvSpPr>
          <p:cNvPr id="15" name="Text Placeholder 2">
            <a:extLst>
              <a:ext uri="{FF2B5EF4-FFF2-40B4-BE49-F238E27FC236}">
                <a16:creationId xmlns:a16="http://schemas.microsoft.com/office/drawing/2014/main" id="{DA77724B-EED9-6326-1865-53C8E9D6E3D2}"/>
              </a:ext>
            </a:extLst>
          </p:cNvPr>
          <p:cNvSpPr txBox="1">
            <a:spLocks/>
          </p:cNvSpPr>
          <p:nvPr/>
        </p:nvSpPr>
        <p:spPr>
          <a:xfrm>
            <a:off x="6206969" y="4176216"/>
            <a:ext cx="4675062" cy="990599"/>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Use limit clause in select statement in PROC </a:t>
            </a:r>
            <a:r>
              <a:rPr lang="en-US" sz="2000" dirty="0" err="1">
                <a:solidFill>
                  <a:schemeClr val="tx1">
                    <a:lumMod val="95000"/>
                  </a:schemeClr>
                </a:solidFill>
              </a:rPr>
              <a:t>FedSQL</a:t>
            </a:r>
            <a:r>
              <a:rPr lang="en-US" sz="2000" dirty="0">
                <a:solidFill>
                  <a:schemeClr val="tx1">
                    <a:lumMod val="95000"/>
                  </a:schemeClr>
                </a:solidFill>
              </a:rPr>
              <a:t> instead of </a:t>
            </a:r>
            <a:r>
              <a:rPr lang="en-US" sz="2000" dirty="0" err="1">
                <a:solidFill>
                  <a:schemeClr val="tx1">
                    <a:lumMod val="95000"/>
                  </a:schemeClr>
                </a:solidFill>
              </a:rPr>
              <a:t>inobs</a:t>
            </a:r>
            <a:r>
              <a:rPr lang="en-US" sz="2000" dirty="0">
                <a:solidFill>
                  <a:schemeClr val="tx1">
                    <a:lumMod val="95000"/>
                  </a:schemeClr>
                </a:solidFill>
              </a:rPr>
              <a:t> statement option in PROC SQL.</a:t>
            </a:r>
          </a:p>
        </p:txBody>
      </p:sp>
      <p:sp>
        <p:nvSpPr>
          <p:cNvPr id="16" name="Rectangle 15">
            <a:extLst>
              <a:ext uri="{FF2B5EF4-FFF2-40B4-BE49-F238E27FC236}">
                <a16:creationId xmlns:a16="http://schemas.microsoft.com/office/drawing/2014/main" id="{EDE2C9D9-35DB-5F80-9BE4-2488195EB7FF}"/>
              </a:ext>
            </a:extLst>
          </p:cNvPr>
          <p:cNvSpPr/>
          <p:nvPr/>
        </p:nvSpPr>
        <p:spPr>
          <a:xfrm>
            <a:off x="2068496" y="2334734"/>
            <a:ext cx="1219200" cy="30480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C6BED4-85D0-3890-58E3-947C8066DFA2}"/>
              </a:ext>
            </a:extLst>
          </p:cNvPr>
          <p:cNvSpPr/>
          <p:nvPr/>
        </p:nvSpPr>
        <p:spPr>
          <a:xfrm>
            <a:off x="6934200" y="2971800"/>
            <a:ext cx="1143000" cy="30480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47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4E3618D-59C4-1408-6B48-1387EC8B3154}"/>
              </a:ext>
            </a:extLst>
          </p:cNvPr>
          <p:cNvSpPr>
            <a:spLocks noGrp="1"/>
          </p:cNvSpPr>
          <p:nvPr>
            <p:ph type="title"/>
          </p:nvPr>
        </p:nvSpPr>
        <p:spPr/>
        <p:txBody>
          <a:bodyPr>
            <a:normAutofit fontScale="90000"/>
          </a:bodyPr>
          <a:lstStyle/>
          <a:p>
            <a:r>
              <a:rPr lang="en-US" sz="4000" dirty="0"/>
              <a:t>SKIP FIRST N ROWS</a:t>
            </a:r>
            <a:endParaRPr lang="en-US" dirty="0"/>
          </a:p>
        </p:txBody>
      </p:sp>
      <p:sp>
        <p:nvSpPr>
          <p:cNvPr id="11" name="Text Placeholder 10">
            <a:extLst>
              <a:ext uri="{FF2B5EF4-FFF2-40B4-BE49-F238E27FC236}">
                <a16:creationId xmlns:a16="http://schemas.microsoft.com/office/drawing/2014/main" id="{AA6A713B-5D75-8D54-4F23-0E821C22B77E}"/>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EA5761F5-0004-85C0-0302-7BD69F9B161B}"/>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11</a:t>
            </a:fld>
            <a:endParaRPr lang="en-US" altLang="en-US" sz="1100"/>
          </a:p>
        </p:txBody>
      </p:sp>
      <p:pic>
        <p:nvPicPr>
          <p:cNvPr id="17" name="Content Placeholder 10">
            <a:extLst>
              <a:ext uri="{FF2B5EF4-FFF2-40B4-BE49-F238E27FC236}">
                <a16:creationId xmlns:a16="http://schemas.microsoft.com/office/drawing/2014/main" id="{EF5F83F9-744E-72FE-B683-77704A5F4F2B}"/>
              </a:ext>
            </a:extLst>
          </p:cNvPr>
          <p:cNvPicPr>
            <a:picLocks noChangeAspect="1"/>
          </p:cNvPicPr>
          <p:nvPr/>
        </p:nvPicPr>
        <p:blipFill>
          <a:blip r:embed="rId2"/>
          <a:stretch>
            <a:fillRect/>
          </a:stretch>
        </p:blipFill>
        <p:spPr>
          <a:xfrm>
            <a:off x="914400" y="1736725"/>
            <a:ext cx="4983283" cy="1692275"/>
          </a:xfrm>
          <a:prstGeom prst="rect">
            <a:avLst/>
          </a:prstGeom>
        </p:spPr>
      </p:pic>
      <p:sp>
        <p:nvSpPr>
          <p:cNvPr id="18" name="Rectangle 17">
            <a:extLst>
              <a:ext uri="{FF2B5EF4-FFF2-40B4-BE49-F238E27FC236}">
                <a16:creationId xmlns:a16="http://schemas.microsoft.com/office/drawing/2014/main" id="{928E6799-EC73-E87D-2712-14D1570E1757}"/>
              </a:ext>
            </a:extLst>
          </p:cNvPr>
          <p:cNvSpPr/>
          <p:nvPr/>
        </p:nvSpPr>
        <p:spPr>
          <a:xfrm>
            <a:off x="2133600" y="2895600"/>
            <a:ext cx="2269928" cy="381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2">
            <a:extLst>
              <a:ext uri="{FF2B5EF4-FFF2-40B4-BE49-F238E27FC236}">
                <a16:creationId xmlns:a16="http://schemas.microsoft.com/office/drawing/2014/main" id="{F8FC54ED-D8F3-A6F6-E09D-636389A57B13}"/>
              </a:ext>
            </a:extLst>
          </p:cNvPr>
          <p:cNvPicPr>
            <a:picLocks noChangeAspect="1"/>
          </p:cNvPicPr>
          <p:nvPr/>
        </p:nvPicPr>
        <p:blipFill>
          <a:blip r:embed="rId3"/>
          <a:stretch>
            <a:fillRect/>
          </a:stretch>
        </p:blipFill>
        <p:spPr>
          <a:xfrm>
            <a:off x="6248400" y="1736725"/>
            <a:ext cx="4648200" cy="2028036"/>
          </a:xfrm>
          <a:prstGeom prst="rect">
            <a:avLst/>
          </a:prstGeom>
        </p:spPr>
      </p:pic>
      <p:sp>
        <p:nvSpPr>
          <p:cNvPr id="20" name="Rectangle 19">
            <a:extLst>
              <a:ext uri="{FF2B5EF4-FFF2-40B4-BE49-F238E27FC236}">
                <a16:creationId xmlns:a16="http://schemas.microsoft.com/office/drawing/2014/main" id="{23ED2DC5-88E6-1A4D-67BF-612BDD67AA8A}"/>
              </a:ext>
            </a:extLst>
          </p:cNvPr>
          <p:cNvSpPr/>
          <p:nvPr/>
        </p:nvSpPr>
        <p:spPr>
          <a:xfrm>
            <a:off x="6858000" y="3124200"/>
            <a:ext cx="1143000" cy="308145"/>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
            <a:extLst>
              <a:ext uri="{FF2B5EF4-FFF2-40B4-BE49-F238E27FC236}">
                <a16:creationId xmlns:a16="http://schemas.microsoft.com/office/drawing/2014/main" id="{6F5C87D1-D640-646D-3AE0-3A536694C58B}"/>
              </a:ext>
            </a:extLst>
          </p:cNvPr>
          <p:cNvSpPr txBox="1">
            <a:spLocks/>
          </p:cNvSpPr>
          <p:nvPr/>
        </p:nvSpPr>
        <p:spPr>
          <a:xfrm>
            <a:off x="762000" y="4311860"/>
            <a:ext cx="4395787" cy="1143000"/>
          </a:xfrm>
          <a:prstGeom prst="rect">
            <a:avLst/>
          </a:prstGeom>
        </p:spPr>
        <p:txBody>
          <a:bodyPr vert="horz" lIns="0" tIns="0" rIns="0" bIns="0" rtlCol="0">
            <a:normAutofit/>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The undocumented function monotonic() can be used in SAS 9 to skip rows</a:t>
            </a:r>
          </a:p>
        </p:txBody>
      </p:sp>
      <p:sp>
        <p:nvSpPr>
          <p:cNvPr id="22" name="Text Placeholder 2">
            <a:extLst>
              <a:ext uri="{FF2B5EF4-FFF2-40B4-BE49-F238E27FC236}">
                <a16:creationId xmlns:a16="http://schemas.microsoft.com/office/drawing/2014/main" id="{14891AE8-38D3-F604-664E-BD8E2BB39359}"/>
              </a:ext>
            </a:extLst>
          </p:cNvPr>
          <p:cNvSpPr txBox="1">
            <a:spLocks/>
          </p:cNvSpPr>
          <p:nvPr/>
        </p:nvSpPr>
        <p:spPr>
          <a:xfrm>
            <a:off x="6226629" y="4311860"/>
            <a:ext cx="4898571" cy="1503484"/>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OFFSET clause in PROC </a:t>
            </a:r>
            <a:r>
              <a:rPr lang="en-US" sz="2000" dirty="0" err="1">
                <a:solidFill>
                  <a:schemeClr val="tx1">
                    <a:lumMod val="95000"/>
                  </a:schemeClr>
                </a:solidFill>
              </a:rPr>
              <a:t>FedSQL</a:t>
            </a:r>
            <a:r>
              <a:rPr lang="en-US" sz="2000" dirty="0">
                <a:solidFill>
                  <a:schemeClr val="tx1">
                    <a:lumMod val="95000"/>
                  </a:schemeClr>
                </a:solidFill>
              </a:rPr>
              <a:t> specifies the number of rows to skip before the SELECT statement starts to return rows.</a:t>
            </a:r>
          </a:p>
        </p:txBody>
      </p:sp>
    </p:spTree>
    <p:extLst>
      <p:ext uri="{BB962C8B-B14F-4D97-AF65-F5344CB8AC3E}">
        <p14:creationId xmlns:p14="http://schemas.microsoft.com/office/powerpoint/2010/main" val="253316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C50875-4446-E432-8667-67587525BF7D}"/>
              </a:ext>
            </a:extLst>
          </p:cNvPr>
          <p:cNvSpPr>
            <a:spLocks noGrp="1"/>
          </p:cNvSpPr>
          <p:nvPr>
            <p:ph type="title"/>
          </p:nvPr>
        </p:nvSpPr>
        <p:spPr/>
        <p:txBody>
          <a:bodyPr>
            <a:normAutofit fontScale="90000"/>
          </a:bodyPr>
          <a:lstStyle/>
          <a:p>
            <a:r>
              <a:rPr lang="en-US" sz="4000" dirty="0"/>
              <a:t>USING COMPUTE LIBRARY INPUT TABLES TO CREATE CAS OUTPUT TABLES </a:t>
            </a:r>
            <a:endParaRPr lang="en-US" dirty="0"/>
          </a:p>
        </p:txBody>
      </p:sp>
      <p:sp>
        <p:nvSpPr>
          <p:cNvPr id="7" name="Slide Number Placeholder 6">
            <a:extLst>
              <a:ext uri="{FF2B5EF4-FFF2-40B4-BE49-F238E27FC236}">
                <a16:creationId xmlns:a16="http://schemas.microsoft.com/office/drawing/2014/main" id="{60D8F356-4EFE-F889-3627-0259B29695AA}"/>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12</a:t>
            </a:fld>
            <a:endParaRPr lang="en-US" altLang="en-US" sz="1100"/>
          </a:p>
        </p:txBody>
      </p:sp>
      <p:sp>
        <p:nvSpPr>
          <p:cNvPr id="10" name="Text Placeholder 1">
            <a:extLst>
              <a:ext uri="{FF2B5EF4-FFF2-40B4-BE49-F238E27FC236}">
                <a16:creationId xmlns:a16="http://schemas.microsoft.com/office/drawing/2014/main" id="{946B226C-44E0-F526-BAF6-5B0F71DFA0D5}"/>
              </a:ext>
            </a:extLst>
          </p:cNvPr>
          <p:cNvSpPr txBox="1">
            <a:spLocks/>
          </p:cNvSpPr>
          <p:nvPr/>
        </p:nvSpPr>
        <p:spPr>
          <a:xfrm>
            <a:off x="613453" y="4267200"/>
            <a:ext cx="5386917" cy="1017005"/>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If there is a need to read from a Compute library and write to a CAS library or vice versa, use PROC SQL.</a:t>
            </a:r>
          </a:p>
        </p:txBody>
      </p:sp>
      <p:pic>
        <p:nvPicPr>
          <p:cNvPr id="11" name="Content Placeholder 10">
            <a:extLst>
              <a:ext uri="{FF2B5EF4-FFF2-40B4-BE49-F238E27FC236}">
                <a16:creationId xmlns:a16="http://schemas.microsoft.com/office/drawing/2014/main" id="{FCA1993B-4665-0131-A378-323AE1759CE4}"/>
              </a:ext>
            </a:extLst>
          </p:cNvPr>
          <p:cNvPicPr>
            <a:picLocks noChangeAspect="1"/>
          </p:cNvPicPr>
          <p:nvPr/>
        </p:nvPicPr>
        <p:blipFill>
          <a:blip r:embed="rId2"/>
          <a:stretch>
            <a:fillRect/>
          </a:stretch>
        </p:blipFill>
        <p:spPr>
          <a:xfrm>
            <a:off x="609600" y="1828800"/>
            <a:ext cx="5386388" cy="1620683"/>
          </a:xfrm>
          <a:prstGeom prst="rect">
            <a:avLst/>
          </a:prstGeom>
        </p:spPr>
      </p:pic>
      <p:sp>
        <p:nvSpPr>
          <p:cNvPr id="12" name="Text Placeholder 2">
            <a:extLst>
              <a:ext uri="{FF2B5EF4-FFF2-40B4-BE49-F238E27FC236}">
                <a16:creationId xmlns:a16="http://schemas.microsoft.com/office/drawing/2014/main" id="{200E124E-5B22-B2D2-10AD-7D6356AC440B}"/>
              </a:ext>
            </a:extLst>
          </p:cNvPr>
          <p:cNvSpPr txBox="1">
            <a:spLocks/>
          </p:cNvSpPr>
          <p:nvPr/>
        </p:nvSpPr>
        <p:spPr>
          <a:xfrm>
            <a:off x="6193368" y="4267200"/>
            <a:ext cx="5352522" cy="1717102"/>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PROC </a:t>
            </a:r>
            <a:r>
              <a:rPr lang="en-US" sz="2000" dirty="0" err="1">
                <a:solidFill>
                  <a:schemeClr val="tx1">
                    <a:lumMod val="95000"/>
                  </a:schemeClr>
                </a:solidFill>
              </a:rPr>
              <a:t>FedSQL</a:t>
            </a:r>
            <a:r>
              <a:rPr lang="en-US" sz="2000" dirty="0">
                <a:solidFill>
                  <a:schemeClr val="tx1">
                    <a:lumMod val="95000"/>
                  </a:schemeClr>
                </a:solidFill>
              </a:rPr>
              <a:t> for CAS doesn’t understand Compute libraries. An error occurs when you attempt to execute statements that reference Compute libraries in PROC </a:t>
            </a:r>
            <a:r>
              <a:rPr lang="en-US" sz="2000" dirty="0" err="1">
                <a:solidFill>
                  <a:schemeClr val="tx1">
                    <a:lumMod val="95000"/>
                  </a:schemeClr>
                </a:solidFill>
              </a:rPr>
              <a:t>FedSQL</a:t>
            </a:r>
            <a:r>
              <a:rPr lang="en-US" sz="2000" dirty="0">
                <a:solidFill>
                  <a:schemeClr val="tx1">
                    <a:lumMod val="95000"/>
                  </a:schemeClr>
                </a:solidFill>
              </a:rPr>
              <a:t> for CAS.</a:t>
            </a:r>
          </a:p>
        </p:txBody>
      </p:sp>
      <p:pic>
        <p:nvPicPr>
          <p:cNvPr id="13" name="Content Placeholder 12">
            <a:extLst>
              <a:ext uri="{FF2B5EF4-FFF2-40B4-BE49-F238E27FC236}">
                <a16:creationId xmlns:a16="http://schemas.microsoft.com/office/drawing/2014/main" id="{4AC6E39C-6F0B-0415-0FB0-BBB1EB531458}"/>
              </a:ext>
            </a:extLst>
          </p:cNvPr>
          <p:cNvPicPr>
            <a:picLocks noChangeAspect="1"/>
          </p:cNvPicPr>
          <p:nvPr/>
        </p:nvPicPr>
        <p:blipFill>
          <a:blip r:embed="rId3"/>
          <a:stretch>
            <a:fillRect/>
          </a:stretch>
        </p:blipFill>
        <p:spPr>
          <a:xfrm>
            <a:off x="6192838" y="1825960"/>
            <a:ext cx="5389562" cy="1831640"/>
          </a:xfrm>
          <a:prstGeom prst="rect">
            <a:avLst/>
          </a:prstGeom>
        </p:spPr>
      </p:pic>
      <p:sp>
        <p:nvSpPr>
          <p:cNvPr id="14" name="Rectangle 13">
            <a:extLst>
              <a:ext uri="{FF2B5EF4-FFF2-40B4-BE49-F238E27FC236}">
                <a16:creationId xmlns:a16="http://schemas.microsoft.com/office/drawing/2014/main" id="{CF531143-BA42-2055-60FD-C6D29E5906DD}"/>
              </a:ext>
            </a:extLst>
          </p:cNvPr>
          <p:cNvSpPr/>
          <p:nvPr/>
        </p:nvSpPr>
        <p:spPr>
          <a:xfrm>
            <a:off x="8382000" y="2057400"/>
            <a:ext cx="1447800" cy="228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61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96DCCD-153D-3128-31A1-A02916EA3EE1}"/>
              </a:ext>
            </a:extLst>
          </p:cNvPr>
          <p:cNvSpPr>
            <a:spLocks noGrp="1"/>
          </p:cNvSpPr>
          <p:nvPr>
            <p:ph type="title"/>
          </p:nvPr>
        </p:nvSpPr>
        <p:spPr/>
        <p:txBody>
          <a:bodyPr/>
          <a:lstStyle/>
          <a:p>
            <a:r>
              <a:rPr lang="en-US" sz="3600" dirty="0"/>
              <a:t>APPLYING FORMATS </a:t>
            </a:r>
            <a:endParaRPr lang="en-US" dirty="0"/>
          </a:p>
        </p:txBody>
      </p:sp>
      <p:sp>
        <p:nvSpPr>
          <p:cNvPr id="7" name="Slide Number Placeholder 6">
            <a:extLst>
              <a:ext uri="{FF2B5EF4-FFF2-40B4-BE49-F238E27FC236}">
                <a16:creationId xmlns:a16="http://schemas.microsoft.com/office/drawing/2014/main" id="{BFDF4464-11FE-47FA-ECDB-FE7FA3EA4D56}"/>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13</a:t>
            </a:fld>
            <a:endParaRPr lang="en-US" altLang="en-US" sz="1100"/>
          </a:p>
        </p:txBody>
      </p:sp>
      <p:sp>
        <p:nvSpPr>
          <p:cNvPr id="10" name="Text Placeholder 1">
            <a:extLst>
              <a:ext uri="{FF2B5EF4-FFF2-40B4-BE49-F238E27FC236}">
                <a16:creationId xmlns:a16="http://schemas.microsoft.com/office/drawing/2014/main" id="{E572643E-E7C5-2C70-56C0-F92EBCC5CCF9}"/>
              </a:ext>
            </a:extLst>
          </p:cNvPr>
          <p:cNvSpPr txBox="1">
            <a:spLocks/>
          </p:cNvSpPr>
          <p:nvPr/>
        </p:nvSpPr>
        <p:spPr>
          <a:xfrm>
            <a:off x="609600" y="5183922"/>
            <a:ext cx="5386917" cy="1369277"/>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95000"/>
                  </a:schemeClr>
                </a:solidFill>
              </a:rPr>
              <a:t>In PROC SQL, 2 of the popular ways to apply formats are using the format option and the PUT function. The format option adds a format without changing the underlying data type, whereas the PUT option changes the data type to char.</a:t>
            </a:r>
          </a:p>
        </p:txBody>
      </p:sp>
      <p:pic>
        <p:nvPicPr>
          <p:cNvPr id="11" name="Content Placeholder 12">
            <a:extLst>
              <a:ext uri="{FF2B5EF4-FFF2-40B4-BE49-F238E27FC236}">
                <a16:creationId xmlns:a16="http://schemas.microsoft.com/office/drawing/2014/main" id="{DB1FFC7D-38FD-F0CD-5970-47FAF4B88835}"/>
              </a:ext>
            </a:extLst>
          </p:cNvPr>
          <p:cNvPicPr>
            <a:picLocks noChangeAspect="1"/>
          </p:cNvPicPr>
          <p:nvPr/>
        </p:nvPicPr>
        <p:blipFill>
          <a:blip r:embed="rId2"/>
          <a:stretch>
            <a:fillRect/>
          </a:stretch>
        </p:blipFill>
        <p:spPr>
          <a:xfrm>
            <a:off x="746335" y="1596697"/>
            <a:ext cx="4587665" cy="1490446"/>
          </a:xfrm>
          <a:prstGeom prst="rect">
            <a:avLst/>
          </a:prstGeom>
        </p:spPr>
      </p:pic>
      <p:sp>
        <p:nvSpPr>
          <p:cNvPr id="12" name="Text Placeholder 2">
            <a:extLst>
              <a:ext uri="{FF2B5EF4-FFF2-40B4-BE49-F238E27FC236}">
                <a16:creationId xmlns:a16="http://schemas.microsoft.com/office/drawing/2014/main" id="{C15524A8-0075-3F9E-0A53-16BE97D2B380}"/>
              </a:ext>
            </a:extLst>
          </p:cNvPr>
          <p:cNvSpPr txBox="1">
            <a:spLocks/>
          </p:cNvSpPr>
          <p:nvPr/>
        </p:nvSpPr>
        <p:spPr>
          <a:xfrm>
            <a:off x="6264766" y="5183922"/>
            <a:ext cx="5389033" cy="1165122"/>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95000"/>
                  </a:schemeClr>
                </a:solidFill>
              </a:rPr>
              <a:t>In PROC </a:t>
            </a:r>
            <a:r>
              <a:rPr lang="en-US" sz="1600" dirty="0" err="1">
                <a:solidFill>
                  <a:schemeClr val="tx1">
                    <a:lumMod val="95000"/>
                  </a:schemeClr>
                </a:solidFill>
              </a:rPr>
              <a:t>FedSQL</a:t>
            </a:r>
            <a:r>
              <a:rPr lang="en-US" sz="1600" dirty="0">
                <a:solidFill>
                  <a:schemeClr val="tx1">
                    <a:lumMod val="95000"/>
                  </a:schemeClr>
                </a:solidFill>
              </a:rPr>
              <a:t>, formats are applied using the PUT statement and this changes the datatype of the variable to varchar. Format option is not available in PROC </a:t>
            </a:r>
            <a:r>
              <a:rPr lang="en-US" sz="1600" dirty="0" err="1">
                <a:solidFill>
                  <a:schemeClr val="tx1">
                    <a:lumMod val="95000"/>
                  </a:schemeClr>
                </a:solidFill>
              </a:rPr>
              <a:t>FedSQL</a:t>
            </a:r>
            <a:r>
              <a:rPr lang="en-US" sz="1600" dirty="0">
                <a:solidFill>
                  <a:schemeClr val="tx1">
                    <a:lumMod val="95000"/>
                  </a:schemeClr>
                </a:solidFill>
              </a:rPr>
              <a:t>.</a:t>
            </a:r>
          </a:p>
        </p:txBody>
      </p:sp>
      <p:pic>
        <p:nvPicPr>
          <p:cNvPr id="13" name="Content Placeholder 16">
            <a:extLst>
              <a:ext uri="{FF2B5EF4-FFF2-40B4-BE49-F238E27FC236}">
                <a16:creationId xmlns:a16="http://schemas.microsoft.com/office/drawing/2014/main" id="{58F5D0B0-34E8-0258-0A5D-EFECA5079E49}"/>
              </a:ext>
            </a:extLst>
          </p:cNvPr>
          <p:cNvPicPr>
            <a:picLocks noChangeAspect="1"/>
          </p:cNvPicPr>
          <p:nvPr/>
        </p:nvPicPr>
        <p:blipFill>
          <a:blip r:embed="rId3"/>
          <a:stretch>
            <a:fillRect/>
          </a:stretch>
        </p:blipFill>
        <p:spPr>
          <a:xfrm>
            <a:off x="6275652" y="1628999"/>
            <a:ext cx="5389562" cy="2144495"/>
          </a:xfrm>
          <a:prstGeom prst="rect">
            <a:avLst/>
          </a:prstGeom>
        </p:spPr>
      </p:pic>
      <p:pic>
        <p:nvPicPr>
          <p:cNvPr id="14" name="Picture 13">
            <a:extLst>
              <a:ext uri="{FF2B5EF4-FFF2-40B4-BE49-F238E27FC236}">
                <a16:creationId xmlns:a16="http://schemas.microsoft.com/office/drawing/2014/main" id="{D4F57725-4E73-7AA6-147F-2DA37D02BE0F}"/>
              </a:ext>
            </a:extLst>
          </p:cNvPr>
          <p:cNvPicPr>
            <a:picLocks noChangeAspect="1"/>
          </p:cNvPicPr>
          <p:nvPr/>
        </p:nvPicPr>
        <p:blipFill>
          <a:blip r:embed="rId4"/>
          <a:stretch>
            <a:fillRect/>
          </a:stretch>
        </p:blipFill>
        <p:spPr>
          <a:xfrm>
            <a:off x="746335" y="3200400"/>
            <a:ext cx="4587665" cy="1746982"/>
          </a:xfrm>
          <a:prstGeom prst="rect">
            <a:avLst/>
          </a:prstGeom>
        </p:spPr>
      </p:pic>
      <p:sp>
        <p:nvSpPr>
          <p:cNvPr id="15" name="Rectangle 14">
            <a:extLst>
              <a:ext uri="{FF2B5EF4-FFF2-40B4-BE49-F238E27FC236}">
                <a16:creationId xmlns:a16="http://schemas.microsoft.com/office/drawing/2014/main" id="{20C77987-697A-C114-5984-091CE9618A28}"/>
              </a:ext>
            </a:extLst>
          </p:cNvPr>
          <p:cNvSpPr/>
          <p:nvPr/>
        </p:nvSpPr>
        <p:spPr>
          <a:xfrm>
            <a:off x="8610600" y="2782342"/>
            <a:ext cx="2362200" cy="30480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EE95FC-6855-1693-C4CA-019CE25416AF}"/>
              </a:ext>
            </a:extLst>
          </p:cNvPr>
          <p:cNvSpPr/>
          <p:nvPr/>
        </p:nvSpPr>
        <p:spPr>
          <a:xfrm>
            <a:off x="2895600" y="2396445"/>
            <a:ext cx="2057400" cy="27055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9CC27E-CD61-E36D-9509-7D2B0F4C5C50}"/>
              </a:ext>
            </a:extLst>
          </p:cNvPr>
          <p:cNvSpPr/>
          <p:nvPr/>
        </p:nvSpPr>
        <p:spPr>
          <a:xfrm>
            <a:off x="2895600" y="4073891"/>
            <a:ext cx="2057400" cy="269509"/>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02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DF2ACD-6AD5-71B8-363C-6D132C0FA738}"/>
              </a:ext>
            </a:extLst>
          </p:cNvPr>
          <p:cNvSpPr>
            <a:spLocks noGrp="1"/>
          </p:cNvSpPr>
          <p:nvPr>
            <p:ph type="title"/>
          </p:nvPr>
        </p:nvSpPr>
        <p:spPr/>
        <p:txBody>
          <a:bodyPr/>
          <a:lstStyle/>
          <a:p>
            <a:r>
              <a:rPr lang="en-US" sz="3600" dirty="0"/>
              <a:t>CASTING VARIABLE DATATYPE</a:t>
            </a:r>
            <a:endParaRPr lang="en-US" dirty="0"/>
          </a:p>
        </p:txBody>
      </p:sp>
      <p:sp>
        <p:nvSpPr>
          <p:cNvPr id="9" name="Text Placeholder 8">
            <a:extLst>
              <a:ext uri="{FF2B5EF4-FFF2-40B4-BE49-F238E27FC236}">
                <a16:creationId xmlns:a16="http://schemas.microsoft.com/office/drawing/2014/main" id="{9B12466B-08A9-D667-8722-5827E4B2BA29}"/>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8E99A17B-8E7C-2019-35E7-14637FD8DB3F}"/>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14</a:t>
            </a:fld>
            <a:endParaRPr lang="en-US" altLang="en-US" sz="1100"/>
          </a:p>
        </p:txBody>
      </p:sp>
      <p:sp>
        <p:nvSpPr>
          <p:cNvPr id="10" name="Text Placeholder 1">
            <a:extLst>
              <a:ext uri="{FF2B5EF4-FFF2-40B4-BE49-F238E27FC236}">
                <a16:creationId xmlns:a16="http://schemas.microsoft.com/office/drawing/2014/main" id="{DF80FAD2-690B-9911-201F-3C8C487E9C77}"/>
              </a:ext>
            </a:extLst>
          </p:cNvPr>
          <p:cNvSpPr txBox="1">
            <a:spLocks/>
          </p:cNvSpPr>
          <p:nvPr/>
        </p:nvSpPr>
        <p:spPr>
          <a:xfrm>
            <a:off x="1119716" y="5791200"/>
            <a:ext cx="8938684" cy="5334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Note that the ‘::’ operator is synonymous with the cast function.</a:t>
            </a:r>
          </a:p>
        </p:txBody>
      </p:sp>
      <p:sp>
        <p:nvSpPr>
          <p:cNvPr id="11" name="Content Placeholder 3">
            <a:extLst>
              <a:ext uri="{FF2B5EF4-FFF2-40B4-BE49-F238E27FC236}">
                <a16:creationId xmlns:a16="http://schemas.microsoft.com/office/drawing/2014/main" id="{81E9871D-C1DB-A81F-5CB9-C7F1558512BC}"/>
              </a:ext>
            </a:extLst>
          </p:cNvPr>
          <p:cNvSpPr txBox="1">
            <a:spLocks/>
          </p:cNvSpPr>
          <p:nvPr/>
        </p:nvSpPr>
        <p:spPr>
          <a:xfrm>
            <a:off x="1143051" y="1625157"/>
            <a:ext cx="4396339" cy="3741738"/>
          </a:xfrm>
          <a:prstGeom prst="rect">
            <a:avLst/>
          </a:prstGeom>
        </p:spPr>
        <p:txBody>
          <a:bodyPr>
            <a:normAutofit/>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dirty="0"/>
              <a:t>PROC </a:t>
            </a:r>
            <a:r>
              <a:rPr lang="en-US" sz="2000" dirty="0" err="1"/>
              <a:t>FedSQL</a:t>
            </a:r>
            <a:r>
              <a:rPr lang="en-US" sz="2000" dirty="0"/>
              <a:t> performs implicit type conversions as needed for data source support.</a:t>
            </a:r>
          </a:p>
          <a:p>
            <a:pPr>
              <a:buFont typeface="Wingdings" panose="05000000000000000000" pitchFamily="2" charset="2"/>
              <a:buChar char="Ø"/>
            </a:pPr>
            <a:r>
              <a:rPr lang="en-US" sz="2000" dirty="0"/>
              <a:t>Sometimes, it might be necessary to specify the datatype for specific variables in the table.</a:t>
            </a:r>
          </a:p>
          <a:p>
            <a:pPr>
              <a:buFont typeface="Wingdings" panose="05000000000000000000" pitchFamily="2" charset="2"/>
              <a:buChar char="Ø"/>
            </a:pPr>
            <a:r>
              <a:rPr lang="en-US" sz="2000" dirty="0"/>
              <a:t>The CAST function is used for performing explicit type conversions.</a:t>
            </a:r>
          </a:p>
        </p:txBody>
      </p:sp>
      <p:pic>
        <p:nvPicPr>
          <p:cNvPr id="12" name="Content Placeholder 10">
            <a:extLst>
              <a:ext uri="{FF2B5EF4-FFF2-40B4-BE49-F238E27FC236}">
                <a16:creationId xmlns:a16="http://schemas.microsoft.com/office/drawing/2014/main" id="{BCA845B7-DE61-4BDC-644A-BACF60910D24}"/>
              </a:ext>
            </a:extLst>
          </p:cNvPr>
          <p:cNvPicPr>
            <a:picLocks noChangeAspect="1"/>
          </p:cNvPicPr>
          <p:nvPr/>
        </p:nvPicPr>
        <p:blipFill>
          <a:blip r:embed="rId2"/>
          <a:stretch>
            <a:fillRect/>
          </a:stretch>
        </p:blipFill>
        <p:spPr>
          <a:xfrm>
            <a:off x="6217626" y="1625157"/>
            <a:ext cx="4983774" cy="1976757"/>
          </a:xfrm>
          <a:prstGeom prst="rect">
            <a:avLst/>
          </a:prstGeom>
        </p:spPr>
      </p:pic>
      <p:pic>
        <p:nvPicPr>
          <p:cNvPr id="13" name="Picture 12">
            <a:extLst>
              <a:ext uri="{FF2B5EF4-FFF2-40B4-BE49-F238E27FC236}">
                <a16:creationId xmlns:a16="http://schemas.microsoft.com/office/drawing/2014/main" id="{FB38ED77-C34C-EA1E-6347-187DD624F720}"/>
              </a:ext>
            </a:extLst>
          </p:cNvPr>
          <p:cNvPicPr>
            <a:picLocks noChangeAspect="1"/>
          </p:cNvPicPr>
          <p:nvPr/>
        </p:nvPicPr>
        <p:blipFill>
          <a:blip r:embed="rId3"/>
          <a:stretch>
            <a:fillRect/>
          </a:stretch>
        </p:blipFill>
        <p:spPr>
          <a:xfrm>
            <a:off x="6195485" y="3905142"/>
            <a:ext cx="5005915" cy="1660692"/>
          </a:xfrm>
          <a:prstGeom prst="rect">
            <a:avLst/>
          </a:prstGeom>
        </p:spPr>
      </p:pic>
    </p:spTree>
    <p:extLst>
      <p:ext uri="{BB962C8B-B14F-4D97-AF65-F5344CB8AC3E}">
        <p14:creationId xmlns:p14="http://schemas.microsoft.com/office/powerpoint/2010/main" val="321685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8C05E5-A898-D8FE-8CC2-A6E988786C9B}"/>
              </a:ext>
            </a:extLst>
          </p:cNvPr>
          <p:cNvSpPr>
            <a:spLocks noGrp="1"/>
          </p:cNvSpPr>
          <p:nvPr>
            <p:ph type="title"/>
          </p:nvPr>
        </p:nvSpPr>
        <p:spPr/>
        <p:txBody>
          <a:bodyPr/>
          <a:lstStyle/>
          <a:p>
            <a:r>
              <a:rPr lang="en-US" dirty="0"/>
              <a:t>USING UNSUPPORTED FUNCTIONS</a:t>
            </a:r>
          </a:p>
        </p:txBody>
      </p:sp>
      <p:sp>
        <p:nvSpPr>
          <p:cNvPr id="9" name="Text Placeholder 8">
            <a:extLst>
              <a:ext uri="{FF2B5EF4-FFF2-40B4-BE49-F238E27FC236}">
                <a16:creationId xmlns:a16="http://schemas.microsoft.com/office/drawing/2014/main" id="{1A676CD0-2368-41C4-3DC4-3969C6D54239}"/>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0D0609BB-A416-AA4F-98A7-209DEA463C66}"/>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15</a:t>
            </a:fld>
            <a:endParaRPr lang="en-US" altLang="en-US" sz="1100"/>
          </a:p>
        </p:txBody>
      </p:sp>
      <p:sp>
        <p:nvSpPr>
          <p:cNvPr id="10" name="Text Placeholder 1">
            <a:extLst>
              <a:ext uri="{FF2B5EF4-FFF2-40B4-BE49-F238E27FC236}">
                <a16:creationId xmlns:a16="http://schemas.microsoft.com/office/drawing/2014/main" id="{D8923A98-44E8-16C3-61F5-51FD4CA614C0}"/>
              </a:ext>
            </a:extLst>
          </p:cNvPr>
          <p:cNvSpPr txBox="1">
            <a:spLocks/>
          </p:cNvSpPr>
          <p:nvPr/>
        </p:nvSpPr>
        <p:spPr>
          <a:xfrm>
            <a:off x="609600" y="4800600"/>
            <a:ext cx="5386917" cy="15240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A few functions in SAS 9 are not available in the CAS engine but there are alternate functions that provide the same functionality.</a:t>
            </a:r>
          </a:p>
        </p:txBody>
      </p:sp>
      <p:pic>
        <p:nvPicPr>
          <p:cNvPr id="11" name="Content Placeholder 10">
            <a:extLst>
              <a:ext uri="{FF2B5EF4-FFF2-40B4-BE49-F238E27FC236}">
                <a16:creationId xmlns:a16="http://schemas.microsoft.com/office/drawing/2014/main" id="{1912C865-0600-7BFF-8D34-B41FD4B36AAF}"/>
              </a:ext>
            </a:extLst>
          </p:cNvPr>
          <p:cNvPicPr>
            <a:picLocks noChangeAspect="1"/>
          </p:cNvPicPr>
          <p:nvPr/>
        </p:nvPicPr>
        <p:blipFill>
          <a:blip r:embed="rId2"/>
          <a:stretch>
            <a:fillRect/>
          </a:stretch>
        </p:blipFill>
        <p:spPr>
          <a:xfrm>
            <a:off x="609600" y="1752600"/>
            <a:ext cx="5386388" cy="1745356"/>
          </a:xfrm>
          <a:prstGeom prst="rect">
            <a:avLst/>
          </a:prstGeom>
        </p:spPr>
      </p:pic>
      <p:sp>
        <p:nvSpPr>
          <p:cNvPr id="12" name="Text Placeholder 2">
            <a:extLst>
              <a:ext uri="{FF2B5EF4-FFF2-40B4-BE49-F238E27FC236}">
                <a16:creationId xmlns:a16="http://schemas.microsoft.com/office/drawing/2014/main" id="{DC9EE383-DF84-7BAD-D8E6-5BFF45F56274}"/>
              </a:ext>
            </a:extLst>
          </p:cNvPr>
          <p:cNvSpPr txBox="1">
            <a:spLocks/>
          </p:cNvSpPr>
          <p:nvPr/>
        </p:nvSpPr>
        <p:spPr>
          <a:xfrm>
            <a:off x="6193370" y="4800600"/>
            <a:ext cx="5389033" cy="12192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This requires updating the SQL program with new/ different functions for CAS.</a:t>
            </a:r>
          </a:p>
        </p:txBody>
      </p:sp>
      <p:pic>
        <p:nvPicPr>
          <p:cNvPr id="13" name="Content Placeholder 12">
            <a:extLst>
              <a:ext uri="{FF2B5EF4-FFF2-40B4-BE49-F238E27FC236}">
                <a16:creationId xmlns:a16="http://schemas.microsoft.com/office/drawing/2014/main" id="{913BEB3E-61D6-F878-756A-4797AA7025BD}"/>
              </a:ext>
            </a:extLst>
          </p:cNvPr>
          <p:cNvPicPr>
            <a:picLocks noChangeAspect="1"/>
          </p:cNvPicPr>
          <p:nvPr/>
        </p:nvPicPr>
        <p:blipFill>
          <a:blip r:embed="rId3"/>
          <a:stretch>
            <a:fillRect/>
          </a:stretch>
        </p:blipFill>
        <p:spPr>
          <a:xfrm>
            <a:off x="6192838" y="1752600"/>
            <a:ext cx="5389562" cy="2339034"/>
          </a:xfrm>
          <a:prstGeom prst="rect">
            <a:avLst/>
          </a:prstGeom>
        </p:spPr>
      </p:pic>
      <p:sp>
        <p:nvSpPr>
          <p:cNvPr id="14" name="Rectangle 13">
            <a:extLst>
              <a:ext uri="{FF2B5EF4-FFF2-40B4-BE49-F238E27FC236}">
                <a16:creationId xmlns:a16="http://schemas.microsoft.com/office/drawing/2014/main" id="{5CAA5DFC-64FA-A408-10FB-EDF1F1536014}"/>
              </a:ext>
            </a:extLst>
          </p:cNvPr>
          <p:cNvSpPr/>
          <p:nvPr/>
        </p:nvSpPr>
        <p:spPr>
          <a:xfrm>
            <a:off x="3048000" y="2667001"/>
            <a:ext cx="2791884"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253E68F-2486-A235-AB27-15B968E63E9C}"/>
              </a:ext>
            </a:extLst>
          </p:cNvPr>
          <p:cNvSpPr/>
          <p:nvPr/>
        </p:nvSpPr>
        <p:spPr>
          <a:xfrm>
            <a:off x="6248400" y="3276600"/>
            <a:ext cx="3886200" cy="3048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90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649D85-3068-F609-FD19-6A3D67021585}"/>
              </a:ext>
            </a:extLst>
          </p:cNvPr>
          <p:cNvSpPr>
            <a:spLocks noGrp="1"/>
          </p:cNvSpPr>
          <p:nvPr>
            <p:ph type="title"/>
          </p:nvPr>
        </p:nvSpPr>
        <p:spPr/>
        <p:txBody>
          <a:bodyPr/>
          <a:lstStyle/>
          <a:p>
            <a:r>
              <a:rPr lang="en-US" sz="3600" dirty="0"/>
              <a:t>FILTERING USING STRING VALUES </a:t>
            </a:r>
            <a:endParaRPr lang="en-US" dirty="0"/>
          </a:p>
        </p:txBody>
      </p:sp>
      <p:sp>
        <p:nvSpPr>
          <p:cNvPr id="9" name="Text Placeholder 8">
            <a:extLst>
              <a:ext uri="{FF2B5EF4-FFF2-40B4-BE49-F238E27FC236}">
                <a16:creationId xmlns:a16="http://schemas.microsoft.com/office/drawing/2014/main" id="{B1A6E96B-A16B-FAEC-922D-ECCAF06332E2}"/>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9F8F23F7-7DA3-F08C-AAA9-D81E0DD1FF49}"/>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16</a:t>
            </a:fld>
            <a:endParaRPr lang="en-US" altLang="en-US" sz="1100"/>
          </a:p>
        </p:txBody>
      </p:sp>
      <p:sp>
        <p:nvSpPr>
          <p:cNvPr id="10" name="Text Placeholder 1">
            <a:extLst>
              <a:ext uri="{FF2B5EF4-FFF2-40B4-BE49-F238E27FC236}">
                <a16:creationId xmlns:a16="http://schemas.microsoft.com/office/drawing/2014/main" id="{403C79C9-061A-437F-0DDC-C49C7FA2CA0A}"/>
              </a:ext>
            </a:extLst>
          </p:cNvPr>
          <p:cNvSpPr txBox="1">
            <a:spLocks/>
          </p:cNvSpPr>
          <p:nvPr/>
        </p:nvSpPr>
        <p:spPr>
          <a:xfrm>
            <a:off x="609600" y="4876800"/>
            <a:ext cx="5386917" cy="15240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In PROC SQL, when filtering data using string values contained in a column, the string can be enclosed in either single or double quotes.</a:t>
            </a:r>
          </a:p>
        </p:txBody>
      </p:sp>
      <p:pic>
        <p:nvPicPr>
          <p:cNvPr id="11" name="Content Placeholder 10">
            <a:extLst>
              <a:ext uri="{FF2B5EF4-FFF2-40B4-BE49-F238E27FC236}">
                <a16:creationId xmlns:a16="http://schemas.microsoft.com/office/drawing/2014/main" id="{8494E460-0619-EB6F-7AA5-4C1441234E5C}"/>
              </a:ext>
            </a:extLst>
          </p:cNvPr>
          <p:cNvPicPr>
            <a:picLocks noChangeAspect="1"/>
          </p:cNvPicPr>
          <p:nvPr/>
        </p:nvPicPr>
        <p:blipFill>
          <a:blip r:embed="rId2"/>
          <a:stretch>
            <a:fillRect/>
          </a:stretch>
        </p:blipFill>
        <p:spPr>
          <a:xfrm>
            <a:off x="609600" y="1600200"/>
            <a:ext cx="5386388" cy="1955673"/>
          </a:xfrm>
          <a:prstGeom prst="rect">
            <a:avLst/>
          </a:prstGeom>
        </p:spPr>
      </p:pic>
      <p:sp>
        <p:nvSpPr>
          <p:cNvPr id="12" name="Text Placeholder 2">
            <a:extLst>
              <a:ext uri="{FF2B5EF4-FFF2-40B4-BE49-F238E27FC236}">
                <a16:creationId xmlns:a16="http://schemas.microsoft.com/office/drawing/2014/main" id="{183CCAE8-98DD-7066-128B-CEC404515224}"/>
              </a:ext>
            </a:extLst>
          </p:cNvPr>
          <p:cNvSpPr txBox="1">
            <a:spLocks/>
          </p:cNvSpPr>
          <p:nvPr/>
        </p:nvSpPr>
        <p:spPr>
          <a:xfrm>
            <a:off x="6193370" y="4876800"/>
            <a:ext cx="5389033" cy="15240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Single quotes MUST BE used in PROC </a:t>
            </a:r>
            <a:r>
              <a:rPr lang="en-US" sz="2000" dirty="0" err="1">
                <a:solidFill>
                  <a:schemeClr val="tx1">
                    <a:lumMod val="95000"/>
                  </a:schemeClr>
                </a:solidFill>
              </a:rPr>
              <a:t>FedSQL</a:t>
            </a:r>
            <a:r>
              <a:rPr lang="en-US" sz="2000" dirty="0">
                <a:solidFill>
                  <a:schemeClr val="tx1">
                    <a:lumMod val="95000"/>
                  </a:schemeClr>
                </a:solidFill>
              </a:rPr>
              <a:t>. Using double quotes causes it to be interpreted as a variable name and causes an error.</a:t>
            </a:r>
          </a:p>
        </p:txBody>
      </p:sp>
      <p:pic>
        <p:nvPicPr>
          <p:cNvPr id="13" name="Content Placeholder 38">
            <a:extLst>
              <a:ext uri="{FF2B5EF4-FFF2-40B4-BE49-F238E27FC236}">
                <a16:creationId xmlns:a16="http://schemas.microsoft.com/office/drawing/2014/main" id="{A071ABBE-02E8-9A00-2B81-9A8798D45FCD}"/>
              </a:ext>
            </a:extLst>
          </p:cNvPr>
          <p:cNvPicPr>
            <a:picLocks noChangeAspect="1"/>
          </p:cNvPicPr>
          <p:nvPr/>
        </p:nvPicPr>
        <p:blipFill>
          <a:blip r:embed="rId3"/>
          <a:stretch>
            <a:fillRect/>
          </a:stretch>
        </p:blipFill>
        <p:spPr>
          <a:xfrm>
            <a:off x="6192838" y="1495742"/>
            <a:ext cx="5389562" cy="2923858"/>
          </a:xfrm>
          <a:prstGeom prst="rect">
            <a:avLst/>
          </a:prstGeom>
        </p:spPr>
      </p:pic>
      <p:sp>
        <p:nvSpPr>
          <p:cNvPr id="14" name="Rectangle 13">
            <a:extLst>
              <a:ext uri="{FF2B5EF4-FFF2-40B4-BE49-F238E27FC236}">
                <a16:creationId xmlns:a16="http://schemas.microsoft.com/office/drawing/2014/main" id="{53F528BA-229C-AE30-F57F-C94DC735EC09}"/>
              </a:ext>
            </a:extLst>
          </p:cNvPr>
          <p:cNvSpPr/>
          <p:nvPr/>
        </p:nvSpPr>
        <p:spPr>
          <a:xfrm>
            <a:off x="6208444" y="2438400"/>
            <a:ext cx="5321039" cy="457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F0F729-B83E-C022-CCBA-DB34AAAD0E7A}"/>
              </a:ext>
            </a:extLst>
          </p:cNvPr>
          <p:cNvSpPr/>
          <p:nvPr/>
        </p:nvSpPr>
        <p:spPr>
          <a:xfrm>
            <a:off x="6208444" y="3429000"/>
            <a:ext cx="5321039" cy="45720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9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B0FF8-7991-CB8B-CC94-2604AF4B9B7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810D0D9-2C9D-149C-A6B7-A5DCEFB4FC07}"/>
              </a:ext>
            </a:extLst>
          </p:cNvPr>
          <p:cNvSpPr>
            <a:spLocks noGrp="1"/>
          </p:cNvSpPr>
          <p:nvPr>
            <p:ph type="title"/>
          </p:nvPr>
        </p:nvSpPr>
        <p:spPr/>
        <p:txBody>
          <a:bodyPr>
            <a:normAutofit fontScale="90000"/>
          </a:bodyPr>
          <a:lstStyle/>
          <a:p>
            <a:r>
              <a:rPr lang="en-US" dirty="0"/>
              <a:t>USING CALCULATED COLUMNS IN THE QUERY</a:t>
            </a:r>
          </a:p>
        </p:txBody>
      </p:sp>
      <p:sp>
        <p:nvSpPr>
          <p:cNvPr id="9" name="Text Placeholder 8">
            <a:extLst>
              <a:ext uri="{FF2B5EF4-FFF2-40B4-BE49-F238E27FC236}">
                <a16:creationId xmlns:a16="http://schemas.microsoft.com/office/drawing/2014/main" id="{CBEB27BE-AAAC-2BF0-8F89-719983064EED}"/>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AA857F15-9B6B-1D3C-B4BF-D6179C6CFA40}"/>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sp>
        <p:nvSpPr>
          <p:cNvPr id="2" name="Text Placeholder 1">
            <a:extLst>
              <a:ext uri="{FF2B5EF4-FFF2-40B4-BE49-F238E27FC236}">
                <a16:creationId xmlns:a16="http://schemas.microsoft.com/office/drawing/2014/main" id="{EF9D5447-7398-D7D5-0077-7AA4897768F5}"/>
              </a:ext>
            </a:extLst>
          </p:cNvPr>
          <p:cNvSpPr txBox="1">
            <a:spLocks/>
          </p:cNvSpPr>
          <p:nvPr/>
        </p:nvSpPr>
        <p:spPr>
          <a:xfrm>
            <a:off x="609600" y="4466736"/>
            <a:ext cx="5386917" cy="1857864"/>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The CALCULATED keyword, in PROC SQL, allows the use of a calculated column in the HAVING clause without repeating the underlying calculation again.</a:t>
            </a:r>
          </a:p>
        </p:txBody>
      </p:sp>
      <p:pic>
        <p:nvPicPr>
          <p:cNvPr id="3" name="Content Placeholder 10">
            <a:extLst>
              <a:ext uri="{FF2B5EF4-FFF2-40B4-BE49-F238E27FC236}">
                <a16:creationId xmlns:a16="http://schemas.microsoft.com/office/drawing/2014/main" id="{4F2E91AB-47C7-4AC7-399C-71AC7F62B84F}"/>
              </a:ext>
            </a:extLst>
          </p:cNvPr>
          <p:cNvPicPr>
            <a:picLocks noChangeAspect="1"/>
          </p:cNvPicPr>
          <p:nvPr/>
        </p:nvPicPr>
        <p:blipFill>
          <a:blip r:embed="rId2"/>
          <a:stretch>
            <a:fillRect/>
          </a:stretch>
        </p:blipFill>
        <p:spPr>
          <a:xfrm>
            <a:off x="609600" y="1600200"/>
            <a:ext cx="5386388" cy="2714136"/>
          </a:xfrm>
          <a:prstGeom prst="rect">
            <a:avLst/>
          </a:prstGeom>
        </p:spPr>
      </p:pic>
      <p:sp>
        <p:nvSpPr>
          <p:cNvPr id="4" name="Text Placeholder 2">
            <a:extLst>
              <a:ext uri="{FF2B5EF4-FFF2-40B4-BE49-F238E27FC236}">
                <a16:creationId xmlns:a16="http://schemas.microsoft.com/office/drawing/2014/main" id="{43C1A8FF-E021-7D01-BE1F-7D7A8DDE242F}"/>
              </a:ext>
            </a:extLst>
          </p:cNvPr>
          <p:cNvSpPr txBox="1">
            <a:spLocks/>
          </p:cNvSpPr>
          <p:nvPr/>
        </p:nvSpPr>
        <p:spPr>
          <a:xfrm>
            <a:off x="6193370" y="4410290"/>
            <a:ext cx="5389033" cy="115231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The CALCULATED keyword doesn’t work in PROC </a:t>
            </a:r>
            <a:r>
              <a:rPr lang="en-US" dirty="0" err="1">
                <a:solidFill>
                  <a:schemeClr val="tx1">
                    <a:lumMod val="95000"/>
                  </a:schemeClr>
                </a:solidFill>
              </a:rPr>
              <a:t>FedSQL</a:t>
            </a:r>
            <a:r>
              <a:rPr lang="en-US" dirty="0">
                <a:solidFill>
                  <a:schemeClr val="tx1">
                    <a:lumMod val="95000"/>
                  </a:schemeClr>
                </a:solidFill>
              </a:rPr>
              <a:t> and needs to be rewritten as shown.</a:t>
            </a:r>
          </a:p>
        </p:txBody>
      </p:sp>
      <p:pic>
        <p:nvPicPr>
          <p:cNvPr id="5" name="Content Placeholder 12">
            <a:extLst>
              <a:ext uri="{FF2B5EF4-FFF2-40B4-BE49-F238E27FC236}">
                <a16:creationId xmlns:a16="http://schemas.microsoft.com/office/drawing/2014/main" id="{2C52D981-E2FC-D84E-E0F8-9DA0F8B3C878}"/>
              </a:ext>
            </a:extLst>
          </p:cNvPr>
          <p:cNvPicPr>
            <a:picLocks noChangeAspect="1"/>
          </p:cNvPicPr>
          <p:nvPr/>
        </p:nvPicPr>
        <p:blipFill>
          <a:blip r:embed="rId3"/>
          <a:stretch>
            <a:fillRect/>
          </a:stretch>
        </p:blipFill>
        <p:spPr>
          <a:xfrm>
            <a:off x="6192838" y="1600200"/>
            <a:ext cx="5389562" cy="2190811"/>
          </a:xfrm>
          <a:prstGeom prst="rect">
            <a:avLst/>
          </a:prstGeom>
        </p:spPr>
      </p:pic>
      <p:sp>
        <p:nvSpPr>
          <p:cNvPr id="6" name="Rectangle 5">
            <a:extLst>
              <a:ext uri="{FF2B5EF4-FFF2-40B4-BE49-F238E27FC236}">
                <a16:creationId xmlns:a16="http://schemas.microsoft.com/office/drawing/2014/main" id="{532F0AC7-0201-773B-9954-00F4F9FBC9AE}"/>
              </a:ext>
            </a:extLst>
          </p:cNvPr>
          <p:cNvSpPr/>
          <p:nvPr/>
        </p:nvSpPr>
        <p:spPr>
          <a:xfrm>
            <a:off x="609600" y="3520338"/>
            <a:ext cx="5321039" cy="4420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A90F11-5E72-7ED9-A0D6-879A8C0350A4}"/>
              </a:ext>
            </a:extLst>
          </p:cNvPr>
          <p:cNvSpPr/>
          <p:nvPr/>
        </p:nvSpPr>
        <p:spPr>
          <a:xfrm>
            <a:off x="6261361" y="3291738"/>
            <a:ext cx="5321039" cy="44206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3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F1041-41DA-9BAD-68EC-7DEB57D2C87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DD96B84A-2B62-BD75-ACDA-06B34EB1F4E6}"/>
              </a:ext>
            </a:extLst>
          </p:cNvPr>
          <p:cNvSpPr>
            <a:spLocks noGrp="1"/>
          </p:cNvSpPr>
          <p:nvPr>
            <p:ph type="title"/>
          </p:nvPr>
        </p:nvSpPr>
        <p:spPr/>
        <p:txBody>
          <a:bodyPr>
            <a:noAutofit/>
          </a:bodyPr>
          <a:lstStyle/>
          <a:p>
            <a:r>
              <a:rPr lang="en-US" sz="2400" dirty="0"/>
              <a:t>USING MACRO VARIABLE STRINGS IN WHERE CLAUSE PROCESSING</a:t>
            </a:r>
          </a:p>
        </p:txBody>
      </p:sp>
      <p:sp>
        <p:nvSpPr>
          <p:cNvPr id="9" name="Text Placeholder 8">
            <a:extLst>
              <a:ext uri="{FF2B5EF4-FFF2-40B4-BE49-F238E27FC236}">
                <a16:creationId xmlns:a16="http://schemas.microsoft.com/office/drawing/2014/main" id="{E7B198CD-DE58-E83D-F358-7916CF4BEBEB}"/>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8CAEBF8A-8230-39C0-8619-648D64347D6A}"/>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sp>
        <p:nvSpPr>
          <p:cNvPr id="2" name="Text Placeholder 1">
            <a:extLst>
              <a:ext uri="{FF2B5EF4-FFF2-40B4-BE49-F238E27FC236}">
                <a16:creationId xmlns:a16="http://schemas.microsoft.com/office/drawing/2014/main" id="{D8A91489-38B6-F5F8-1497-36E270022AAE}"/>
              </a:ext>
            </a:extLst>
          </p:cNvPr>
          <p:cNvSpPr txBox="1">
            <a:spLocks/>
          </p:cNvSpPr>
          <p:nvPr/>
        </p:nvSpPr>
        <p:spPr>
          <a:xfrm>
            <a:off x="610913" y="3805370"/>
            <a:ext cx="5386917" cy="19050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Double quotes are required to resolve macro variable values as a string. However, double quotes in PROC </a:t>
            </a:r>
            <a:r>
              <a:rPr lang="en-US" dirty="0" err="1">
                <a:solidFill>
                  <a:schemeClr val="tx1">
                    <a:lumMod val="95000"/>
                  </a:schemeClr>
                </a:solidFill>
              </a:rPr>
              <a:t>FedSQL</a:t>
            </a:r>
            <a:r>
              <a:rPr lang="en-US" dirty="0">
                <a:solidFill>
                  <a:schemeClr val="tx1">
                    <a:lumMod val="95000"/>
                  </a:schemeClr>
                </a:solidFill>
              </a:rPr>
              <a:t> causes them to be interpreted as variable name.</a:t>
            </a:r>
          </a:p>
        </p:txBody>
      </p:sp>
      <p:pic>
        <p:nvPicPr>
          <p:cNvPr id="3" name="Content Placeholder 10">
            <a:extLst>
              <a:ext uri="{FF2B5EF4-FFF2-40B4-BE49-F238E27FC236}">
                <a16:creationId xmlns:a16="http://schemas.microsoft.com/office/drawing/2014/main" id="{C99DA7AB-BFB8-5293-121A-8014E0A8611B}"/>
              </a:ext>
            </a:extLst>
          </p:cNvPr>
          <p:cNvPicPr>
            <a:picLocks noChangeAspect="1"/>
          </p:cNvPicPr>
          <p:nvPr/>
        </p:nvPicPr>
        <p:blipFill>
          <a:blip r:embed="rId2"/>
          <a:stretch>
            <a:fillRect/>
          </a:stretch>
        </p:blipFill>
        <p:spPr>
          <a:xfrm>
            <a:off x="609600" y="1600200"/>
            <a:ext cx="5386388" cy="1697318"/>
          </a:xfrm>
          <a:prstGeom prst="rect">
            <a:avLst/>
          </a:prstGeom>
        </p:spPr>
      </p:pic>
      <p:sp>
        <p:nvSpPr>
          <p:cNvPr id="4" name="Text Placeholder 2">
            <a:extLst>
              <a:ext uri="{FF2B5EF4-FFF2-40B4-BE49-F238E27FC236}">
                <a16:creationId xmlns:a16="http://schemas.microsoft.com/office/drawing/2014/main" id="{893D7CC9-AE06-903E-199A-3EC2144355F2}"/>
              </a:ext>
            </a:extLst>
          </p:cNvPr>
          <p:cNvSpPr txBox="1">
            <a:spLocks/>
          </p:cNvSpPr>
          <p:nvPr/>
        </p:nvSpPr>
        <p:spPr>
          <a:xfrm>
            <a:off x="6192838" y="3805370"/>
            <a:ext cx="5389033" cy="2352675"/>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SAS provides a new macro function called %</a:t>
            </a:r>
            <a:r>
              <a:rPr lang="en-US" dirty="0" err="1">
                <a:solidFill>
                  <a:schemeClr val="tx1">
                    <a:lumMod val="95000"/>
                  </a:schemeClr>
                </a:solidFill>
              </a:rPr>
              <a:t>tslit</a:t>
            </a:r>
            <a:r>
              <a:rPr lang="en-US" dirty="0">
                <a:solidFill>
                  <a:schemeClr val="tx1">
                    <a:lumMod val="95000"/>
                  </a:schemeClr>
                </a:solidFill>
              </a:rPr>
              <a:t> that allows the use and resolution macro variables in PROC </a:t>
            </a:r>
            <a:r>
              <a:rPr lang="en-US" dirty="0" err="1">
                <a:solidFill>
                  <a:schemeClr val="tx1">
                    <a:lumMod val="95000"/>
                  </a:schemeClr>
                </a:solidFill>
              </a:rPr>
              <a:t>FedSQL</a:t>
            </a:r>
            <a:r>
              <a:rPr lang="en-US" dirty="0">
                <a:solidFill>
                  <a:schemeClr val="tx1">
                    <a:lumMod val="95000"/>
                  </a:schemeClr>
                </a:solidFill>
              </a:rPr>
              <a:t>. %</a:t>
            </a:r>
            <a:r>
              <a:rPr lang="en-US" dirty="0" err="1">
                <a:solidFill>
                  <a:schemeClr val="tx1">
                    <a:lumMod val="95000"/>
                  </a:schemeClr>
                </a:solidFill>
              </a:rPr>
              <a:t>tslit</a:t>
            </a:r>
            <a:r>
              <a:rPr lang="en-US" dirty="0">
                <a:solidFill>
                  <a:schemeClr val="tx1">
                    <a:lumMod val="95000"/>
                  </a:schemeClr>
                </a:solidFill>
              </a:rPr>
              <a:t> macro adds single quotes around resolved macro values which can be used for string comparisons in PROC </a:t>
            </a:r>
            <a:r>
              <a:rPr lang="en-US" dirty="0" err="1">
                <a:solidFill>
                  <a:schemeClr val="tx1">
                    <a:lumMod val="95000"/>
                  </a:schemeClr>
                </a:solidFill>
              </a:rPr>
              <a:t>FedSQL</a:t>
            </a:r>
            <a:r>
              <a:rPr lang="en-US" dirty="0">
                <a:solidFill>
                  <a:schemeClr val="tx1">
                    <a:lumMod val="95000"/>
                  </a:schemeClr>
                </a:solidFill>
              </a:rPr>
              <a:t>.</a:t>
            </a:r>
          </a:p>
        </p:txBody>
      </p:sp>
      <p:pic>
        <p:nvPicPr>
          <p:cNvPr id="5" name="Content Placeholder 12">
            <a:extLst>
              <a:ext uri="{FF2B5EF4-FFF2-40B4-BE49-F238E27FC236}">
                <a16:creationId xmlns:a16="http://schemas.microsoft.com/office/drawing/2014/main" id="{48E8B9EF-4497-EF35-DFDC-B695DB44D3C3}"/>
              </a:ext>
            </a:extLst>
          </p:cNvPr>
          <p:cNvPicPr>
            <a:picLocks noChangeAspect="1"/>
          </p:cNvPicPr>
          <p:nvPr/>
        </p:nvPicPr>
        <p:blipFill>
          <a:blip r:embed="rId3"/>
          <a:stretch>
            <a:fillRect/>
          </a:stretch>
        </p:blipFill>
        <p:spPr>
          <a:xfrm>
            <a:off x="6192838" y="1600200"/>
            <a:ext cx="5389562" cy="1668595"/>
          </a:xfrm>
          <a:prstGeom prst="rect">
            <a:avLst/>
          </a:prstGeom>
        </p:spPr>
      </p:pic>
      <p:sp>
        <p:nvSpPr>
          <p:cNvPr id="6" name="Rectangle 5">
            <a:extLst>
              <a:ext uri="{FF2B5EF4-FFF2-40B4-BE49-F238E27FC236}">
                <a16:creationId xmlns:a16="http://schemas.microsoft.com/office/drawing/2014/main" id="{A02CE20A-7C19-2CEA-987D-B1FDF9F9B695}"/>
              </a:ext>
            </a:extLst>
          </p:cNvPr>
          <p:cNvSpPr/>
          <p:nvPr/>
        </p:nvSpPr>
        <p:spPr>
          <a:xfrm>
            <a:off x="6226174" y="2770283"/>
            <a:ext cx="2994025" cy="27771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9D0E23-955E-D625-A838-11650CC7D7E3}"/>
              </a:ext>
            </a:extLst>
          </p:cNvPr>
          <p:cNvSpPr/>
          <p:nvPr/>
        </p:nvSpPr>
        <p:spPr>
          <a:xfrm>
            <a:off x="643570" y="2819400"/>
            <a:ext cx="2362200" cy="2667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04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816BC-400E-D503-E699-651D30C0AEA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D11900D-DA71-547B-FA8F-1836A73E7BF2}"/>
              </a:ext>
            </a:extLst>
          </p:cNvPr>
          <p:cNvSpPr>
            <a:spLocks noGrp="1"/>
          </p:cNvSpPr>
          <p:nvPr>
            <p:ph type="title"/>
          </p:nvPr>
        </p:nvSpPr>
        <p:spPr/>
        <p:txBody>
          <a:bodyPr>
            <a:noAutofit/>
          </a:bodyPr>
          <a:lstStyle/>
          <a:p>
            <a:r>
              <a:rPr lang="en-US" sz="3200" dirty="0"/>
              <a:t>USING MNEMONICS FOR COMPARISON OPERATORS</a:t>
            </a:r>
          </a:p>
        </p:txBody>
      </p:sp>
      <p:sp>
        <p:nvSpPr>
          <p:cNvPr id="9" name="Text Placeholder 8">
            <a:extLst>
              <a:ext uri="{FF2B5EF4-FFF2-40B4-BE49-F238E27FC236}">
                <a16:creationId xmlns:a16="http://schemas.microsoft.com/office/drawing/2014/main" id="{41D200EA-182C-991B-EB76-46FE2A4D005B}"/>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4D7F220F-84AA-B021-1EB3-A05E34567F39}"/>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sp>
        <p:nvSpPr>
          <p:cNvPr id="2" name="Text Placeholder 1">
            <a:extLst>
              <a:ext uri="{FF2B5EF4-FFF2-40B4-BE49-F238E27FC236}">
                <a16:creationId xmlns:a16="http://schemas.microsoft.com/office/drawing/2014/main" id="{9C46F95C-B7C6-BF9A-9145-FA9D4AEFE6D8}"/>
              </a:ext>
            </a:extLst>
          </p:cNvPr>
          <p:cNvSpPr txBox="1">
            <a:spLocks/>
          </p:cNvSpPr>
          <p:nvPr/>
        </p:nvSpPr>
        <p:spPr>
          <a:xfrm>
            <a:off x="609071" y="4419600"/>
            <a:ext cx="5386917" cy="14478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A SAS addition to PROC SQL is the usage of mnemonic operators for comparison.</a:t>
            </a:r>
          </a:p>
        </p:txBody>
      </p:sp>
      <p:pic>
        <p:nvPicPr>
          <p:cNvPr id="3" name="Content Placeholder 10">
            <a:extLst>
              <a:ext uri="{FF2B5EF4-FFF2-40B4-BE49-F238E27FC236}">
                <a16:creationId xmlns:a16="http://schemas.microsoft.com/office/drawing/2014/main" id="{1814E8F3-D504-714F-9F54-6CD79AB9B61C}"/>
              </a:ext>
            </a:extLst>
          </p:cNvPr>
          <p:cNvPicPr>
            <a:picLocks noChangeAspect="1"/>
          </p:cNvPicPr>
          <p:nvPr/>
        </p:nvPicPr>
        <p:blipFill>
          <a:blip r:embed="rId2"/>
          <a:stretch>
            <a:fillRect/>
          </a:stretch>
        </p:blipFill>
        <p:spPr>
          <a:xfrm>
            <a:off x="609600" y="2209800"/>
            <a:ext cx="5386388" cy="1302480"/>
          </a:xfrm>
          <a:prstGeom prst="rect">
            <a:avLst/>
          </a:prstGeom>
        </p:spPr>
      </p:pic>
      <p:sp>
        <p:nvSpPr>
          <p:cNvPr id="4" name="Text Placeholder 2">
            <a:extLst>
              <a:ext uri="{FF2B5EF4-FFF2-40B4-BE49-F238E27FC236}">
                <a16:creationId xmlns:a16="http://schemas.microsoft.com/office/drawing/2014/main" id="{306F4148-8F42-DE41-CF85-48FD4740B22C}"/>
              </a:ext>
            </a:extLst>
          </p:cNvPr>
          <p:cNvSpPr txBox="1">
            <a:spLocks/>
          </p:cNvSpPr>
          <p:nvPr/>
        </p:nvSpPr>
        <p:spPr>
          <a:xfrm>
            <a:off x="6193370" y="4419600"/>
            <a:ext cx="5389033" cy="19050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However, this is not available in PROC </a:t>
            </a:r>
            <a:r>
              <a:rPr lang="en-US" dirty="0" err="1">
                <a:solidFill>
                  <a:schemeClr val="tx1">
                    <a:lumMod val="95000"/>
                  </a:schemeClr>
                </a:solidFill>
              </a:rPr>
              <a:t>FedSQL</a:t>
            </a:r>
            <a:r>
              <a:rPr lang="en-US" dirty="0">
                <a:solidFill>
                  <a:schemeClr val="tx1">
                    <a:lumMod val="95000"/>
                  </a:schemeClr>
                </a:solidFill>
              </a:rPr>
              <a:t> due to its ANSI 99 compliance and therefore actual comparison operators must be used.</a:t>
            </a:r>
          </a:p>
        </p:txBody>
      </p:sp>
      <p:pic>
        <p:nvPicPr>
          <p:cNvPr id="5" name="Content Placeholder 12">
            <a:extLst>
              <a:ext uri="{FF2B5EF4-FFF2-40B4-BE49-F238E27FC236}">
                <a16:creationId xmlns:a16="http://schemas.microsoft.com/office/drawing/2014/main" id="{A501059A-BFAA-7A56-B7B1-C87050204AAD}"/>
              </a:ext>
            </a:extLst>
          </p:cNvPr>
          <p:cNvPicPr>
            <a:picLocks noChangeAspect="1"/>
          </p:cNvPicPr>
          <p:nvPr/>
        </p:nvPicPr>
        <p:blipFill>
          <a:blip r:embed="rId3"/>
          <a:stretch>
            <a:fillRect/>
          </a:stretch>
        </p:blipFill>
        <p:spPr>
          <a:xfrm>
            <a:off x="6192838" y="2076340"/>
            <a:ext cx="5389562" cy="1428860"/>
          </a:xfrm>
          <a:prstGeom prst="rect">
            <a:avLst/>
          </a:prstGeom>
        </p:spPr>
      </p:pic>
      <p:sp>
        <p:nvSpPr>
          <p:cNvPr id="6" name="Rectangle 5">
            <a:extLst>
              <a:ext uri="{FF2B5EF4-FFF2-40B4-BE49-F238E27FC236}">
                <a16:creationId xmlns:a16="http://schemas.microsoft.com/office/drawing/2014/main" id="{14C0CE47-65C7-60EF-9DB4-718347B2836B}"/>
              </a:ext>
            </a:extLst>
          </p:cNvPr>
          <p:cNvSpPr/>
          <p:nvPr/>
        </p:nvSpPr>
        <p:spPr>
          <a:xfrm>
            <a:off x="1295400" y="2895600"/>
            <a:ext cx="2362200" cy="3048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287E9C-613D-DAD6-F758-E1444A7D73C7}"/>
              </a:ext>
            </a:extLst>
          </p:cNvPr>
          <p:cNvSpPr/>
          <p:nvPr/>
        </p:nvSpPr>
        <p:spPr>
          <a:xfrm>
            <a:off x="6226175" y="2770283"/>
            <a:ext cx="2613026" cy="27771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5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E5E45C-DD09-158A-4029-2C050778302A}"/>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56102D54-8064-8302-FDD3-3E584A454485}"/>
              </a:ext>
            </a:extLst>
          </p:cNvPr>
          <p:cNvSpPr>
            <a:spLocks noGrp="1"/>
          </p:cNvSpPr>
          <p:nvPr>
            <p:ph idx="1"/>
          </p:nvPr>
        </p:nvSpPr>
        <p:spPr/>
        <p:txBody>
          <a:bodyPr/>
          <a:lstStyle/>
          <a:p>
            <a:r>
              <a:rPr lang="en-US" dirty="0"/>
              <a:t>SQL – </a:t>
            </a:r>
            <a:r>
              <a:rPr lang="en-US" dirty="0" err="1"/>
              <a:t>FedSQL</a:t>
            </a:r>
            <a:r>
              <a:rPr lang="en-US" dirty="0"/>
              <a:t> Basic differences</a:t>
            </a:r>
          </a:p>
          <a:p>
            <a:r>
              <a:rPr lang="en-US" dirty="0"/>
              <a:t>The lay of the land - Where do they work?</a:t>
            </a:r>
          </a:p>
          <a:p>
            <a:r>
              <a:rPr lang="en-US" dirty="0"/>
              <a:t>Proc </a:t>
            </a:r>
            <a:r>
              <a:rPr lang="en-US" dirty="0" err="1"/>
              <a:t>FedSQL</a:t>
            </a:r>
            <a:r>
              <a:rPr lang="en-US" dirty="0"/>
              <a:t> for CAS - useful statement options</a:t>
            </a:r>
          </a:p>
          <a:p>
            <a:r>
              <a:rPr lang="en-US" dirty="0"/>
              <a:t>Proc </a:t>
            </a:r>
            <a:r>
              <a:rPr lang="en-US" dirty="0" err="1"/>
              <a:t>FedSQL</a:t>
            </a:r>
            <a:r>
              <a:rPr lang="en-US" dirty="0"/>
              <a:t> for CAS - Statements</a:t>
            </a:r>
          </a:p>
          <a:p>
            <a:r>
              <a:rPr lang="en-US" dirty="0" err="1"/>
              <a:t>FedSQL</a:t>
            </a:r>
            <a:r>
              <a:rPr lang="en-US" dirty="0"/>
              <a:t> Data types for CAS</a:t>
            </a:r>
          </a:p>
          <a:p>
            <a:r>
              <a:rPr lang="en-US" dirty="0"/>
              <a:t>Type Conversion and Applying Formats</a:t>
            </a:r>
          </a:p>
          <a:p>
            <a:r>
              <a:rPr lang="en-US" dirty="0"/>
              <a:t>Some common conversion issues in </a:t>
            </a:r>
            <a:r>
              <a:rPr lang="en-US" dirty="0" err="1"/>
              <a:t>FedSQL</a:t>
            </a:r>
            <a:endParaRPr lang="en-US" dirty="0"/>
          </a:p>
          <a:p>
            <a:r>
              <a:rPr lang="en-US" dirty="0"/>
              <a:t>Performance options</a:t>
            </a:r>
          </a:p>
          <a:p>
            <a:r>
              <a:rPr lang="en-US" dirty="0"/>
              <a:t>Conclusion</a:t>
            </a:r>
          </a:p>
        </p:txBody>
      </p:sp>
      <p:sp>
        <p:nvSpPr>
          <p:cNvPr id="2" name="Text Placeholder 1">
            <a:extLst>
              <a:ext uri="{FF2B5EF4-FFF2-40B4-BE49-F238E27FC236}">
                <a16:creationId xmlns:a16="http://schemas.microsoft.com/office/drawing/2014/main" id="{E685D56C-D70B-0CC2-B44E-C3D883E38A6D}"/>
              </a:ext>
            </a:extLst>
          </p:cNvPr>
          <p:cNvSpPr>
            <a:spLocks noGrp="1"/>
          </p:cNvSpPr>
          <p:nvPr>
            <p:ph type="body" sz="quarter" idx="10"/>
          </p:nvPr>
        </p:nvSpPr>
        <p:spPr/>
        <p:txBody>
          <a:bodyPr/>
          <a:lstStyle/>
          <a:p>
            <a:endParaRPr lang="en-US"/>
          </a:p>
        </p:txBody>
      </p:sp>
      <p:sp>
        <p:nvSpPr>
          <p:cNvPr id="6" name="Slide Number Placeholder 5">
            <a:extLst>
              <a:ext uri="{FF2B5EF4-FFF2-40B4-BE49-F238E27FC236}">
                <a16:creationId xmlns:a16="http://schemas.microsoft.com/office/drawing/2014/main" id="{4B6551CD-A221-F806-9E0E-66C7B1F9C578}"/>
              </a:ext>
            </a:extLst>
          </p:cNvPr>
          <p:cNvSpPr>
            <a:spLocks noGrp="1"/>
          </p:cNvSpPr>
          <p:nvPr>
            <p:ph type="sldNum" sz="quarter" idx="4294967295"/>
          </p:nvPr>
        </p:nvSpPr>
        <p:spPr>
          <a:xfrm>
            <a:off x="11353800" y="295275"/>
            <a:ext cx="838200" cy="768350"/>
          </a:xfrm>
          <a:prstGeom prst="rect">
            <a:avLst/>
          </a:prstGeom>
        </p:spPr>
        <p:txBody>
          <a:bodyPr/>
          <a:lstStyle/>
          <a:p>
            <a:pPr>
              <a:defRPr/>
            </a:pPr>
            <a:fld id="{D4FBC53C-9F89-4DDE-A73C-FCE67BB39BDF}" type="slidenum">
              <a:rPr lang="en-US" altLang="en-US" smtClean="0"/>
              <a:pPr>
                <a:defRPr/>
              </a:pPr>
              <a:t>2</a:t>
            </a:fld>
            <a:endParaRPr lang="en-US" altLang="en-US" sz="1100"/>
          </a:p>
        </p:txBody>
      </p:sp>
    </p:spTree>
    <p:extLst>
      <p:ext uri="{BB962C8B-B14F-4D97-AF65-F5344CB8AC3E}">
        <p14:creationId xmlns:p14="http://schemas.microsoft.com/office/powerpoint/2010/main" val="24047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FA88F-4277-E5C5-6ABB-5AF784925B0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2AD490F-C024-A750-0348-B83FB6B213D5}"/>
              </a:ext>
            </a:extLst>
          </p:cNvPr>
          <p:cNvSpPr>
            <a:spLocks noGrp="1"/>
          </p:cNvSpPr>
          <p:nvPr>
            <p:ph type="title"/>
          </p:nvPr>
        </p:nvSpPr>
        <p:spPr/>
        <p:txBody>
          <a:bodyPr>
            <a:noAutofit/>
          </a:bodyPr>
          <a:lstStyle/>
          <a:p>
            <a:r>
              <a:rPr lang="en-US" sz="3200" dirty="0"/>
              <a:t>USING DATASET OPTIONS IN THE QUERY TABLES</a:t>
            </a:r>
          </a:p>
        </p:txBody>
      </p:sp>
      <p:sp>
        <p:nvSpPr>
          <p:cNvPr id="9" name="Text Placeholder 8">
            <a:extLst>
              <a:ext uri="{FF2B5EF4-FFF2-40B4-BE49-F238E27FC236}">
                <a16:creationId xmlns:a16="http://schemas.microsoft.com/office/drawing/2014/main" id="{0C1A3370-6B04-22FF-8E73-91B3C2E6A3DE}"/>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F6A295CB-4BCA-BB87-ABF0-9F027E4DDC99}"/>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sp>
        <p:nvSpPr>
          <p:cNvPr id="2" name="Text Placeholder 1">
            <a:extLst>
              <a:ext uri="{FF2B5EF4-FFF2-40B4-BE49-F238E27FC236}">
                <a16:creationId xmlns:a16="http://schemas.microsoft.com/office/drawing/2014/main" id="{F129F692-1496-0812-1A42-21958460B8C5}"/>
              </a:ext>
            </a:extLst>
          </p:cNvPr>
          <p:cNvSpPr txBox="1">
            <a:spLocks/>
          </p:cNvSpPr>
          <p:nvPr/>
        </p:nvSpPr>
        <p:spPr>
          <a:xfrm>
            <a:off x="609600" y="4867072"/>
            <a:ext cx="5386917" cy="1457528"/>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SAS Dataset options can be used in PROC SQL tables as part of the query.</a:t>
            </a:r>
          </a:p>
        </p:txBody>
      </p:sp>
      <p:pic>
        <p:nvPicPr>
          <p:cNvPr id="3" name="Content Placeholder 10">
            <a:extLst>
              <a:ext uri="{FF2B5EF4-FFF2-40B4-BE49-F238E27FC236}">
                <a16:creationId xmlns:a16="http://schemas.microsoft.com/office/drawing/2014/main" id="{BBC82B0B-BDFE-7257-E717-9841720E2D8E}"/>
              </a:ext>
            </a:extLst>
          </p:cNvPr>
          <p:cNvPicPr>
            <a:picLocks noChangeAspect="1"/>
          </p:cNvPicPr>
          <p:nvPr/>
        </p:nvPicPr>
        <p:blipFill>
          <a:blip r:embed="rId2"/>
          <a:stretch>
            <a:fillRect/>
          </a:stretch>
        </p:blipFill>
        <p:spPr>
          <a:xfrm>
            <a:off x="640185" y="2504872"/>
            <a:ext cx="5325218" cy="1457528"/>
          </a:xfrm>
          <a:prstGeom prst="rect">
            <a:avLst/>
          </a:prstGeom>
        </p:spPr>
      </p:pic>
      <p:sp>
        <p:nvSpPr>
          <p:cNvPr id="4" name="Text Placeholder 2">
            <a:extLst>
              <a:ext uri="{FF2B5EF4-FFF2-40B4-BE49-F238E27FC236}">
                <a16:creationId xmlns:a16="http://schemas.microsoft.com/office/drawing/2014/main" id="{6563DE36-A8D3-0D91-DF10-BCC769A53417}"/>
              </a:ext>
            </a:extLst>
          </p:cNvPr>
          <p:cNvSpPr txBox="1">
            <a:spLocks/>
          </p:cNvSpPr>
          <p:nvPr/>
        </p:nvSpPr>
        <p:spPr>
          <a:xfrm>
            <a:off x="6193370" y="4867072"/>
            <a:ext cx="5389033" cy="1457528"/>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Dataset options are not available in PROC </a:t>
            </a:r>
            <a:r>
              <a:rPr lang="en-US" dirty="0" err="1">
                <a:solidFill>
                  <a:schemeClr val="tx1">
                    <a:lumMod val="95000"/>
                  </a:schemeClr>
                </a:solidFill>
              </a:rPr>
              <a:t>FedSQL</a:t>
            </a:r>
            <a:r>
              <a:rPr lang="en-US" dirty="0">
                <a:solidFill>
                  <a:schemeClr val="tx1">
                    <a:lumMod val="95000"/>
                  </a:schemeClr>
                </a:solidFill>
              </a:rPr>
              <a:t> and code needs to be updated to work in CAS Engine.</a:t>
            </a:r>
          </a:p>
        </p:txBody>
      </p:sp>
      <p:pic>
        <p:nvPicPr>
          <p:cNvPr id="5" name="Content Placeholder 12">
            <a:extLst>
              <a:ext uri="{FF2B5EF4-FFF2-40B4-BE49-F238E27FC236}">
                <a16:creationId xmlns:a16="http://schemas.microsoft.com/office/drawing/2014/main" id="{A8721B9D-3C1E-B20A-DBE8-848CBE67C108}"/>
              </a:ext>
            </a:extLst>
          </p:cNvPr>
          <p:cNvPicPr>
            <a:picLocks noChangeAspect="1"/>
          </p:cNvPicPr>
          <p:nvPr/>
        </p:nvPicPr>
        <p:blipFill>
          <a:blip r:embed="rId3"/>
          <a:stretch>
            <a:fillRect/>
          </a:stretch>
        </p:blipFill>
        <p:spPr>
          <a:xfrm>
            <a:off x="6192838" y="2028548"/>
            <a:ext cx="5389562" cy="1933852"/>
          </a:xfrm>
          <a:prstGeom prst="rect">
            <a:avLst/>
          </a:prstGeom>
        </p:spPr>
      </p:pic>
      <p:sp>
        <p:nvSpPr>
          <p:cNvPr id="6" name="Rectangle 5">
            <a:extLst>
              <a:ext uri="{FF2B5EF4-FFF2-40B4-BE49-F238E27FC236}">
                <a16:creationId xmlns:a16="http://schemas.microsoft.com/office/drawing/2014/main" id="{5D6A981B-FB3E-9157-745C-4282580E8810}"/>
              </a:ext>
            </a:extLst>
          </p:cNvPr>
          <p:cNvSpPr/>
          <p:nvPr/>
        </p:nvSpPr>
        <p:spPr>
          <a:xfrm>
            <a:off x="7010400" y="2991802"/>
            <a:ext cx="2613025" cy="284798"/>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8E45D-0F2A-B573-464D-EAC9FE4C6850}"/>
              </a:ext>
            </a:extLst>
          </p:cNvPr>
          <p:cNvSpPr/>
          <p:nvPr/>
        </p:nvSpPr>
        <p:spPr>
          <a:xfrm>
            <a:off x="2509196" y="3296798"/>
            <a:ext cx="3330687" cy="2846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46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2A3AF-0861-5596-950E-FBDE76CDA22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F40D4FC-34D1-8D01-8C79-3C6B0637EE13}"/>
              </a:ext>
            </a:extLst>
          </p:cNvPr>
          <p:cNvSpPr>
            <a:spLocks noGrp="1"/>
          </p:cNvSpPr>
          <p:nvPr>
            <p:ph type="title"/>
          </p:nvPr>
        </p:nvSpPr>
        <p:spPr/>
        <p:txBody>
          <a:bodyPr>
            <a:noAutofit/>
          </a:bodyPr>
          <a:lstStyle/>
          <a:p>
            <a:r>
              <a:rPr lang="en-US" sz="2800" dirty="0"/>
              <a:t>USING ORDER BY CLAUSE WHEN CREATING TABLES</a:t>
            </a:r>
          </a:p>
        </p:txBody>
      </p:sp>
      <p:sp>
        <p:nvSpPr>
          <p:cNvPr id="9" name="Text Placeholder 8">
            <a:extLst>
              <a:ext uri="{FF2B5EF4-FFF2-40B4-BE49-F238E27FC236}">
                <a16:creationId xmlns:a16="http://schemas.microsoft.com/office/drawing/2014/main" id="{C0E3CCFD-6B81-5D68-F469-84DBFAD76E60}"/>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1002F31C-B060-BDCF-30A9-06333C8EA430}"/>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sp>
        <p:nvSpPr>
          <p:cNvPr id="2" name="Text Placeholder 1">
            <a:extLst>
              <a:ext uri="{FF2B5EF4-FFF2-40B4-BE49-F238E27FC236}">
                <a16:creationId xmlns:a16="http://schemas.microsoft.com/office/drawing/2014/main" id="{AA6EA172-C64C-FC62-A4AE-07CA58C02046}"/>
              </a:ext>
            </a:extLst>
          </p:cNvPr>
          <p:cNvSpPr txBox="1">
            <a:spLocks/>
          </p:cNvSpPr>
          <p:nvPr/>
        </p:nvSpPr>
        <p:spPr>
          <a:xfrm>
            <a:off x="1103313" y="1905000"/>
            <a:ext cx="4396338" cy="576262"/>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ORDER BY clause is supported in PROC SQL when creating a table.</a:t>
            </a:r>
          </a:p>
        </p:txBody>
      </p:sp>
      <p:pic>
        <p:nvPicPr>
          <p:cNvPr id="3" name="Content Placeholder 10">
            <a:extLst>
              <a:ext uri="{FF2B5EF4-FFF2-40B4-BE49-F238E27FC236}">
                <a16:creationId xmlns:a16="http://schemas.microsoft.com/office/drawing/2014/main" id="{B7C5F013-569F-0C64-8B07-7323538D2681}"/>
              </a:ext>
            </a:extLst>
          </p:cNvPr>
          <p:cNvPicPr>
            <a:picLocks noChangeAspect="1"/>
          </p:cNvPicPr>
          <p:nvPr/>
        </p:nvPicPr>
        <p:blipFill>
          <a:blip r:embed="rId2"/>
          <a:stretch>
            <a:fillRect/>
          </a:stretch>
        </p:blipFill>
        <p:spPr>
          <a:xfrm>
            <a:off x="609600" y="2667000"/>
            <a:ext cx="5386388" cy="2616503"/>
          </a:xfrm>
          <a:prstGeom prst="rect">
            <a:avLst/>
          </a:prstGeom>
        </p:spPr>
      </p:pic>
      <p:sp>
        <p:nvSpPr>
          <p:cNvPr id="4" name="Text Placeholder 2">
            <a:extLst>
              <a:ext uri="{FF2B5EF4-FFF2-40B4-BE49-F238E27FC236}">
                <a16:creationId xmlns:a16="http://schemas.microsoft.com/office/drawing/2014/main" id="{20070FA7-7058-4C4A-C2E9-7BD89E9CBDB7}"/>
              </a:ext>
            </a:extLst>
          </p:cNvPr>
          <p:cNvSpPr txBox="1">
            <a:spLocks/>
          </p:cNvSpPr>
          <p:nvPr/>
        </p:nvSpPr>
        <p:spPr>
          <a:xfrm>
            <a:off x="6193370" y="4903345"/>
            <a:ext cx="5389033" cy="1421255"/>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lumMod val="95000"/>
                  </a:schemeClr>
                </a:solidFill>
              </a:rPr>
              <a:t>However, this option is not supported in PROC </a:t>
            </a:r>
            <a:r>
              <a:rPr lang="en-US" sz="2000" dirty="0" err="1">
                <a:solidFill>
                  <a:schemeClr val="tx1">
                    <a:lumMod val="95000"/>
                  </a:schemeClr>
                </a:solidFill>
              </a:rPr>
              <a:t>FedSQL</a:t>
            </a:r>
            <a:r>
              <a:rPr lang="en-US" sz="2000" dirty="0">
                <a:solidFill>
                  <a:schemeClr val="tx1">
                    <a:lumMod val="95000"/>
                  </a:schemeClr>
                </a:solidFill>
              </a:rPr>
              <a:t> for CAS and the ORDER BY clause must be removed from the CREATE TABLE statement.</a:t>
            </a:r>
          </a:p>
        </p:txBody>
      </p:sp>
      <p:pic>
        <p:nvPicPr>
          <p:cNvPr id="5" name="Content Placeholder 12">
            <a:extLst>
              <a:ext uri="{FF2B5EF4-FFF2-40B4-BE49-F238E27FC236}">
                <a16:creationId xmlns:a16="http://schemas.microsoft.com/office/drawing/2014/main" id="{45ABBD0B-52DE-C578-F190-F4ACF1705A2D}"/>
              </a:ext>
            </a:extLst>
          </p:cNvPr>
          <p:cNvPicPr>
            <a:picLocks noChangeAspect="1"/>
          </p:cNvPicPr>
          <p:nvPr/>
        </p:nvPicPr>
        <p:blipFill>
          <a:blip r:embed="rId3"/>
          <a:stretch>
            <a:fillRect/>
          </a:stretch>
        </p:blipFill>
        <p:spPr>
          <a:xfrm>
            <a:off x="6225495" y="1652448"/>
            <a:ext cx="5389562" cy="3097655"/>
          </a:xfrm>
          <a:prstGeom prst="rect">
            <a:avLst/>
          </a:prstGeom>
        </p:spPr>
      </p:pic>
      <p:sp>
        <p:nvSpPr>
          <p:cNvPr id="6" name="Rectangle 5">
            <a:extLst>
              <a:ext uri="{FF2B5EF4-FFF2-40B4-BE49-F238E27FC236}">
                <a16:creationId xmlns:a16="http://schemas.microsoft.com/office/drawing/2014/main" id="{7A54D24A-5631-36C7-4CCE-3488CCAF5C20}"/>
              </a:ext>
            </a:extLst>
          </p:cNvPr>
          <p:cNvSpPr/>
          <p:nvPr/>
        </p:nvSpPr>
        <p:spPr>
          <a:xfrm>
            <a:off x="1295400" y="4750103"/>
            <a:ext cx="3810000" cy="228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9423CC-4539-0A44-7B16-8A4B39FE0631}"/>
              </a:ext>
            </a:extLst>
          </p:cNvPr>
          <p:cNvSpPr/>
          <p:nvPr/>
        </p:nvSpPr>
        <p:spPr>
          <a:xfrm>
            <a:off x="6192838" y="3962400"/>
            <a:ext cx="5084762" cy="5334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4EE16-A0FE-C037-58CF-CFD9EA3BF1B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CFBAB3C-E930-9CBC-0A2C-C381070C935D}"/>
              </a:ext>
            </a:extLst>
          </p:cNvPr>
          <p:cNvSpPr>
            <a:spLocks noGrp="1"/>
          </p:cNvSpPr>
          <p:nvPr>
            <p:ph type="title"/>
          </p:nvPr>
        </p:nvSpPr>
        <p:spPr/>
        <p:txBody>
          <a:bodyPr/>
          <a:lstStyle/>
          <a:p>
            <a:r>
              <a:rPr lang="en-US" dirty="0"/>
              <a:t>USING FEDSQL RESERVED WORD</a:t>
            </a:r>
          </a:p>
        </p:txBody>
      </p:sp>
      <p:sp>
        <p:nvSpPr>
          <p:cNvPr id="9" name="Text Placeholder 8">
            <a:extLst>
              <a:ext uri="{FF2B5EF4-FFF2-40B4-BE49-F238E27FC236}">
                <a16:creationId xmlns:a16="http://schemas.microsoft.com/office/drawing/2014/main" id="{BFC57D28-112E-5F59-F70D-F29627292CD8}"/>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40E5EACB-9425-AE33-AF67-9875945C22D1}"/>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sp>
        <p:nvSpPr>
          <p:cNvPr id="2" name="Text Placeholder 1">
            <a:extLst>
              <a:ext uri="{FF2B5EF4-FFF2-40B4-BE49-F238E27FC236}">
                <a16:creationId xmlns:a16="http://schemas.microsoft.com/office/drawing/2014/main" id="{9B8E9AEE-9EC1-A6E5-A77E-700881923773}"/>
              </a:ext>
            </a:extLst>
          </p:cNvPr>
          <p:cNvSpPr txBox="1">
            <a:spLocks/>
          </p:cNvSpPr>
          <p:nvPr/>
        </p:nvSpPr>
        <p:spPr>
          <a:xfrm>
            <a:off x="627042" y="4343400"/>
            <a:ext cx="5386917" cy="16002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PROC </a:t>
            </a:r>
            <a:r>
              <a:rPr lang="en-US" dirty="0" err="1">
                <a:solidFill>
                  <a:schemeClr val="tx1">
                    <a:lumMod val="95000"/>
                  </a:schemeClr>
                </a:solidFill>
              </a:rPr>
              <a:t>FedSQL</a:t>
            </a:r>
            <a:r>
              <a:rPr lang="en-US" dirty="0">
                <a:solidFill>
                  <a:schemeClr val="tx1">
                    <a:lumMod val="95000"/>
                  </a:schemeClr>
                </a:solidFill>
              </a:rPr>
              <a:t> for CAS introduces several reserved key words that cannot be used as variable names or in another way.</a:t>
            </a:r>
          </a:p>
        </p:txBody>
      </p:sp>
      <p:pic>
        <p:nvPicPr>
          <p:cNvPr id="3" name="Content Placeholder 10">
            <a:extLst>
              <a:ext uri="{FF2B5EF4-FFF2-40B4-BE49-F238E27FC236}">
                <a16:creationId xmlns:a16="http://schemas.microsoft.com/office/drawing/2014/main" id="{C08B0D7F-BC68-46CD-4365-DDD6460DDBFB}"/>
              </a:ext>
            </a:extLst>
          </p:cNvPr>
          <p:cNvPicPr>
            <a:picLocks noChangeAspect="1"/>
          </p:cNvPicPr>
          <p:nvPr/>
        </p:nvPicPr>
        <p:blipFill>
          <a:blip r:embed="rId2"/>
          <a:stretch>
            <a:fillRect/>
          </a:stretch>
        </p:blipFill>
        <p:spPr>
          <a:xfrm>
            <a:off x="609600" y="1600200"/>
            <a:ext cx="5386388" cy="2139452"/>
          </a:xfrm>
          <a:prstGeom prst="rect">
            <a:avLst/>
          </a:prstGeom>
        </p:spPr>
      </p:pic>
      <p:sp>
        <p:nvSpPr>
          <p:cNvPr id="4" name="Text Placeholder 2">
            <a:extLst>
              <a:ext uri="{FF2B5EF4-FFF2-40B4-BE49-F238E27FC236}">
                <a16:creationId xmlns:a16="http://schemas.microsoft.com/office/drawing/2014/main" id="{6D72BE2F-E97E-13DB-49E4-A0AB4A240227}"/>
              </a:ext>
            </a:extLst>
          </p:cNvPr>
          <p:cNvSpPr txBox="1">
            <a:spLocks/>
          </p:cNvSpPr>
          <p:nvPr/>
        </p:nvSpPr>
        <p:spPr>
          <a:xfrm>
            <a:off x="6193370" y="4343400"/>
            <a:ext cx="5389033" cy="19812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95000"/>
                  </a:schemeClr>
                </a:solidFill>
              </a:rPr>
              <a:t>Review the SAS 9 code and rename variables that are using a reserved keyword and provide a new name so it can work with PROC </a:t>
            </a:r>
            <a:r>
              <a:rPr lang="en-US" dirty="0" err="1">
                <a:solidFill>
                  <a:schemeClr val="tx1">
                    <a:lumMod val="95000"/>
                  </a:schemeClr>
                </a:solidFill>
              </a:rPr>
              <a:t>FedSQL</a:t>
            </a:r>
            <a:r>
              <a:rPr lang="en-US" dirty="0">
                <a:solidFill>
                  <a:schemeClr val="tx1">
                    <a:lumMod val="95000"/>
                  </a:schemeClr>
                </a:solidFill>
              </a:rPr>
              <a:t> for CAS.</a:t>
            </a:r>
          </a:p>
        </p:txBody>
      </p:sp>
      <p:pic>
        <p:nvPicPr>
          <p:cNvPr id="5" name="Content Placeholder 12">
            <a:extLst>
              <a:ext uri="{FF2B5EF4-FFF2-40B4-BE49-F238E27FC236}">
                <a16:creationId xmlns:a16="http://schemas.microsoft.com/office/drawing/2014/main" id="{1DC6D1F9-CE87-DCF3-D02D-021DF5976515}"/>
              </a:ext>
            </a:extLst>
          </p:cNvPr>
          <p:cNvPicPr>
            <a:picLocks noChangeAspect="1"/>
          </p:cNvPicPr>
          <p:nvPr/>
        </p:nvPicPr>
        <p:blipFill>
          <a:blip r:embed="rId3"/>
          <a:stretch>
            <a:fillRect/>
          </a:stretch>
        </p:blipFill>
        <p:spPr>
          <a:xfrm>
            <a:off x="6192838" y="1600200"/>
            <a:ext cx="5389562" cy="2282225"/>
          </a:xfrm>
          <a:prstGeom prst="rect">
            <a:avLst/>
          </a:prstGeom>
        </p:spPr>
      </p:pic>
      <p:sp>
        <p:nvSpPr>
          <p:cNvPr id="6" name="Rectangle 5">
            <a:extLst>
              <a:ext uri="{FF2B5EF4-FFF2-40B4-BE49-F238E27FC236}">
                <a16:creationId xmlns:a16="http://schemas.microsoft.com/office/drawing/2014/main" id="{8536B9D6-51BD-0B26-6704-1691840CC32E}"/>
              </a:ext>
            </a:extLst>
          </p:cNvPr>
          <p:cNvSpPr/>
          <p:nvPr/>
        </p:nvSpPr>
        <p:spPr>
          <a:xfrm>
            <a:off x="627042" y="2568650"/>
            <a:ext cx="4783157" cy="47934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A3EDBC-563E-8DFA-5197-9682398E5B9C}"/>
              </a:ext>
            </a:extLst>
          </p:cNvPr>
          <p:cNvSpPr/>
          <p:nvPr/>
        </p:nvSpPr>
        <p:spPr>
          <a:xfrm>
            <a:off x="6192838" y="2625228"/>
            <a:ext cx="5084762" cy="53340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6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703DF-842C-A07A-B9EB-08EF266A108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C648640-C522-2BE7-A047-3182D472019F}"/>
              </a:ext>
            </a:extLst>
          </p:cNvPr>
          <p:cNvSpPr>
            <a:spLocks noGrp="1"/>
          </p:cNvSpPr>
          <p:nvPr>
            <p:ph type="title"/>
          </p:nvPr>
        </p:nvSpPr>
        <p:spPr/>
        <p:txBody>
          <a:bodyPr>
            <a:noAutofit/>
          </a:bodyPr>
          <a:lstStyle/>
          <a:p>
            <a:r>
              <a:rPr lang="en-US" sz="3200" dirty="0"/>
              <a:t>USING NAME LITERALS FOR VARIABLE NAMES</a:t>
            </a:r>
          </a:p>
        </p:txBody>
      </p:sp>
      <p:sp>
        <p:nvSpPr>
          <p:cNvPr id="9" name="Text Placeholder 8">
            <a:extLst>
              <a:ext uri="{FF2B5EF4-FFF2-40B4-BE49-F238E27FC236}">
                <a16:creationId xmlns:a16="http://schemas.microsoft.com/office/drawing/2014/main" id="{0FF2978C-3561-C0D3-033D-A56AFDEBE904}"/>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7841C57E-0322-7E7C-E3EE-E0EA5AC2A5FE}"/>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sp>
        <p:nvSpPr>
          <p:cNvPr id="2" name="Text Placeholder 1">
            <a:extLst>
              <a:ext uri="{FF2B5EF4-FFF2-40B4-BE49-F238E27FC236}">
                <a16:creationId xmlns:a16="http://schemas.microsoft.com/office/drawing/2014/main" id="{6DB849A1-0DB6-F2CF-12BA-D779E8110289}"/>
              </a:ext>
            </a:extLst>
          </p:cNvPr>
          <p:cNvSpPr txBox="1">
            <a:spLocks/>
          </p:cNvSpPr>
          <p:nvPr/>
        </p:nvSpPr>
        <p:spPr>
          <a:xfrm>
            <a:off x="609600" y="5486400"/>
            <a:ext cx="5029200" cy="1143000"/>
          </a:xfrm>
          <a:prstGeom prst="rect">
            <a:avLst/>
          </a:prstGeom>
        </p:spPr>
        <p:txBody>
          <a:bodyPr/>
          <a:lstStyle>
            <a:lvl1pPr marL="243852" indent="-243852" algn="l" defTabSz="914446" rtl="0" eaLnBrk="1" latinLnBrk="0" hangingPunct="1">
              <a:lnSpc>
                <a:spcPct val="85000"/>
              </a:lnSpc>
              <a:spcBef>
                <a:spcPts val="1067"/>
              </a:spcBef>
              <a:buClr>
                <a:schemeClr val="accent5"/>
              </a:buClr>
              <a:buFont typeface="Anova Light" panose="020B0403020203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Anova Light" panose="020B040302020302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nova Light" panose="020B0403020203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nova Light" panose="020B0403020203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nova Light" panose="020B0403020203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95000"/>
                  </a:schemeClr>
                </a:solidFill>
              </a:rPr>
              <a:t>To create Name Literals in PROC SQL, you can enclose the variable name with either single or double quotes immediately followed by the letter n</a:t>
            </a:r>
          </a:p>
        </p:txBody>
      </p:sp>
      <p:pic>
        <p:nvPicPr>
          <p:cNvPr id="3" name="Content Placeholder 20">
            <a:extLst>
              <a:ext uri="{FF2B5EF4-FFF2-40B4-BE49-F238E27FC236}">
                <a16:creationId xmlns:a16="http://schemas.microsoft.com/office/drawing/2014/main" id="{7F6BF135-463E-E2F6-153F-76EE611C720D}"/>
              </a:ext>
            </a:extLst>
          </p:cNvPr>
          <p:cNvPicPr>
            <a:picLocks noChangeAspect="1"/>
          </p:cNvPicPr>
          <p:nvPr/>
        </p:nvPicPr>
        <p:blipFill>
          <a:blip r:embed="rId3"/>
          <a:stretch>
            <a:fillRect/>
          </a:stretch>
        </p:blipFill>
        <p:spPr>
          <a:xfrm>
            <a:off x="609600" y="1600200"/>
            <a:ext cx="5029200" cy="3778219"/>
          </a:xfrm>
          <a:prstGeom prst="rect">
            <a:avLst/>
          </a:prstGeom>
        </p:spPr>
      </p:pic>
      <p:pic>
        <p:nvPicPr>
          <p:cNvPr id="4" name="Content Placeholder 17">
            <a:extLst>
              <a:ext uri="{FF2B5EF4-FFF2-40B4-BE49-F238E27FC236}">
                <a16:creationId xmlns:a16="http://schemas.microsoft.com/office/drawing/2014/main" id="{125757E1-EDF2-6D94-441A-F7FE3EC584CE}"/>
              </a:ext>
            </a:extLst>
          </p:cNvPr>
          <p:cNvPicPr>
            <a:picLocks noChangeAspect="1"/>
          </p:cNvPicPr>
          <p:nvPr/>
        </p:nvPicPr>
        <p:blipFill>
          <a:blip r:embed="rId4"/>
          <a:stretch>
            <a:fillRect/>
          </a:stretch>
        </p:blipFill>
        <p:spPr>
          <a:xfrm>
            <a:off x="6134100" y="1600200"/>
            <a:ext cx="5412182" cy="2142554"/>
          </a:xfrm>
          <a:prstGeom prst="rect">
            <a:avLst/>
          </a:prstGeom>
        </p:spPr>
      </p:pic>
      <p:sp>
        <p:nvSpPr>
          <p:cNvPr id="5" name="Rectangle 4">
            <a:extLst>
              <a:ext uri="{FF2B5EF4-FFF2-40B4-BE49-F238E27FC236}">
                <a16:creationId xmlns:a16="http://schemas.microsoft.com/office/drawing/2014/main" id="{BFE9E803-C3EB-B47C-A741-268F6902067F}"/>
              </a:ext>
            </a:extLst>
          </p:cNvPr>
          <p:cNvSpPr/>
          <p:nvPr/>
        </p:nvSpPr>
        <p:spPr>
          <a:xfrm>
            <a:off x="1143000" y="2514600"/>
            <a:ext cx="3810000" cy="3965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E05B64-762E-F2B0-4818-CE9DB88ECA13}"/>
              </a:ext>
            </a:extLst>
          </p:cNvPr>
          <p:cNvSpPr/>
          <p:nvPr/>
        </p:nvSpPr>
        <p:spPr>
          <a:xfrm>
            <a:off x="1219200" y="4495800"/>
            <a:ext cx="3733800"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DD5116-4AF0-D780-511C-267882B66ABE}"/>
              </a:ext>
            </a:extLst>
          </p:cNvPr>
          <p:cNvSpPr/>
          <p:nvPr/>
        </p:nvSpPr>
        <p:spPr>
          <a:xfrm>
            <a:off x="6172200" y="2743199"/>
            <a:ext cx="5257800" cy="52602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
            <a:extLst>
              <a:ext uri="{FF2B5EF4-FFF2-40B4-BE49-F238E27FC236}">
                <a16:creationId xmlns:a16="http://schemas.microsoft.com/office/drawing/2014/main" id="{02558D1C-61E9-910B-6D0C-E2F62FD69CCC}"/>
              </a:ext>
            </a:extLst>
          </p:cNvPr>
          <p:cNvSpPr txBox="1">
            <a:spLocks/>
          </p:cNvSpPr>
          <p:nvPr/>
        </p:nvSpPr>
        <p:spPr>
          <a:xfrm>
            <a:off x="6096000" y="4279538"/>
            <a:ext cx="5486400" cy="228273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1800" dirty="0">
                <a:solidFill>
                  <a:schemeClr val="tx1">
                    <a:lumMod val="95000"/>
                  </a:schemeClr>
                </a:solidFill>
                <a:ea typeface="MS PGothic" panose="020B0600070205080204" pitchFamily="34" charset="-128"/>
              </a:rPr>
              <a:t>In PROC </a:t>
            </a:r>
            <a:r>
              <a:rPr lang="en-US" sz="1800" dirty="0" err="1">
                <a:solidFill>
                  <a:schemeClr val="tx1">
                    <a:lumMod val="95000"/>
                  </a:schemeClr>
                </a:solidFill>
                <a:ea typeface="MS PGothic" panose="020B0600070205080204" pitchFamily="34" charset="-128"/>
              </a:rPr>
              <a:t>FedSQL</a:t>
            </a:r>
            <a:r>
              <a:rPr lang="en-US" sz="1800" dirty="0">
                <a:solidFill>
                  <a:schemeClr val="tx1">
                    <a:lumMod val="95000"/>
                  </a:schemeClr>
                </a:solidFill>
                <a:ea typeface="MS PGothic" panose="020B0600070205080204" pitchFamily="34" charset="-128"/>
              </a:rPr>
              <a:t> for CAS, the variable name must be enclosed in a double quote to create a Name Literal. To use name literals for variable and table names, a couple of options need to be updated appropriately.</a:t>
            </a:r>
          </a:p>
          <a:p>
            <a:r>
              <a:rPr lang="en-US" sz="1800" dirty="0">
                <a:solidFill>
                  <a:schemeClr val="tx1">
                    <a:lumMod val="95000"/>
                  </a:schemeClr>
                </a:solidFill>
                <a:ea typeface="MS PGothic" panose="020B0600070205080204" pitchFamily="34" charset="-128"/>
              </a:rPr>
              <a:t>VALIDVARNAME=ANY and VALIDMEMNAME=EXTEND </a:t>
            </a:r>
          </a:p>
        </p:txBody>
      </p:sp>
    </p:spTree>
    <p:extLst>
      <p:ext uri="{BB962C8B-B14F-4D97-AF65-F5344CB8AC3E}">
        <p14:creationId xmlns:p14="http://schemas.microsoft.com/office/powerpoint/2010/main" val="3300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F5605-80F8-87E0-2B59-7552633C161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7102894-956E-E134-4E87-ABFB5AB8240E}"/>
              </a:ext>
            </a:extLst>
          </p:cNvPr>
          <p:cNvSpPr>
            <a:spLocks noGrp="1"/>
          </p:cNvSpPr>
          <p:nvPr>
            <p:ph type="title"/>
          </p:nvPr>
        </p:nvSpPr>
        <p:spPr/>
        <p:txBody>
          <a:bodyPr>
            <a:noAutofit/>
          </a:bodyPr>
          <a:lstStyle/>
          <a:p>
            <a:r>
              <a:rPr lang="en-US" sz="2800" dirty="0"/>
              <a:t>UNDERSTANDING AVAILABLE PERFORMANCE OPTIONS</a:t>
            </a:r>
            <a:endParaRPr lang="en-US" sz="2800" b="0" dirty="0"/>
          </a:p>
        </p:txBody>
      </p:sp>
      <p:sp>
        <p:nvSpPr>
          <p:cNvPr id="9" name="Text Placeholder 8">
            <a:extLst>
              <a:ext uri="{FF2B5EF4-FFF2-40B4-BE49-F238E27FC236}">
                <a16:creationId xmlns:a16="http://schemas.microsoft.com/office/drawing/2014/main" id="{86955F9D-0E45-648D-2926-791C17206D28}"/>
              </a:ext>
            </a:extLst>
          </p:cNvPr>
          <p:cNvSpPr>
            <a:spLocks noGrp="1"/>
          </p:cNvSpPr>
          <p:nvPr>
            <p:ph type="body" sz="quarter" idx="10"/>
          </p:nvPr>
        </p:nvSpPr>
        <p:spPr/>
        <p:txBody>
          <a:bodyPr/>
          <a:lstStyle/>
          <a:p>
            <a:endParaRPr lang="en-US"/>
          </a:p>
        </p:txBody>
      </p:sp>
      <p:sp>
        <p:nvSpPr>
          <p:cNvPr id="7" name="Slide Number Placeholder 6">
            <a:extLst>
              <a:ext uri="{FF2B5EF4-FFF2-40B4-BE49-F238E27FC236}">
                <a16:creationId xmlns:a16="http://schemas.microsoft.com/office/drawing/2014/main" id="{2B283690-97E5-F0E7-31A7-63CD8CA4EF55}"/>
              </a:ext>
            </a:extLst>
          </p:cNvPr>
          <p:cNvSpPr>
            <a:spLocks noGrp="1"/>
          </p:cNvSpPr>
          <p:nvPr>
            <p:ph type="sldNum" sz="quarter" idx="4294967295"/>
          </p:nvPr>
        </p:nvSpPr>
        <p:spPr>
          <a:xfrm>
            <a:off x="11353800" y="295275"/>
            <a:ext cx="838200" cy="76835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A8E585-845B-497D-BF2F-352F8654D138}" type="slidenum">
              <a:rPr kumimoji="0" lang="en-US" altLang="en-US" sz="1800" b="0" i="0" u="none" strike="noStrike" kern="1200" cap="none" spc="0" normalizeH="0" baseline="0" noProof="0" smtClean="0">
                <a:ln>
                  <a:noFill/>
                </a:ln>
                <a:solidFill>
                  <a:srgbClr val="000000"/>
                </a:solidFill>
                <a:effectLst/>
                <a:uLnTx/>
                <a:uFillTx/>
                <a:latin typeface="Anova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altLang="en-US" sz="1100" b="0" i="0" u="none" strike="noStrike" kern="1200" cap="none" spc="0" normalizeH="0" baseline="0" noProof="0">
              <a:ln>
                <a:noFill/>
              </a:ln>
              <a:solidFill>
                <a:srgbClr val="000000"/>
              </a:solidFill>
              <a:effectLst/>
              <a:uLnTx/>
              <a:uFillTx/>
              <a:latin typeface="Anova Light"/>
              <a:ea typeface="+mn-ea"/>
              <a:cs typeface="+mn-cs"/>
            </a:endParaRPr>
          </a:p>
        </p:txBody>
      </p:sp>
      <p:pic>
        <p:nvPicPr>
          <p:cNvPr id="2" name="Content Placeholder 10">
            <a:extLst>
              <a:ext uri="{FF2B5EF4-FFF2-40B4-BE49-F238E27FC236}">
                <a16:creationId xmlns:a16="http://schemas.microsoft.com/office/drawing/2014/main" id="{75DCC623-7F0B-1C09-8CD3-681B97B2DFFF}"/>
              </a:ext>
            </a:extLst>
          </p:cNvPr>
          <p:cNvPicPr>
            <a:picLocks noChangeAspect="1"/>
          </p:cNvPicPr>
          <p:nvPr/>
        </p:nvPicPr>
        <p:blipFill>
          <a:blip r:embed="rId2"/>
          <a:stretch>
            <a:fillRect/>
          </a:stretch>
        </p:blipFill>
        <p:spPr>
          <a:xfrm>
            <a:off x="1066800" y="1761797"/>
            <a:ext cx="9372600" cy="2166473"/>
          </a:xfrm>
          <a:prstGeom prst="rect">
            <a:avLst/>
          </a:prstGeom>
        </p:spPr>
      </p:pic>
      <p:sp>
        <p:nvSpPr>
          <p:cNvPr id="3" name="TextBox 2">
            <a:extLst>
              <a:ext uri="{FF2B5EF4-FFF2-40B4-BE49-F238E27FC236}">
                <a16:creationId xmlns:a16="http://schemas.microsoft.com/office/drawing/2014/main" id="{3F938E16-19EC-AAEC-CB6E-61E4B598A804}"/>
              </a:ext>
            </a:extLst>
          </p:cNvPr>
          <p:cNvSpPr txBox="1"/>
          <p:nvPr/>
        </p:nvSpPr>
        <p:spPr>
          <a:xfrm>
            <a:off x="838200" y="4114800"/>
            <a:ext cx="10134600"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CAS Engine, by default, keeps copies of every in-memory table, cached in 2 other CAS nodes for fault tolerance. Keeping 2 copies of every table has performance implications. It is advisable to keep copies of only the main tables and recreate the rest from the main tables if there is an interruption. </a:t>
            </a:r>
          </a:p>
          <a:p>
            <a:pPr marL="285750" indent="-285750">
              <a:buFont typeface="Arial" panose="020B0604020202020204" pitchFamily="34" charset="0"/>
              <a:buChar char="•"/>
            </a:pPr>
            <a:r>
              <a:rPr lang="en-US" sz="1600" dirty="0"/>
              <a:t>Compressing the data rows in a CAS output table reduces the number of bytes to represent each row. This reduces the storage requirements and I/O operations necessary to read and write data but requires additional CPU resources to process the compression. Compression usually helps with improved performance if the CPU is not overallocated. Test the CAS table processing with and without compression to evaluate performance</a:t>
            </a:r>
          </a:p>
        </p:txBody>
      </p:sp>
      <p:sp>
        <p:nvSpPr>
          <p:cNvPr id="4" name="Rectangle 3">
            <a:extLst>
              <a:ext uri="{FF2B5EF4-FFF2-40B4-BE49-F238E27FC236}">
                <a16:creationId xmlns:a16="http://schemas.microsoft.com/office/drawing/2014/main" id="{601B1FB1-1813-0985-4571-5E6D7280ED41}"/>
              </a:ext>
            </a:extLst>
          </p:cNvPr>
          <p:cNvSpPr/>
          <p:nvPr/>
        </p:nvSpPr>
        <p:spPr>
          <a:xfrm>
            <a:off x="1824038" y="2514600"/>
            <a:ext cx="6024562" cy="23257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0A8559-1997-9FF5-2654-A48277463561}"/>
              </a:ext>
            </a:extLst>
          </p:cNvPr>
          <p:cNvSpPr/>
          <p:nvPr/>
        </p:nvSpPr>
        <p:spPr>
          <a:xfrm>
            <a:off x="1066800" y="3695700"/>
            <a:ext cx="7010400" cy="232570"/>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C004631-7C0C-4ED2-ADC7-C6C6F189587E}"/>
              </a:ext>
            </a:extLst>
          </p:cNvPr>
          <p:cNvSpPr>
            <a:spLocks noGrp="1"/>
          </p:cNvSpPr>
          <p:nvPr>
            <p:ph type="title"/>
          </p:nvPr>
        </p:nvSpPr>
        <p:spPr/>
        <p:txBody>
          <a:bodyPr/>
          <a:lstStyle/>
          <a:p>
            <a:r>
              <a:rPr lang="en-US" dirty="0"/>
              <a:t>Conclusion</a:t>
            </a:r>
          </a:p>
        </p:txBody>
      </p:sp>
      <p:sp>
        <p:nvSpPr>
          <p:cNvPr id="10" name="Content Placeholder 9">
            <a:extLst>
              <a:ext uri="{FF2B5EF4-FFF2-40B4-BE49-F238E27FC236}">
                <a16:creationId xmlns:a16="http://schemas.microsoft.com/office/drawing/2014/main" id="{B8CE0051-60B6-2AB3-7157-496374582592}"/>
              </a:ext>
            </a:extLst>
          </p:cNvPr>
          <p:cNvSpPr>
            <a:spLocks noGrp="1"/>
          </p:cNvSpPr>
          <p:nvPr>
            <p:ph idx="1"/>
          </p:nvPr>
        </p:nvSpPr>
        <p:spPr/>
        <p:txBody>
          <a:bodyPr/>
          <a:lstStyle/>
          <a:p>
            <a:r>
              <a:rPr lang="en-US" dirty="0"/>
              <a:t>SAS Viya’s CAS Engine provides huge benefits due to its distributed, in-memory, parallel processing capabilities.</a:t>
            </a:r>
          </a:p>
          <a:p>
            <a:r>
              <a:rPr lang="en-US" dirty="0"/>
              <a:t>Modernization of SQL code from the SAS Viya Compute server to execute in the CAS Engine requires going from PROC SQL to PROC </a:t>
            </a:r>
            <a:r>
              <a:rPr lang="en-US" dirty="0" err="1"/>
              <a:t>FedSQL</a:t>
            </a:r>
            <a:r>
              <a:rPr lang="en-US" dirty="0"/>
              <a:t> for CAS.</a:t>
            </a:r>
          </a:p>
          <a:p>
            <a:r>
              <a:rPr lang="en-US" dirty="0"/>
              <a:t>Basic differences between the 2 such as datatypes, supported statements, where they work </a:t>
            </a:r>
            <a:r>
              <a:rPr lang="en-US" dirty="0" err="1"/>
              <a:t>etc</a:t>
            </a:r>
            <a:r>
              <a:rPr lang="en-US" dirty="0"/>
              <a:t> were discussed.</a:t>
            </a:r>
          </a:p>
          <a:p>
            <a:r>
              <a:rPr lang="en-US" dirty="0"/>
              <a:t>“Common mistakes to avoid” while converting code from PROC SQL to PROC </a:t>
            </a:r>
            <a:r>
              <a:rPr lang="en-US" dirty="0" err="1"/>
              <a:t>FedSQL</a:t>
            </a:r>
            <a:r>
              <a:rPr lang="en-US" dirty="0"/>
              <a:t> learnt from real customers during real code migration were reviewed with examples.</a:t>
            </a:r>
          </a:p>
        </p:txBody>
      </p:sp>
      <p:sp>
        <p:nvSpPr>
          <p:cNvPr id="2" name="Text Placeholder 1">
            <a:extLst>
              <a:ext uri="{FF2B5EF4-FFF2-40B4-BE49-F238E27FC236}">
                <a16:creationId xmlns:a16="http://schemas.microsoft.com/office/drawing/2014/main" id="{6687BB18-0B9D-96CF-2F49-3454D7FDA302}"/>
              </a:ext>
            </a:extLst>
          </p:cNvPr>
          <p:cNvSpPr>
            <a:spLocks noGrp="1"/>
          </p:cNvSpPr>
          <p:nvPr>
            <p:ph type="body" sz="quarter" idx="10"/>
          </p:nvPr>
        </p:nvSpPr>
        <p:spPr/>
        <p:txBody>
          <a:bodyPr/>
          <a:lstStyle/>
          <a:p>
            <a:endParaRPr lang="en-US"/>
          </a:p>
        </p:txBody>
      </p:sp>
      <p:sp>
        <p:nvSpPr>
          <p:cNvPr id="8" name="Slide Number Placeholder 7">
            <a:extLst>
              <a:ext uri="{FF2B5EF4-FFF2-40B4-BE49-F238E27FC236}">
                <a16:creationId xmlns:a16="http://schemas.microsoft.com/office/drawing/2014/main" id="{F2717CD2-53B3-4EA9-BF03-2D3844F39DF6}"/>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25</a:t>
            </a:fld>
            <a:endParaRPr lang="en-US" altLang="en-US" sz="1100"/>
          </a:p>
        </p:txBody>
      </p:sp>
    </p:spTree>
    <p:extLst>
      <p:ext uri="{BB962C8B-B14F-4D97-AF65-F5344CB8AC3E}">
        <p14:creationId xmlns:p14="http://schemas.microsoft.com/office/powerpoint/2010/main" val="354695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47D035-34B4-EB6D-C3D4-E02A1387DFBC}"/>
              </a:ext>
            </a:extLst>
          </p:cNvPr>
          <p:cNvSpPr>
            <a:spLocks noGrp="1"/>
          </p:cNvSpPr>
          <p:nvPr>
            <p:ph type="title"/>
          </p:nvPr>
        </p:nvSpPr>
        <p:spPr>
          <a:xfrm>
            <a:off x="834955" y="2967335"/>
            <a:ext cx="8708755" cy="923330"/>
          </a:xfrm>
        </p:spPr>
        <p:txBody>
          <a:bodyPr/>
          <a:lstStyle/>
          <a:p>
            <a:r>
              <a:rPr lang="en-US" dirty="0"/>
              <a:t>Contact Information</a:t>
            </a:r>
          </a:p>
        </p:txBody>
      </p:sp>
      <p:sp>
        <p:nvSpPr>
          <p:cNvPr id="5" name="Text Placeholder 4">
            <a:extLst>
              <a:ext uri="{FF2B5EF4-FFF2-40B4-BE49-F238E27FC236}">
                <a16:creationId xmlns:a16="http://schemas.microsoft.com/office/drawing/2014/main" id="{13F63412-B58A-C8A1-AE26-EFE563D35E11}"/>
              </a:ext>
            </a:extLst>
          </p:cNvPr>
          <p:cNvSpPr>
            <a:spLocks noGrp="1"/>
          </p:cNvSpPr>
          <p:nvPr>
            <p:ph type="body" sz="quarter" idx="11"/>
          </p:nvPr>
        </p:nvSpPr>
        <p:spPr/>
        <p:txBody>
          <a:bodyPr/>
          <a:lstStyle/>
          <a:p>
            <a:r>
              <a:rPr lang="en-US" dirty="0"/>
              <a:t>Name: Vijay Govindarajan</a:t>
            </a:r>
          </a:p>
          <a:p>
            <a:r>
              <a:rPr lang="en-US" dirty="0"/>
              <a:t>Organization: SAS Institute Inc, Cary NC</a:t>
            </a:r>
          </a:p>
          <a:p>
            <a:r>
              <a:rPr lang="en-US" dirty="0"/>
              <a:t>E-mail: vijay.Govindarajan@sas.com</a:t>
            </a:r>
          </a:p>
          <a:p>
            <a:r>
              <a:rPr lang="en-US" dirty="0"/>
              <a:t>Web: </a:t>
            </a:r>
            <a:r>
              <a:rPr lang="en-US" dirty="0">
                <a:hlinkClick r:id="rId2"/>
              </a:rPr>
              <a:t>LinkedIn</a:t>
            </a:r>
            <a:endParaRPr lang="en-US" dirty="0"/>
          </a:p>
          <a:p>
            <a:endParaRPr lang="en-US" dirty="0"/>
          </a:p>
        </p:txBody>
      </p:sp>
      <p:sp>
        <p:nvSpPr>
          <p:cNvPr id="2" name="Slide Number Placeholder 1">
            <a:extLst>
              <a:ext uri="{FF2B5EF4-FFF2-40B4-BE49-F238E27FC236}">
                <a16:creationId xmlns:a16="http://schemas.microsoft.com/office/drawing/2014/main" id="{E65C543B-CABB-4971-A15D-61709CEEB980}"/>
              </a:ext>
            </a:extLst>
          </p:cNvPr>
          <p:cNvSpPr>
            <a:spLocks noGrp="1"/>
          </p:cNvSpPr>
          <p:nvPr>
            <p:ph type="sldNum" sz="quarter" idx="4294967295"/>
          </p:nvPr>
        </p:nvSpPr>
        <p:spPr>
          <a:xfrm>
            <a:off x="11703050" y="6408738"/>
            <a:ext cx="488950" cy="365125"/>
          </a:xfrm>
          <a:prstGeom prst="rect">
            <a:avLst/>
          </a:prstGeom>
        </p:spPr>
        <p:txBody>
          <a:bodyPr/>
          <a:lstStyle/>
          <a:p>
            <a:pPr>
              <a:defRPr/>
            </a:pPr>
            <a:fld id="{51A8E585-845B-497D-BF2F-352F8654D138}" type="slidenum">
              <a:rPr lang="en-US" altLang="en-US" smtClean="0"/>
              <a:pPr>
                <a:defRPr/>
              </a:pPr>
              <a:t>26</a:t>
            </a:fld>
            <a:endParaRPr lang="en-US" altLang="en-US" sz="1100"/>
          </a:p>
        </p:txBody>
      </p:sp>
    </p:spTree>
    <p:extLst>
      <p:ext uri="{BB962C8B-B14F-4D97-AF65-F5344CB8AC3E}">
        <p14:creationId xmlns:p14="http://schemas.microsoft.com/office/powerpoint/2010/main" val="32510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C5C0CA-638B-4A18-80AB-13847D092621}"/>
              </a:ext>
            </a:extLst>
          </p:cNvPr>
          <p:cNvSpPr>
            <a:spLocks noGrp="1"/>
          </p:cNvSpPr>
          <p:nvPr>
            <p:ph type="title"/>
          </p:nvPr>
        </p:nvSpPr>
        <p:spPr/>
        <p:txBody>
          <a:bodyPr>
            <a:normAutofit/>
          </a:bodyPr>
          <a:lstStyle/>
          <a:p>
            <a:r>
              <a:rPr lang="en-US" dirty="0"/>
              <a:t>SQL – </a:t>
            </a:r>
            <a:r>
              <a:rPr lang="en-US" dirty="0" err="1"/>
              <a:t>FedSQL</a:t>
            </a:r>
            <a:r>
              <a:rPr lang="en-US" dirty="0"/>
              <a:t> Basic differences</a:t>
            </a:r>
          </a:p>
        </p:txBody>
      </p:sp>
      <p:sp>
        <p:nvSpPr>
          <p:cNvPr id="10244" name="Slide Number Placeholder 3"/>
          <p:cNvSpPr>
            <a:spLocks noGrp="1"/>
          </p:cNvSpPr>
          <p:nvPr>
            <p:ph type="sldNum" sz="quarter" idx="4294967295"/>
          </p:nvPr>
        </p:nvSpPr>
        <p:spPr bwMode="auto">
          <a:xfrm>
            <a:off x="11703050" y="6408738"/>
            <a:ext cx="4889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ea typeface="MS PGothic" panose="020B0600070205080204" pitchFamily="34" charset="-128"/>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ea typeface="MS PGothic" panose="020B0600070205080204" pitchFamily="34" charset="-128"/>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ea typeface="MS PGothic" panose="020B0600070205080204" pitchFamily="34" charset="-128"/>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ea typeface="MS PGothic" panose="020B0600070205080204" pitchFamily="34" charset="-128"/>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5pPr>
            <a:lvl6pPr marL="25146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6pPr>
            <a:lvl7pPr marL="29718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7pPr>
            <a:lvl8pPr marL="34290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8pPr>
            <a:lvl9pPr marL="3886200" indent="-228600" fontAlgn="base">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ea typeface="MS PGothic" panose="020B0600070205080204" pitchFamily="34" charset="-128"/>
              </a:defRPr>
            </a:lvl9pPr>
          </a:lstStyle>
          <a:p>
            <a:pPr>
              <a:spcBef>
                <a:spcPct val="0"/>
              </a:spcBef>
              <a:buClrTx/>
              <a:buSzTx/>
              <a:buFontTx/>
              <a:buNone/>
            </a:pPr>
            <a:fld id="{06BAAD78-EE04-4D42-B818-F7C04A8E7217}" type="slidenum">
              <a:rPr lang="en-US" altLang="en-US" sz="1000">
                <a:solidFill>
                  <a:schemeClr val="tx2"/>
                </a:solidFill>
              </a:rPr>
              <a:pPr>
                <a:spcBef>
                  <a:spcPct val="0"/>
                </a:spcBef>
                <a:buClrTx/>
                <a:buSzTx/>
                <a:buFontTx/>
                <a:buNone/>
              </a:pPr>
              <a:t>3</a:t>
            </a:fld>
            <a:endParaRPr lang="en-US" altLang="en-US" sz="1100">
              <a:solidFill>
                <a:schemeClr val="tx2"/>
              </a:solidFill>
            </a:endParaRPr>
          </a:p>
        </p:txBody>
      </p:sp>
      <p:graphicFrame>
        <p:nvGraphicFramePr>
          <p:cNvPr id="3" name="Content Placeholder 8">
            <a:extLst>
              <a:ext uri="{FF2B5EF4-FFF2-40B4-BE49-F238E27FC236}">
                <a16:creationId xmlns:a16="http://schemas.microsoft.com/office/drawing/2014/main" id="{62F69B44-BBD5-E854-A452-1EB9E464CA04}"/>
              </a:ext>
            </a:extLst>
          </p:cNvPr>
          <p:cNvGraphicFramePr>
            <a:graphicFrameLocks/>
          </p:cNvGraphicFramePr>
          <p:nvPr>
            <p:extLst>
              <p:ext uri="{D42A27DB-BD31-4B8C-83A1-F6EECF244321}">
                <p14:modId xmlns:p14="http://schemas.microsoft.com/office/powerpoint/2010/main" val="3020623809"/>
              </p:ext>
            </p:extLst>
          </p:nvPr>
        </p:nvGraphicFramePr>
        <p:xfrm>
          <a:off x="1047750" y="1640840"/>
          <a:ext cx="10001250" cy="4607562"/>
        </p:xfrm>
        <a:graphic>
          <a:graphicData uri="http://schemas.openxmlformats.org/drawingml/2006/table">
            <a:tbl>
              <a:tblPr firstRow="1" bandRow="1">
                <a:tableStyleId>{5C22544A-7EE6-4342-B048-85BDC9FD1C3A}</a:tableStyleId>
              </a:tblPr>
              <a:tblGrid>
                <a:gridCol w="5000625">
                  <a:extLst>
                    <a:ext uri="{9D8B030D-6E8A-4147-A177-3AD203B41FA5}">
                      <a16:colId xmlns:a16="http://schemas.microsoft.com/office/drawing/2014/main" val="3042652714"/>
                    </a:ext>
                  </a:extLst>
                </a:gridCol>
                <a:gridCol w="5000625">
                  <a:extLst>
                    <a:ext uri="{9D8B030D-6E8A-4147-A177-3AD203B41FA5}">
                      <a16:colId xmlns:a16="http://schemas.microsoft.com/office/drawing/2014/main" val="4077881719"/>
                    </a:ext>
                  </a:extLst>
                </a:gridCol>
              </a:tblGrid>
              <a:tr h="477773">
                <a:tc>
                  <a:txBody>
                    <a:bodyPr/>
                    <a:lstStyle/>
                    <a:p>
                      <a:r>
                        <a:rPr lang="en-US" dirty="0"/>
                        <a:t>PROC SQL</a:t>
                      </a:r>
                    </a:p>
                  </a:txBody>
                  <a:tcPr/>
                </a:tc>
                <a:tc>
                  <a:txBody>
                    <a:bodyPr/>
                    <a:lstStyle/>
                    <a:p>
                      <a:r>
                        <a:rPr lang="en-US" dirty="0"/>
                        <a:t>PROC </a:t>
                      </a:r>
                      <a:r>
                        <a:rPr lang="en-US" dirty="0" err="1"/>
                        <a:t>FedSQL</a:t>
                      </a:r>
                      <a:endParaRPr lang="en-US" dirty="0"/>
                    </a:p>
                  </a:txBody>
                  <a:tcPr/>
                </a:tc>
                <a:extLst>
                  <a:ext uri="{0D108BD9-81ED-4DB2-BD59-A6C34878D82A}">
                    <a16:rowId xmlns:a16="http://schemas.microsoft.com/office/drawing/2014/main" val="1832836276"/>
                  </a:ext>
                </a:extLst>
              </a:tr>
              <a:tr h="1178069">
                <a:tc>
                  <a:txBody>
                    <a:bodyPr/>
                    <a:lstStyle/>
                    <a:p>
                      <a:r>
                        <a:rPr lang="en-US" dirty="0"/>
                        <a:t>PROC SQL is partially compliant with ANSI-1992 plus SAS additions.</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PROC FEDSQL is fully ANSI-1999-compliant, and it is vendor-neutral.</a:t>
                      </a:r>
                    </a:p>
                    <a:p>
                      <a:endParaRPr lang="en-US" dirty="0"/>
                    </a:p>
                  </a:txBody>
                  <a:tcPr/>
                </a:tc>
                <a:extLst>
                  <a:ext uri="{0D108BD9-81ED-4DB2-BD59-A6C34878D82A}">
                    <a16:rowId xmlns:a16="http://schemas.microsoft.com/office/drawing/2014/main" val="2312991338"/>
                  </a:ext>
                </a:extLst>
              </a:tr>
              <a:tr h="477773">
                <a:tc>
                  <a:txBody>
                    <a:bodyPr/>
                    <a:lstStyle/>
                    <a:p>
                      <a:r>
                        <a:rPr lang="en-US" dirty="0"/>
                        <a:t>Runs on Compute server.</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Can run on </a:t>
                      </a:r>
                      <a:r>
                        <a:rPr lang="en-US" b="1" dirty="0"/>
                        <a:t>CAS</a:t>
                      </a:r>
                      <a:r>
                        <a:rPr lang="en-US" dirty="0"/>
                        <a:t> / Compute server.</a:t>
                      </a:r>
                    </a:p>
                  </a:txBody>
                  <a:tcPr/>
                </a:tc>
                <a:extLst>
                  <a:ext uri="{0D108BD9-81ED-4DB2-BD59-A6C34878D82A}">
                    <a16:rowId xmlns:a16="http://schemas.microsoft.com/office/drawing/2014/main" val="4139160828"/>
                  </a:ext>
                </a:extLst>
              </a:tr>
              <a:tr h="824649">
                <a:tc>
                  <a:txBody>
                    <a:bodyPr/>
                    <a:lstStyle/>
                    <a:p>
                      <a:r>
                        <a:rPr lang="en-US" b="1" dirty="0"/>
                        <a:t>No Federated Queries: </a:t>
                      </a:r>
                      <a:r>
                        <a:rPr lang="en-US" dirty="0"/>
                        <a:t>Supports single DB connection per query.</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b="1" dirty="0"/>
                        <a:t>Allows Federated Queries: </a:t>
                      </a:r>
                      <a:r>
                        <a:rPr lang="en-US" dirty="0"/>
                        <a:t>Supports multiple DB connection per query.</a:t>
                      </a:r>
                    </a:p>
                  </a:txBody>
                  <a:tcPr/>
                </a:tc>
                <a:extLst>
                  <a:ext uri="{0D108BD9-81ED-4DB2-BD59-A6C34878D82A}">
                    <a16:rowId xmlns:a16="http://schemas.microsoft.com/office/drawing/2014/main" val="674275701"/>
                  </a:ext>
                </a:extLst>
              </a:tr>
              <a:tr h="824649">
                <a:tc>
                  <a:txBody>
                    <a:bodyPr/>
                    <a:lstStyle/>
                    <a:p>
                      <a:r>
                        <a:rPr lang="en-US" dirty="0"/>
                        <a:t>Multi-threading for sorting and indexing</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Fully multi-threaded, scalable and parallel processing.</a:t>
                      </a:r>
                    </a:p>
                  </a:txBody>
                  <a:tcPr/>
                </a:tc>
                <a:extLst>
                  <a:ext uri="{0D108BD9-81ED-4DB2-BD59-A6C34878D82A}">
                    <a16:rowId xmlns:a16="http://schemas.microsoft.com/office/drawing/2014/main" val="3034103029"/>
                  </a:ext>
                </a:extLst>
              </a:tr>
              <a:tr h="824649">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Char and Numeric datatypes</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Expanded data types for both Compute and CAS.</a:t>
                      </a:r>
                    </a:p>
                  </a:txBody>
                  <a:tcPr/>
                </a:tc>
                <a:extLst>
                  <a:ext uri="{0D108BD9-81ED-4DB2-BD59-A6C34878D82A}">
                    <a16:rowId xmlns:a16="http://schemas.microsoft.com/office/drawing/2014/main" val="175887966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9C4B1-8D71-8345-92E6-4AD65F43E5BF}"/>
              </a:ext>
            </a:extLst>
          </p:cNvPr>
          <p:cNvSpPr>
            <a:spLocks noGrp="1"/>
          </p:cNvSpPr>
          <p:nvPr>
            <p:ph type="title"/>
          </p:nvPr>
        </p:nvSpPr>
        <p:spPr/>
        <p:txBody>
          <a:bodyPr/>
          <a:lstStyle/>
          <a:p>
            <a:r>
              <a:rPr lang="en-US" dirty="0"/>
              <a:t>Where do they work?</a:t>
            </a:r>
          </a:p>
        </p:txBody>
      </p:sp>
      <p:sp>
        <p:nvSpPr>
          <p:cNvPr id="4" name="Slide Number Placeholder 3">
            <a:extLst>
              <a:ext uri="{FF2B5EF4-FFF2-40B4-BE49-F238E27FC236}">
                <a16:creationId xmlns:a16="http://schemas.microsoft.com/office/drawing/2014/main" id="{5E5D1329-C24C-460F-93A1-257FE8C0C0EA}"/>
              </a:ext>
            </a:extLst>
          </p:cNvPr>
          <p:cNvSpPr>
            <a:spLocks noGrp="1"/>
          </p:cNvSpPr>
          <p:nvPr>
            <p:ph type="sldNum" sz="quarter" idx="4294967295"/>
          </p:nvPr>
        </p:nvSpPr>
        <p:spPr>
          <a:xfrm>
            <a:off x="11703050" y="6408738"/>
            <a:ext cx="488950" cy="365125"/>
          </a:xfrm>
          <a:prstGeom prst="rect">
            <a:avLst/>
          </a:prstGeom>
        </p:spPr>
        <p:txBody>
          <a:bodyPr/>
          <a:lstStyle/>
          <a:p>
            <a:pPr>
              <a:defRPr/>
            </a:pPr>
            <a:fld id="{51A8E585-845B-497D-BF2F-352F8654D138}" type="slidenum">
              <a:rPr lang="en-US" altLang="en-US" smtClean="0"/>
              <a:pPr>
                <a:defRPr/>
              </a:pPr>
              <a:t>4</a:t>
            </a:fld>
            <a:endParaRPr lang="en-US" altLang="en-US" sz="1100"/>
          </a:p>
        </p:txBody>
      </p:sp>
      <p:graphicFrame>
        <p:nvGraphicFramePr>
          <p:cNvPr id="22" name="Content Placeholder 5">
            <a:extLst>
              <a:ext uri="{FF2B5EF4-FFF2-40B4-BE49-F238E27FC236}">
                <a16:creationId xmlns:a16="http://schemas.microsoft.com/office/drawing/2014/main" id="{29E48CBF-F7ED-5E58-F2C6-DCEE1B128791}"/>
              </a:ext>
            </a:extLst>
          </p:cNvPr>
          <p:cNvGraphicFramePr>
            <a:graphicFrameLocks/>
          </p:cNvGraphicFramePr>
          <p:nvPr>
            <p:extLst>
              <p:ext uri="{D42A27DB-BD31-4B8C-83A1-F6EECF244321}">
                <p14:modId xmlns:p14="http://schemas.microsoft.com/office/powerpoint/2010/main" val="2850259752"/>
              </p:ext>
            </p:extLst>
          </p:nvPr>
        </p:nvGraphicFramePr>
        <p:xfrm>
          <a:off x="1257300" y="1676400"/>
          <a:ext cx="9867900" cy="3657601"/>
        </p:xfrm>
        <a:graphic>
          <a:graphicData uri="http://schemas.openxmlformats.org/drawingml/2006/table">
            <a:tbl>
              <a:tblPr firstRow="1" bandRow="1">
                <a:tableStyleId>{5C22544A-7EE6-4342-B048-85BDC9FD1C3A}</a:tableStyleId>
              </a:tblPr>
              <a:tblGrid>
                <a:gridCol w="1973580">
                  <a:extLst>
                    <a:ext uri="{9D8B030D-6E8A-4147-A177-3AD203B41FA5}">
                      <a16:colId xmlns:a16="http://schemas.microsoft.com/office/drawing/2014/main" val="2931137496"/>
                    </a:ext>
                  </a:extLst>
                </a:gridCol>
                <a:gridCol w="1973580">
                  <a:extLst>
                    <a:ext uri="{9D8B030D-6E8A-4147-A177-3AD203B41FA5}">
                      <a16:colId xmlns:a16="http://schemas.microsoft.com/office/drawing/2014/main" val="3051383247"/>
                    </a:ext>
                  </a:extLst>
                </a:gridCol>
                <a:gridCol w="1973580">
                  <a:extLst>
                    <a:ext uri="{9D8B030D-6E8A-4147-A177-3AD203B41FA5}">
                      <a16:colId xmlns:a16="http://schemas.microsoft.com/office/drawing/2014/main" val="2033340112"/>
                    </a:ext>
                  </a:extLst>
                </a:gridCol>
                <a:gridCol w="1973580">
                  <a:extLst>
                    <a:ext uri="{9D8B030D-6E8A-4147-A177-3AD203B41FA5}">
                      <a16:colId xmlns:a16="http://schemas.microsoft.com/office/drawing/2014/main" val="1205970364"/>
                    </a:ext>
                  </a:extLst>
                </a:gridCol>
                <a:gridCol w="1973580">
                  <a:extLst>
                    <a:ext uri="{9D8B030D-6E8A-4147-A177-3AD203B41FA5}">
                      <a16:colId xmlns:a16="http://schemas.microsoft.com/office/drawing/2014/main" val="4053974151"/>
                    </a:ext>
                  </a:extLst>
                </a:gridCol>
              </a:tblGrid>
              <a:tr h="736195">
                <a:tc>
                  <a:txBody>
                    <a:bodyPr/>
                    <a:lstStyle/>
                    <a:p>
                      <a:r>
                        <a:rPr lang="en-US" dirty="0"/>
                        <a:t>Source table</a:t>
                      </a:r>
                    </a:p>
                  </a:txBody>
                  <a:tcPr/>
                </a:tc>
                <a:tc>
                  <a:txBody>
                    <a:bodyPr/>
                    <a:lstStyle/>
                    <a:p>
                      <a:r>
                        <a:rPr lang="en-US" dirty="0"/>
                        <a:t>Target table</a:t>
                      </a:r>
                    </a:p>
                  </a:txBody>
                  <a:tcPr/>
                </a:tc>
                <a:tc>
                  <a:txBody>
                    <a:bodyPr/>
                    <a:lstStyle/>
                    <a:p>
                      <a:r>
                        <a:rPr lang="en-US" dirty="0"/>
                        <a:t>SQL</a:t>
                      </a:r>
                    </a:p>
                  </a:txBody>
                  <a:tcPr/>
                </a:tc>
                <a:tc>
                  <a:txBody>
                    <a:bodyPr/>
                    <a:lstStyle/>
                    <a:p>
                      <a:r>
                        <a:rPr lang="en-US" dirty="0" err="1"/>
                        <a:t>FedSQL</a:t>
                      </a:r>
                      <a:r>
                        <a:rPr lang="en-US" dirty="0"/>
                        <a:t> Compute</a:t>
                      </a:r>
                    </a:p>
                  </a:txBody>
                  <a:tcPr/>
                </a:tc>
                <a:tc>
                  <a:txBody>
                    <a:bodyPr/>
                    <a:lstStyle/>
                    <a:p>
                      <a:r>
                        <a:rPr lang="en-US" dirty="0" err="1"/>
                        <a:t>FedSQL</a:t>
                      </a:r>
                      <a:r>
                        <a:rPr lang="en-US" dirty="0"/>
                        <a:t> CAS</a:t>
                      </a:r>
                    </a:p>
                  </a:txBody>
                  <a:tcPr/>
                </a:tc>
                <a:extLst>
                  <a:ext uri="{0D108BD9-81ED-4DB2-BD59-A6C34878D82A}">
                    <a16:rowId xmlns:a16="http://schemas.microsoft.com/office/drawing/2014/main" val="2708513964"/>
                  </a:ext>
                </a:extLst>
              </a:tr>
              <a:tr h="426525">
                <a:tc>
                  <a:txBody>
                    <a:bodyPr/>
                    <a:lstStyle/>
                    <a:p>
                      <a:r>
                        <a:rPr lang="en-US" dirty="0"/>
                        <a:t>Compute</a:t>
                      </a:r>
                    </a:p>
                  </a:txBody>
                  <a:tcPr/>
                </a:tc>
                <a:tc>
                  <a:txBody>
                    <a:bodyPr/>
                    <a:lstStyle/>
                    <a:p>
                      <a:r>
                        <a:rPr lang="en-US" dirty="0"/>
                        <a:t>Compute</a:t>
                      </a:r>
                    </a:p>
                  </a:txBody>
                  <a:tcPr/>
                </a:tc>
                <a:tc>
                  <a:txBody>
                    <a:bodyPr/>
                    <a:lstStyle/>
                    <a:p>
                      <a:r>
                        <a:rPr lang="en-US" dirty="0"/>
                        <a:t>Yes</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594926221"/>
                  </a:ext>
                </a:extLst>
              </a:tr>
              <a:tr h="426525">
                <a:tc>
                  <a:txBody>
                    <a:bodyPr/>
                    <a:lstStyle/>
                    <a:p>
                      <a:r>
                        <a:rPr lang="en-US" dirty="0"/>
                        <a:t>Compute </a:t>
                      </a:r>
                    </a:p>
                  </a:txBody>
                  <a:tcPr/>
                </a:tc>
                <a:tc>
                  <a:txBody>
                    <a:bodyPr/>
                    <a:lstStyle/>
                    <a:p>
                      <a:r>
                        <a:rPr lang="en-US" dirty="0"/>
                        <a:t>CAS </a:t>
                      </a:r>
                    </a:p>
                  </a:txBody>
                  <a:tcPr/>
                </a:tc>
                <a:tc>
                  <a:txBody>
                    <a:bodyPr/>
                    <a:lstStyle/>
                    <a:p>
                      <a:r>
                        <a:rPr lang="en-US" dirty="0"/>
                        <a:t>Yes</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1958768758"/>
                  </a:ext>
                </a:extLst>
              </a:tr>
              <a:tr h="426525">
                <a:tc>
                  <a:txBody>
                    <a:bodyPr/>
                    <a:lstStyle/>
                    <a:p>
                      <a:r>
                        <a:rPr lang="en-US" dirty="0"/>
                        <a:t>CAS</a:t>
                      </a:r>
                    </a:p>
                  </a:txBody>
                  <a:tcPr/>
                </a:tc>
                <a:tc>
                  <a:txBody>
                    <a:bodyPr/>
                    <a:lstStyle/>
                    <a:p>
                      <a:r>
                        <a:rPr lang="en-US" dirty="0"/>
                        <a:t>CAS</a:t>
                      </a:r>
                    </a:p>
                  </a:txBody>
                  <a:tcPr/>
                </a:tc>
                <a:tc>
                  <a:txBody>
                    <a:bodyPr/>
                    <a:lstStyle/>
                    <a:p>
                      <a:r>
                        <a:rPr lang="en-US" dirty="0"/>
                        <a:t>No</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4033680341"/>
                  </a:ext>
                </a:extLst>
              </a:tr>
              <a:tr h="479111">
                <a:tc>
                  <a:txBody>
                    <a:bodyPr/>
                    <a:lstStyle/>
                    <a:p>
                      <a:r>
                        <a:rPr lang="en-US" dirty="0"/>
                        <a:t>CAS </a:t>
                      </a:r>
                    </a:p>
                  </a:txBody>
                  <a:tcPr/>
                </a:tc>
                <a:tc>
                  <a:txBody>
                    <a:bodyPr/>
                    <a:lstStyle/>
                    <a:p>
                      <a:r>
                        <a:rPr lang="en-US" dirty="0"/>
                        <a:t>Compute</a:t>
                      </a:r>
                    </a:p>
                  </a:txBody>
                  <a:tcPr/>
                </a:tc>
                <a:tc>
                  <a:txBody>
                    <a:bodyPr/>
                    <a:lstStyle/>
                    <a:p>
                      <a:r>
                        <a:rPr lang="en-US" dirty="0"/>
                        <a:t>Yes</a:t>
                      </a:r>
                      <a:r>
                        <a:rPr lang="en-US" sz="3200" baseline="30000" dirty="0"/>
                        <a:t>+</a:t>
                      </a:r>
                      <a:endParaRPr lang="en-US" baseline="30000" dirty="0"/>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1562948674"/>
                  </a:ext>
                </a:extLst>
              </a:tr>
              <a:tr h="736195">
                <a:tc>
                  <a:txBody>
                    <a:bodyPr/>
                    <a:lstStyle/>
                    <a:p>
                      <a:r>
                        <a:rPr lang="en-US" dirty="0"/>
                        <a:t>Select from Compute</a:t>
                      </a:r>
                    </a:p>
                  </a:txBody>
                  <a:tcPr/>
                </a:tc>
                <a:tc>
                  <a:txBody>
                    <a:bodyPr/>
                    <a:lstStyle/>
                    <a:p>
                      <a:endParaRPr lang="en-US" dirty="0"/>
                    </a:p>
                  </a:txBody>
                  <a:tcPr/>
                </a:tc>
                <a:tc>
                  <a:txBody>
                    <a:bodyPr/>
                    <a:lstStyle/>
                    <a:p>
                      <a:r>
                        <a:rPr lang="en-US" dirty="0"/>
                        <a:t>Yes</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046538583"/>
                  </a:ext>
                </a:extLst>
              </a:tr>
              <a:tr h="426525">
                <a:tc>
                  <a:txBody>
                    <a:bodyPr/>
                    <a:lstStyle/>
                    <a:p>
                      <a:r>
                        <a:rPr lang="en-US" dirty="0"/>
                        <a:t>Select from CAS</a:t>
                      </a:r>
                    </a:p>
                  </a:txBody>
                  <a:tcPr/>
                </a:tc>
                <a:tc>
                  <a:txBody>
                    <a:bodyPr/>
                    <a:lstStyle/>
                    <a:p>
                      <a:endParaRPr lang="en-US" dirty="0"/>
                    </a:p>
                  </a:txBody>
                  <a:tcPr/>
                </a:tc>
                <a:tc>
                  <a:txBody>
                    <a:bodyPr/>
                    <a:lstStyle/>
                    <a:p>
                      <a:r>
                        <a:rPr lang="en-US" dirty="0"/>
                        <a:t>Yes</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2757517777"/>
                  </a:ext>
                </a:extLst>
              </a:tr>
            </a:tbl>
          </a:graphicData>
        </a:graphic>
      </p:graphicFrame>
      <p:sp>
        <p:nvSpPr>
          <p:cNvPr id="23" name="TextBox 22">
            <a:extLst>
              <a:ext uri="{FF2B5EF4-FFF2-40B4-BE49-F238E27FC236}">
                <a16:creationId xmlns:a16="http://schemas.microsoft.com/office/drawing/2014/main" id="{EE04948B-C413-56B1-C2F1-8063E2BB98B9}"/>
              </a:ext>
            </a:extLst>
          </p:cNvPr>
          <p:cNvSpPr txBox="1"/>
          <p:nvPr/>
        </p:nvSpPr>
        <p:spPr>
          <a:xfrm>
            <a:off x="1257300" y="5562601"/>
            <a:ext cx="9867900" cy="923330"/>
          </a:xfrm>
          <a:prstGeom prst="rect">
            <a:avLst/>
          </a:prstGeom>
          <a:noFill/>
        </p:spPr>
        <p:txBody>
          <a:bodyPr wrap="square" lIns="0" tIns="0" rIns="0" bIns="0" rtlCol="0">
            <a:spAutoFit/>
          </a:bodyPr>
          <a:lstStyle/>
          <a:p>
            <a:pPr algn="l"/>
            <a:r>
              <a:rPr lang="en-US" sz="2000" dirty="0">
                <a:solidFill>
                  <a:schemeClr val="tx1"/>
                </a:solidFill>
              </a:rPr>
              <a:t>* </a:t>
            </a:r>
            <a:r>
              <a:rPr lang="en-US" dirty="0"/>
              <a:t>C</a:t>
            </a:r>
            <a:r>
              <a:rPr lang="en-US" dirty="0">
                <a:solidFill>
                  <a:schemeClr val="tx1"/>
                </a:solidFill>
              </a:rPr>
              <a:t>annot use concatenated libraries in library references such as </a:t>
            </a:r>
            <a:r>
              <a:rPr lang="en-US" dirty="0" err="1">
                <a:solidFill>
                  <a:schemeClr val="tx1"/>
                </a:solidFill>
              </a:rPr>
              <a:t>sashelp</a:t>
            </a:r>
            <a:endParaRPr lang="en-US" sz="2000" dirty="0">
              <a:solidFill>
                <a:schemeClr val="tx1"/>
              </a:solidFill>
            </a:endParaRPr>
          </a:p>
          <a:p>
            <a:pPr algn="l"/>
            <a:r>
              <a:rPr lang="en-US" sz="1400" baseline="30000" dirty="0"/>
              <a:t>+</a:t>
            </a:r>
            <a:r>
              <a:rPr lang="en-US" sz="2000" dirty="0">
                <a:solidFill>
                  <a:schemeClr val="tx1"/>
                </a:solidFill>
              </a:rPr>
              <a:t> </a:t>
            </a:r>
            <a:r>
              <a:rPr lang="en-US" dirty="0"/>
              <a:t>The entire CAS table is sent back to the client for processing when using PROC SQL to query a CAS table</a:t>
            </a:r>
          </a:p>
        </p:txBody>
      </p:sp>
    </p:spTree>
    <p:extLst>
      <p:ext uri="{BB962C8B-B14F-4D97-AF65-F5344CB8AC3E}">
        <p14:creationId xmlns:p14="http://schemas.microsoft.com/office/powerpoint/2010/main" val="181129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5814BC-BC1C-8B9D-812B-B985731CD2F2}"/>
              </a:ext>
            </a:extLst>
          </p:cNvPr>
          <p:cNvSpPr>
            <a:spLocks noGrp="1"/>
          </p:cNvSpPr>
          <p:nvPr>
            <p:ph type="title"/>
          </p:nvPr>
        </p:nvSpPr>
        <p:spPr/>
        <p:txBody>
          <a:bodyPr>
            <a:normAutofit fontScale="90000"/>
          </a:bodyPr>
          <a:lstStyle/>
          <a:p>
            <a:r>
              <a:rPr lang="en-US" dirty="0"/>
              <a:t>Proc </a:t>
            </a:r>
            <a:r>
              <a:rPr lang="en-US" dirty="0" err="1"/>
              <a:t>FedSQL</a:t>
            </a:r>
            <a:r>
              <a:rPr lang="en-US" dirty="0"/>
              <a:t> for CAS - useful statement options</a:t>
            </a:r>
          </a:p>
        </p:txBody>
      </p:sp>
      <p:sp>
        <p:nvSpPr>
          <p:cNvPr id="6" name="Content Placeholder 5">
            <a:extLst>
              <a:ext uri="{FF2B5EF4-FFF2-40B4-BE49-F238E27FC236}">
                <a16:creationId xmlns:a16="http://schemas.microsoft.com/office/drawing/2014/main" id="{FEFFDDFD-C688-B78F-79E1-299AD12DB40B}"/>
              </a:ext>
            </a:extLst>
          </p:cNvPr>
          <p:cNvSpPr>
            <a:spLocks noGrp="1"/>
          </p:cNvSpPr>
          <p:nvPr>
            <p:ph idx="1"/>
          </p:nvPr>
        </p:nvSpPr>
        <p:spPr/>
        <p:txBody>
          <a:bodyPr>
            <a:normAutofit/>
          </a:bodyPr>
          <a:lstStyle/>
          <a:p>
            <a:pPr marL="0" indent="0">
              <a:buNone/>
            </a:pPr>
            <a:r>
              <a:rPr lang="en-US" sz="2800" dirty="0"/>
              <a:t>Proc </a:t>
            </a:r>
            <a:r>
              <a:rPr lang="en-US" sz="2800" dirty="0" err="1"/>
              <a:t>FedSQL</a:t>
            </a:r>
            <a:r>
              <a:rPr lang="en-US" sz="2800" dirty="0"/>
              <a:t> </a:t>
            </a:r>
            <a:r>
              <a:rPr lang="en-US" sz="2800" i="1" dirty="0">
                <a:solidFill>
                  <a:schemeClr val="accent1"/>
                </a:solidFill>
              </a:rPr>
              <a:t>&lt;options&gt;</a:t>
            </a:r>
            <a:r>
              <a:rPr lang="en-US" sz="2800" dirty="0">
                <a:solidFill>
                  <a:schemeClr val="accent1"/>
                </a:solidFill>
              </a:rPr>
              <a:t> </a:t>
            </a:r>
            <a:r>
              <a:rPr lang="en-US" sz="2800" dirty="0"/>
              <a:t>;</a:t>
            </a:r>
          </a:p>
          <a:p>
            <a:pPr lvl="1">
              <a:buFont typeface="Wingdings" panose="05000000000000000000" pitchFamily="2" charset="2"/>
              <a:buChar char="Ø"/>
            </a:pPr>
            <a:r>
              <a:rPr lang="en-US" sz="2800" i="1" dirty="0" err="1">
                <a:solidFill>
                  <a:schemeClr val="accent1"/>
                </a:solidFill>
              </a:rPr>
              <a:t>sessref</a:t>
            </a:r>
            <a:r>
              <a:rPr lang="en-US" sz="2800" i="1" dirty="0">
                <a:solidFill>
                  <a:schemeClr val="accent1"/>
                </a:solidFill>
              </a:rPr>
              <a:t> = CAS-session-reference </a:t>
            </a:r>
            <a:r>
              <a:rPr lang="en-US" sz="2400" dirty="0"/>
              <a:t>- runs the </a:t>
            </a:r>
            <a:r>
              <a:rPr lang="en-US" sz="2400" dirty="0" err="1"/>
              <a:t>FedSQL</a:t>
            </a:r>
            <a:r>
              <a:rPr lang="en-US" sz="2400" dirty="0"/>
              <a:t> statements in the CAS session.</a:t>
            </a:r>
          </a:p>
          <a:p>
            <a:pPr lvl="1">
              <a:buFont typeface="Wingdings" panose="05000000000000000000" pitchFamily="2" charset="2"/>
              <a:buChar char="Ø"/>
            </a:pPr>
            <a:r>
              <a:rPr lang="en-US" sz="2800" i="1" dirty="0" err="1">
                <a:solidFill>
                  <a:schemeClr val="accent1"/>
                </a:solidFill>
              </a:rPr>
              <a:t>noerrorstop</a:t>
            </a:r>
            <a:r>
              <a:rPr lang="en-US" sz="2400" dirty="0"/>
              <a:t> - the procedure continues executing even if it encounters an error.</a:t>
            </a:r>
          </a:p>
          <a:p>
            <a:pPr lvl="1">
              <a:buFont typeface="Wingdings" panose="05000000000000000000" pitchFamily="2" charset="2"/>
              <a:buChar char="Ø"/>
            </a:pPr>
            <a:r>
              <a:rPr lang="en-US" sz="2800" i="1" dirty="0" err="1">
                <a:solidFill>
                  <a:schemeClr val="accent1"/>
                </a:solidFill>
              </a:rPr>
              <a:t>noprint</a:t>
            </a:r>
            <a:r>
              <a:rPr lang="en-US" sz="2400" dirty="0">
                <a:solidFill>
                  <a:schemeClr val="accent1"/>
                </a:solidFill>
              </a:rPr>
              <a:t> </a:t>
            </a:r>
            <a:r>
              <a:rPr lang="en-US" sz="2400" dirty="0"/>
              <a:t>- suppresses the normal display of results.</a:t>
            </a:r>
          </a:p>
          <a:p>
            <a:pPr lvl="1">
              <a:buFont typeface="Wingdings" panose="05000000000000000000" pitchFamily="2" charset="2"/>
              <a:buChar char="Ø"/>
            </a:pPr>
            <a:r>
              <a:rPr lang="en-US" sz="2800" i="1" dirty="0" err="1">
                <a:solidFill>
                  <a:schemeClr val="accent1"/>
                </a:solidFill>
              </a:rPr>
              <a:t>stimer</a:t>
            </a:r>
            <a:r>
              <a:rPr lang="en-US" sz="2800" i="1" dirty="0">
                <a:solidFill>
                  <a:schemeClr val="accent3">
                    <a:lumMod val="40000"/>
                    <a:lumOff val="60000"/>
                  </a:schemeClr>
                </a:solidFill>
              </a:rPr>
              <a:t> </a:t>
            </a:r>
            <a:r>
              <a:rPr lang="en-US" sz="2400" dirty="0"/>
              <a:t>- writes a subset of system performance statistics</a:t>
            </a:r>
          </a:p>
          <a:p>
            <a:pPr lvl="1">
              <a:buFont typeface="Wingdings" panose="05000000000000000000" pitchFamily="2" charset="2"/>
              <a:buChar char="Ø"/>
            </a:pPr>
            <a:r>
              <a:rPr lang="en-US" sz="2800" i="1" dirty="0">
                <a:solidFill>
                  <a:schemeClr val="accent1"/>
                </a:solidFill>
              </a:rPr>
              <a:t>_METHOD </a:t>
            </a:r>
            <a:r>
              <a:rPr lang="en-US" sz="2400" dirty="0"/>
              <a:t>- prints a brief text description of the </a:t>
            </a:r>
            <a:r>
              <a:rPr lang="en-US" sz="2400" dirty="0" err="1"/>
              <a:t>FedSQL</a:t>
            </a:r>
            <a:r>
              <a:rPr lang="en-US" sz="2400" dirty="0"/>
              <a:t> query plan</a:t>
            </a:r>
          </a:p>
        </p:txBody>
      </p:sp>
      <p:sp>
        <p:nvSpPr>
          <p:cNvPr id="3" name="Text Placeholder 2">
            <a:extLst>
              <a:ext uri="{FF2B5EF4-FFF2-40B4-BE49-F238E27FC236}">
                <a16:creationId xmlns:a16="http://schemas.microsoft.com/office/drawing/2014/main" id="{D6B3D1C0-304F-6510-1870-4DB722920217}"/>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1CC21642-527E-406F-886A-9FD72B9FF5B6}"/>
              </a:ext>
            </a:extLst>
          </p:cNvPr>
          <p:cNvSpPr>
            <a:spLocks noGrp="1"/>
          </p:cNvSpPr>
          <p:nvPr>
            <p:ph type="sldNum" sz="quarter" idx="4294967295"/>
          </p:nvPr>
        </p:nvSpPr>
        <p:spPr>
          <a:xfrm>
            <a:off x="11353800" y="295275"/>
            <a:ext cx="838200" cy="768350"/>
          </a:xfrm>
          <a:prstGeom prst="rect">
            <a:avLst/>
          </a:prstGeom>
        </p:spPr>
        <p:txBody>
          <a:bodyPr/>
          <a:lstStyle/>
          <a:p>
            <a:pPr>
              <a:defRPr/>
            </a:pPr>
            <a:fld id="{51A8E585-845B-497D-BF2F-352F8654D138}" type="slidenum">
              <a:rPr lang="en-US" altLang="en-US" smtClean="0"/>
              <a:pPr>
                <a:defRPr/>
              </a:pPr>
              <a:t>5</a:t>
            </a:fld>
            <a:endParaRPr lang="en-US" altLang="en-US" sz="1100"/>
          </a:p>
        </p:txBody>
      </p:sp>
    </p:spTree>
    <p:extLst>
      <p:ext uri="{BB962C8B-B14F-4D97-AF65-F5344CB8AC3E}">
        <p14:creationId xmlns:p14="http://schemas.microsoft.com/office/powerpoint/2010/main" val="90613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57149-5A5E-C6FC-4CC8-328A266E169D}"/>
              </a:ext>
            </a:extLst>
          </p:cNvPr>
          <p:cNvSpPr>
            <a:spLocks noGrp="1"/>
          </p:cNvSpPr>
          <p:nvPr>
            <p:ph type="title"/>
          </p:nvPr>
        </p:nvSpPr>
        <p:spPr/>
        <p:txBody>
          <a:bodyPr>
            <a:normAutofit/>
          </a:bodyPr>
          <a:lstStyle/>
          <a:p>
            <a:r>
              <a:rPr lang="en-US" dirty="0"/>
              <a:t>Proc </a:t>
            </a:r>
            <a:r>
              <a:rPr lang="en-US" dirty="0" err="1"/>
              <a:t>FedSQL</a:t>
            </a:r>
            <a:r>
              <a:rPr lang="en-US" dirty="0"/>
              <a:t> for CAS - Statements</a:t>
            </a:r>
          </a:p>
        </p:txBody>
      </p:sp>
      <p:sp>
        <p:nvSpPr>
          <p:cNvPr id="6" name="Slide Number Placeholder 5">
            <a:extLst>
              <a:ext uri="{FF2B5EF4-FFF2-40B4-BE49-F238E27FC236}">
                <a16:creationId xmlns:a16="http://schemas.microsoft.com/office/drawing/2014/main" id="{1FD0A723-6023-2583-1D54-6BBD802897A1}"/>
              </a:ext>
            </a:extLst>
          </p:cNvPr>
          <p:cNvSpPr>
            <a:spLocks noGrp="1"/>
          </p:cNvSpPr>
          <p:nvPr>
            <p:ph type="sldNum" sz="quarter" idx="4294967295"/>
          </p:nvPr>
        </p:nvSpPr>
        <p:spPr>
          <a:xfrm>
            <a:off x="11353800" y="295275"/>
            <a:ext cx="838200" cy="768350"/>
          </a:xfrm>
          <a:prstGeom prst="rect">
            <a:avLst/>
          </a:prstGeom>
        </p:spPr>
        <p:txBody>
          <a:bodyPr/>
          <a:lstStyle/>
          <a:p>
            <a:pPr>
              <a:defRPr/>
            </a:pPr>
            <a:fld id="{D4FBC53C-9F89-4DDE-A73C-FCE67BB39BDF}" type="slidenum">
              <a:rPr lang="en-US" altLang="en-US" smtClean="0"/>
              <a:pPr>
                <a:defRPr/>
              </a:pPr>
              <a:t>6</a:t>
            </a:fld>
            <a:endParaRPr lang="en-US" altLang="en-US" sz="1100"/>
          </a:p>
        </p:txBody>
      </p:sp>
      <p:sp>
        <p:nvSpPr>
          <p:cNvPr id="2" name="Content Placeholder 1">
            <a:extLst>
              <a:ext uri="{FF2B5EF4-FFF2-40B4-BE49-F238E27FC236}">
                <a16:creationId xmlns:a16="http://schemas.microsoft.com/office/drawing/2014/main" id="{AE514445-3E27-DE34-E5E2-1E24941DF966}"/>
              </a:ext>
            </a:extLst>
          </p:cNvPr>
          <p:cNvSpPr>
            <a:spLocks noGrp="1"/>
          </p:cNvSpPr>
          <p:nvPr>
            <p:ph idx="1"/>
          </p:nvPr>
        </p:nvSpPr>
        <p:spPr/>
        <p:txBody>
          <a:bodyPr>
            <a:normAutofit/>
          </a:bodyPr>
          <a:lstStyle/>
          <a:p>
            <a:r>
              <a:rPr lang="en-US" sz="2400" dirty="0"/>
              <a:t>Create Table as:</a:t>
            </a:r>
          </a:p>
          <a:p>
            <a:pPr lvl="1"/>
            <a:r>
              <a:rPr lang="en-US" sz="2000" dirty="0"/>
              <a:t>Can drop and recreate the table.</a:t>
            </a:r>
          </a:p>
          <a:p>
            <a:pPr lvl="1"/>
            <a:r>
              <a:rPr lang="en-US" sz="2000" dirty="0"/>
              <a:t>Can create CAS output tables from CAS input tables and DBMS input tables. </a:t>
            </a:r>
          </a:p>
          <a:p>
            <a:r>
              <a:rPr lang="en-US" sz="2400" dirty="0"/>
              <a:t>Drop Table:</a:t>
            </a:r>
          </a:p>
          <a:p>
            <a:pPr lvl="1"/>
            <a:r>
              <a:rPr lang="en-US" sz="2000" dirty="0"/>
              <a:t>Drops in memory CAS table.</a:t>
            </a:r>
          </a:p>
          <a:p>
            <a:pPr lvl="1"/>
            <a:r>
              <a:rPr lang="en-US" sz="2000" dirty="0"/>
              <a:t>Syntax: </a:t>
            </a:r>
          </a:p>
          <a:p>
            <a:pPr lvl="1"/>
            <a:r>
              <a:rPr lang="en-US" sz="2000" dirty="0"/>
              <a:t>drop table &lt;</a:t>
            </a:r>
            <a:r>
              <a:rPr lang="en-US" sz="2000" dirty="0" err="1"/>
              <a:t>tablename</a:t>
            </a:r>
            <a:r>
              <a:rPr lang="en-US" sz="2000" dirty="0"/>
              <a:t>&gt;; </a:t>
            </a:r>
          </a:p>
          <a:p>
            <a:pPr lvl="1"/>
            <a:r>
              <a:rPr lang="en-US" sz="2000" dirty="0"/>
              <a:t>drop table &lt;</a:t>
            </a:r>
            <a:r>
              <a:rPr lang="en-US" sz="2000" dirty="0" err="1"/>
              <a:t>caslib.tablename</a:t>
            </a:r>
            <a:r>
              <a:rPr lang="en-US" sz="2000" dirty="0"/>
              <a:t>&gt;;</a:t>
            </a:r>
          </a:p>
          <a:p>
            <a:pPr lvl="1"/>
            <a:r>
              <a:rPr lang="en-US" sz="2000" dirty="0"/>
              <a:t>drop table &lt;</a:t>
            </a:r>
            <a:r>
              <a:rPr lang="en-US" sz="2000" dirty="0" err="1"/>
              <a:t>tablename</a:t>
            </a:r>
            <a:r>
              <a:rPr lang="en-US" sz="2000" dirty="0"/>
              <a:t>&gt; force; /* force suppresses error if the table does not exist */ </a:t>
            </a:r>
          </a:p>
        </p:txBody>
      </p:sp>
      <p:sp>
        <p:nvSpPr>
          <p:cNvPr id="4" name="Text Placeholder 3">
            <a:extLst>
              <a:ext uri="{FF2B5EF4-FFF2-40B4-BE49-F238E27FC236}">
                <a16:creationId xmlns:a16="http://schemas.microsoft.com/office/drawing/2014/main" id="{A2AFBDEB-5348-9C84-D3D3-72619807B3C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3128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1F775-F22E-2F65-0027-911D5D445195}"/>
              </a:ext>
            </a:extLst>
          </p:cNvPr>
          <p:cNvSpPr>
            <a:spLocks noGrp="1"/>
          </p:cNvSpPr>
          <p:nvPr>
            <p:ph type="title"/>
          </p:nvPr>
        </p:nvSpPr>
        <p:spPr/>
        <p:txBody>
          <a:bodyPr/>
          <a:lstStyle/>
          <a:p>
            <a:r>
              <a:rPr lang="en-US" dirty="0"/>
              <a:t>Proc </a:t>
            </a:r>
            <a:r>
              <a:rPr lang="en-US" dirty="0" err="1"/>
              <a:t>FedSQL</a:t>
            </a:r>
            <a:r>
              <a:rPr lang="en-US" dirty="0"/>
              <a:t> for CAS - Statements</a:t>
            </a:r>
          </a:p>
        </p:txBody>
      </p:sp>
      <p:sp>
        <p:nvSpPr>
          <p:cNvPr id="2" name="Content Placeholder 1">
            <a:extLst>
              <a:ext uri="{FF2B5EF4-FFF2-40B4-BE49-F238E27FC236}">
                <a16:creationId xmlns:a16="http://schemas.microsoft.com/office/drawing/2014/main" id="{C7E9E389-98E2-413B-32EE-BE0DBE9A8E6E}"/>
              </a:ext>
            </a:extLst>
          </p:cNvPr>
          <p:cNvSpPr>
            <a:spLocks noGrp="1"/>
          </p:cNvSpPr>
          <p:nvPr>
            <p:ph idx="1"/>
          </p:nvPr>
        </p:nvSpPr>
        <p:spPr/>
        <p:txBody>
          <a:bodyPr/>
          <a:lstStyle/>
          <a:p>
            <a:r>
              <a:rPr lang="en-US" sz="2400" dirty="0"/>
              <a:t>Select Statement options</a:t>
            </a:r>
          </a:p>
          <a:p>
            <a:pPr lvl="1"/>
            <a:r>
              <a:rPr lang="en-US" sz="2000" dirty="0"/>
              <a:t>Limit Clause: </a:t>
            </a:r>
          </a:p>
          <a:p>
            <a:pPr lvl="1"/>
            <a:r>
              <a:rPr lang="en-US" sz="2000" dirty="0"/>
              <a:t>Offset Clause: </a:t>
            </a:r>
          </a:p>
          <a:p>
            <a:pPr lvl="1"/>
            <a:r>
              <a:rPr lang="en-US" sz="2000" dirty="0"/>
              <a:t>Union Operator:</a:t>
            </a:r>
          </a:p>
          <a:p>
            <a:pPr lvl="1"/>
            <a:r>
              <a:rPr lang="en-US" sz="2000" dirty="0"/>
              <a:t>Joins:</a:t>
            </a:r>
          </a:p>
          <a:p>
            <a:pPr lvl="2"/>
            <a:r>
              <a:rPr lang="en-US" sz="1800" dirty="0"/>
              <a:t>Inner, left, right, full joins are supported.</a:t>
            </a:r>
          </a:p>
          <a:p>
            <a:pPr lvl="2"/>
            <a:r>
              <a:rPr lang="en-US" sz="1800" dirty="0"/>
              <a:t>Cartesian join (cross joins) are supported.</a:t>
            </a:r>
          </a:p>
          <a:p>
            <a:pPr lvl="1"/>
            <a:r>
              <a:rPr lang="en-US" sz="2000" dirty="0"/>
              <a:t>Connection to external </a:t>
            </a:r>
            <a:r>
              <a:rPr lang="en-US" sz="2000" dirty="0" err="1"/>
              <a:t>datasources</a:t>
            </a:r>
            <a:r>
              <a:rPr lang="en-US" sz="2000" dirty="0"/>
              <a:t> using the pass-through facility is supported.</a:t>
            </a:r>
          </a:p>
          <a:p>
            <a:endParaRPr lang="en-US" dirty="0"/>
          </a:p>
        </p:txBody>
      </p:sp>
      <p:sp>
        <p:nvSpPr>
          <p:cNvPr id="4" name="Text Placeholder 3">
            <a:extLst>
              <a:ext uri="{FF2B5EF4-FFF2-40B4-BE49-F238E27FC236}">
                <a16:creationId xmlns:a16="http://schemas.microsoft.com/office/drawing/2014/main" id="{DD1E02E0-A5DD-9BFA-F83F-E81ACB99F7DB}"/>
              </a:ext>
            </a:extLst>
          </p:cNvPr>
          <p:cNvSpPr>
            <a:spLocks noGrp="1"/>
          </p:cNvSpPr>
          <p:nvPr>
            <p:ph type="body" sz="quarter" idx="10"/>
          </p:nvPr>
        </p:nvSpPr>
        <p:spPr/>
        <p:txBody>
          <a:bodyPr/>
          <a:lstStyle/>
          <a:p>
            <a:endParaRPr lang="en-US"/>
          </a:p>
        </p:txBody>
      </p:sp>
      <p:sp>
        <p:nvSpPr>
          <p:cNvPr id="6" name="Slide Number Placeholder 5">
            <a:extLst>
              <a:ext uri="{FF2B5EF4-FFF2-40B4-BE49-F238E27FC236}">
                <a16:creationId xmlns:a16="http://schemas.microsoft.com/office/drawing/2014/main" id="{44F03C20-6E8A-BB41-1AC4-20C447A43EB6}"/>
              </a:ext>
            </a:extLst>
          </p:cNvPr>
          <p:cNvSpPr>
            <a:spLocks noGrp="1"/>
          </p:cNvSpPr>
          <p:nvPr>
            <p:ph type="sldNum" sz="quarter" idx="4294967295"/>
          </p:nvPr>
        </p:nvSpPr>
        <p:spPr>
          <a:xfrm>
            <a:off x="11353800" y="295275"/>
            <a:ext cx="838200" cy="768350"/>
          </a:xfrm>
          <a:prstGeom prst="rect">
            <a:avLst/>
          </a:prstGeom>
        </p:spPr>
        <p:txBody>
          <a:bodyPr/>
          <a:lstStyle/>
          <a:p>
            <a:pPr>
              <a:defRPr/>
            </a:pPr>
            <a:fld id="{D4FBC53C-9F89-4DDE-A73C-FCE67BB39BDF}" type="slidenum">
              <a:rPr lang="en-US" altLang="en-US" smtClean="0"/>
              <a:pPr>
                <a:defRPr/>
              </a:pPr>
              <a:t>7</a:t>
            </a:fld>
            <a:endParaRPr lang="en-US" altLang="en-US" sz="1100"/>
          </a:p>
        </p:txBody>
      </p:sp>
    </p:spTree>
    <p:extLst>
      <p:ext uri="{BB962C8B-B14F-4D97-AF65-F5344CB8AC3E}">
        <p14:creationId xmlns:p14="http://schemas.microsoft.com/office/powerpoint/2010/main" val="15225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7B9B2-E141-7DF0-5F0B-E9B26CED02B4}"/>
              </a:ext>
            </a:extLst>
          </p:cNvPr>
          <p:cNvSpPr>
            <a:spLocks noGrp="1"/>
          </p:cNvSpPr>
          <p:nvPr>
            <p:ph type="title"/>
          </p:nvPr>
        </p:nvSpPr>
        <p:spPr/>
        <p:txBody>
          <a:bodyPr>
            <a:normAutofit/>
          </a:bodyPr>
          <a:lstStyle/>
          <a:p>
            <a:r>
              <a:rPr lang="en-US" dirty="0" err="1"/>
              <a:t>FedSQL</a:t>
            </a:r>
            <a:r>
              <a:rPr lang="en-US" dirty="0"/>
              <a:t> Data types for CAS</a:t>
            </a:r>
          </a:p>
        </p:txBody>
      </p:sp>
      <p:sp>
        <p:nvSpPr>
          <p:cNvPr id="6" name="Slide Number Placeholder 5">
            <a:extLst>
              <a:ext uri="{FF2B5EF4-FFF2-40B4-BE49-F238E27FC236}">
                <a16:creationId xmlns:a16="http://schemas.microsoft.com/office/drawing/2014/main" id="{22CED315-4999-A118-C037-2A68463D9C6F}"/>
              </a:ext>
            </a:extLst>
          </p:cNvPr>
          <p:cNvSpPr>
            <a:spLocks noGrp="1"/>
          </p:cNvSpPr>
          <p:nvPr>
            <p:ph type="sldNum" sz="quarter" idx="4294967295"/>
          </p:nvPr>
        </p:nvSpPr>
        <p:spPr>
          <a:xfrm>
            <a:off x="11703050" y="6408738"/>
            <a:ext cx="488950" cy="365125"/>
          </a:xfrm>
          <a:prstGeom prst="rect">
            <a:avLst/>
          </a:prstGeom>
        </p:spPr>
        <p:txBody>
          <a:bodyPr/>
          <a:lstStyle/>
          <a:p>
            <a:pPr>
              <a:defRPr/>
            </a:pPr>
            <a:fld id="{D4FBC53C-9F89-4DDE-A73C-FCE67BB39BDF}" type="slidenum">
              <a:rPr lang="en-US" altLang="en-US" smtClean="0"/>
              <a:pPr>
                <a:defRPr/>
              </a:pPr>
              <a:t>8</a:t>
            </a:fld>
            <a:endParaRPr lang="en-US" altLang="en-US" sz="1100"/>
          </a:p>
        </p:txBody>
      </p:sp>
      <p:graphicFrame>
        <p:nvGraphicFramePr>
          <p:cNvPr id="8" name="Table 7">
            <a:extLst>
              <a:ext uri="{FF2B5EF4-FFF2-40B4-BE49-F238E27FC236}">
                <a16:creationId xmlns:a16="http://schemas.microsoft.com/office/drawing/2014/main" id="{73B78467-C34C-AB47-04E9-9A0C0EA3202E}"/>
              </a:ext>
            </a:extLst>
          </p:cNvPr>
          <p:cNvGraphicFramePr>
            <a:graphicFrameLocks noGrp="1"/>
          </p:cNvGraphicFramePr>
          <p:nvPr>
            <p:extLst>
              <p:ext uri="{D42A27DB-BD31-4B8C-83A1-F6EECF244321}">
                <p14:modId xmlns:p14="http://schemas.microsoft.com/office/powerpoint/2010/main" val="2960396965"/>
              </p:ext>
            </p:extLst>
          </p:nvPr>
        </p:nvGraphicFramePr>
        <p:xfrm>
          <a:off x="903164" y="1447800"/>
          <a:ext cx="10591800" cy="4572000"/>
        </p:xfrm>
        <a:graphic>
          <a:graphicData uri="http://schemas.openxmlformats.org/drawingml/2006/table">
            <a:tbl>
              <a:tblPr firstRow="1" bandRow="1">
                <a:tableStyleId>{5C22544A-7EE6-4342-B048-85BDC9FD1C3A}</a:tableStyleId>
              </a:tblPr>
              <a:tblGrid>
                <a:gridCol w="2373436">
                  <a:extLst>
                    <a:ext uri="{9D8B030D-6E8A-4147-A177-3AD203B41FA5}">
                      <a16:colId xmlns:a16="http://schemas.microsoft.com/office/drawing/2014/main" val="914139195"/>
                    </a:ext>
                  </a:extLst>
                </a:gridCol>
                <a:gridCol w="8218364">
                  <a:extLst>
                    <a:ext uri="{9D8B030D-6E8A-4147-A177-3AD203B41FA5}">
                      <a16:colId xmlns:a16="http://schemas.microsoft.com/office/drawing/2014/main" val="1765964566"/>
                    </a:ext>
                  </a:extLst>
                </a:gridCol>
              </a:tblGrid>
              <a:tr h="596983">
                <a:tc>
                  <a:txBody>
                    <a:bodyPr/>
                    <a:lstStyle/>
                    <a:p>
                      <a:r>
                        <a:rPr lang="en-US" dirty="0"/>
                        <a:t>CAS Data Type</a:t>
                      </a:r>
                    </a:p>
                  </a:txBody>
                  <a:tcPr/>
                </a:tc>
                <a:tc>
                  <a:txBody>
                    <a:bodyPr/>
                    <a:lstStyle/>
                    <a:p>
                      <a:r>
                        <a:rPr lang="en-US" dirty="0"/>
                        <a:t>Description</a:t>
                      </a:r>
                    </a:p>
                  </a:txBody>
                  <a:tcPr/>
                </a:tc>
                <a:extLst>
                  <a:ext uri="{0D108BD9-81ED-4DB2-BD59-A6C34878D82A}">
                    <a16:rowId xmlns:a16="http://schemas.microsoft.com/office/drawing/2014/main" val="2016425586"/>
                  </a:ext>
                </a:extLst>
              </a:tr>
              <a:tr h="596983">
                <a:tc>
                  <a:txBody>
                    <a:bodyPr/>
                    <a:lstStyle/>
                    <a:p>
                      <a:r>
                        <a:rPr lang="en-US" sz="1600" dirty="0"/>
                        <a:t>INT64</a:t>
                      </a:r>
                    </a:p>
                  </a:txBody>
                  <a:tcPr/>
                </a:tc>
                <a:tc>
                  <a:txBody>
                    <a:bodyPr/>
                    <a:lstStyle/>
                    <a:p>
                      <a:r>
                        <a:rPr lang="en-US" sz="1600" b="0" i="0" kern="1200" dirty="0">
                          <a:solidFill>
                            <a:schemeClr val="dk1"/>
                          </a:solidFill>
                          <a:effectLst/>
                          <a:latin typeface="+mn-lt"/>
                          <a:ea typeface="+mn-ea"/>
                          <a:cs typeface="+mn-cs"/>
                        </a:rPr>
                        <a:t>large signed, exact whole number, with a precision of 19 digits.</a:t>
                      </a:r>
                      <a:endParaRPr lang="en-US" sz="1600" dirty="0"/>
                    </a:p>
                  </a:txBody>
                  <a:tcPr/>
                </a:tc>
                <a:extLst>
                  <a:ext uri="{0D108BD9-81ED-4DB2-BD59-A6C34878D82A}">
                    <a16:rowId xmlns:a16="http://schemas.microsoft.com/office/drawing/2014/main" val="3451414084"/>
                  </a:ext>
                </a:extLst>
              </a:tr>
              <a:tr h="596983">
                <a:tc>
                  <a:txBody>
                    <a:bodyPr/>
                    <a:lstStyle/>
                    <a:p>
                      <a:r>
                        <a:rPr lang="en-US" sz="1600" dirty="0"/>
                        <a:t>CHAR()</a:t>
                      </a:r>
                    </a:p>
                  </a:txBody>
                  <a:tcPr/>
                </a:tc>
                <a:tc>
                  <a:txBody>
                    <a:bodyPr/>
                    <a:lstStyle/>
                    <a:p>
                      <a:r>
                        <a:rPr lang="en-US" sz="1600" b="0" i="0" kern="1200" dirty="0">
                          <a:solidFill>
                            <a:schemeClr val="dk1"/>
                          </a:solidFill>
                          <a:effectLst/>
                          <a:latin typeface="+mn-lt"/>
                          <a:ea typeface="+mn-ea"/>
                          <a:cs typeface="+mn-cs"/>
                        </a:rPr>
                        <a:t>fixed-length character string, where </a:t>
                      </a:r>
                      <a:r>
                        <a:rPr lang="en-US" sz="1600" b="0" i="1" kern="1200" dirty="0">
                          <a:solidFill>
                            <a:schemeClr val="dk1"/>
                          </a:solidFill>
                          <a:effectLst/>
                          <a:latin typeface="+mn-lt"/>
                          <a:ea typeface="+mn-ea"/>
                          <a:cs typeface="+mn-cs"/>
                        </a:rPr>
                        <a:t>n</a:t>
                      </a:r>
                      <a:r>
                        <a:rPr lang="en-US" sz="1600" b="0" i="0" kern="1200" dirty="0">
                          <a:solidFill>
                            <a:schemeClr val="dk1"/>
                          </a:solidFill>
                          <a:effectLst/>
                          <a:latin typeface="+mn-lt"/>
                          <a:ea typeface="+mn-ea"/>
                          <a:cs typeface="+mn-cs"/>
                        </a:rPr>
                        <a:t> is the maximum number of characters to store</a:t>
                      </a:r>
                      <a:endParaRPr lang="en-US" sz="1600" dirty="0"/>
                    </a:p>
                  </a:txBody>
                  <a:tcPr/>
                </a:tc>
                <a:extLst>
                  <a:ext uri="{0D108BD9-81ED-4DB2-BD59-A6C34878D82A}">
                    <a16:rowId xmlns:a16="http://schemas.microsoft.com/office/drawing/2014/main" val="3144273359"/>
                  </a:ext>
                </a:extLst>
              </a:tr>
              <a:tr h="596983">
                <a:tc>
                  <a:txBody>
                    <a:bodyPr/>
                    <a:lstStyle/>
                    <a:p>
                      <a:r>
                        <a:rPr lang="en-US" sz="1600" dirty="0"/>
                        <a:t>DOUBLE</a:t>
                      </a:r>
                    </a:p>
                  </a:txBody>
                  <a:tcPr/>
                </a:tc>
                <a:tc>
                  <a:txBody>
                    <a:bodyPr/>
                    <a:lstStyle/>
                    <a:p>
                      <a:r>
                        <a:rPr lang="en-US" sz="1600" b="0" i="0" kern="1200" dirty="0">
                          <a:solidFill>
                            <a:schemeClr val="dk1"/>
                          </a:solidFill>
                          <a:effectLst/>
                          <a:latin typeface="+mn-lt"/>
                          <a:ea typeface="+mn-ea"/>
                          <a:cs typeface="+mn-cs"/>
                        </a:rPr>
                        <a:t>64-bit double precision, floating-point number.</a:t>
                      </a:r>
                      <a:endParaRPr lang="en-US" sz="1600" dirty="0"/>
                    </a:p>
                  </a:txBody>
                  <a:tcPr/>
                </a:tc>
                <a:extLst>
                  <a:ext uri="{0D108BD9-81ED-4DB2-BD59-A6C34878D82A}">
                    <a16:rowId xmlns:a16="http://schemas.microsoft.com/office/drawing/2014/main" val="4065757220"/>
                  </a:ext>
                </a:extLst>
              </a:tr>
              <a:tr h="596983">
                <a:tc>
                  <a:txBody>
                    <a:bodyPr/>
                    <a:lstStyle/>
                    <a:p>
                      <a:r>
                        <a:rPr lang="en-US" sz="1600" dirty="0"/>
                        <a:t>INT32</a:t>
                      </a:r>
                    </a:p>
                  </a:txBody>
                  <a:tcPr/>
                </a:tc>
                <a:tc>
                  <a:txBody>
                    <a:bodyPr/>
                    <a:lstStyle/>
                    <a:p>
                      <a:r>
                        <a:rPr lang="en-US" sz="1600" b="0" i="0" kern="1200" dirty="0">
                          <a:solidFill>
                            <a:schemeClr val="dk1"/>
                          </a:solidFill>
                          <a:effectLst/>
                          <a:latin typeface="+mn-lt"/>
                          <a:ea typeface="+mn-ea"/>
                          <a:cs typeface="+mn-cs"/>
                        </a:rPr>
                        <a:t>regular size signed, exact whole number, with a precision of 10 digits.</a:t>
                      </a:r>
                      <a:endParaRPr lang="en-US" sz="1600" dirty="0"/>
                    </a:p>
                  </a:txBody>
                  <a:tcPr/>
                </a:tc>
                <a:extLst>
                  <a:ext uri="{0D108BD9-81ED-4DB2-BD59-A6C34878D82A}">
                    <a16:rowId xmlns:a16="http://schemas.microsoft.com/office/drawing/2014/main" val="2642969062"/>
                  </a:ext>
                </a:extLst>
              </a:tr>
              <a:tr h="596983">
                <a:tc>
                  <a:txBody>
                    <a:bodyPr/>
                    <a:lstStyle/>
                    <a:p>
                      <a:r>
                        <a:rPr lang="en-US" sz="1600" dirty="0"/>
                        <a:t>VARBINARY</a:t>
                      </a:r>
                    </a:p>
                  </a:txBody>
                  <a:tcPr/>
                </a:tc>
                <a:tc>
                  <a:txBody>
                    <a:bodyPr/>
                    <a:lstStyle/>
                    <a:p>
                      <a:r>
                        <a:rPr lang="en-US" sz="1600" b="0" i="0" kern="1200" dirty="0">
                          <a:solidFill>
                            <a:schemeClr val="dk1"/>
                          </a:solidFill>
                          <a:effectLst/>
                          <a:latin typeface="+mn-lt"/>
                          <a:ea typeface="+mn-ea"/>
                          <a:cs typeface="+mn-cs"/>
                        </a:rPr>
                        <a:t>used to store image data, audio, documents, and other unstructured data</a:t>
                      </a:r>
                      <a:endParaRPr lang="en-US" sz="1600" dirty="0"/>
                    </a:p>
                  </a:txBody>
                  <a:tcPr/>
                </a:tc>
                <a:extLst>
                  <a:ext uri="{0D108BD9-81ED-4DB2-BD59-A6C34878D82A}">
                    <a16:rowId xmlns:a16="http://schemas.microsoft.com/office/drawing/2014/main" val="861090820"/>
                  </a:ext>
                </a:extLst>
              </a:tr>
              <a:tr h="990102">
                <a:tc>
                  <a:txBody>
                    <a:bodyPr/>
                    <a:lstStyle/>
                    <a:p>
                      <a:r>
                        <a:rPr lang="en-US" sz="1600" dirty="0"/>
                        <a:t>VARCHAR(n)</a:t>
                      </a:r>
                    </a:p>
                  </a:txBody>
                  <a:tcPr/>
                </a:tc>
                <a:tc>
                  <a:txBody>
                    <a:bodyPr/>
                    <a:lstStyle/>
                    <a:p>
                      <a:r>
                        <a:rPr lang="en-US" sz="1600" b="0" i="0" kern="1200" dirty="0">
                          <a:solidFill>
                            <a:schemeClr val="dk1"/>
                          </a:solidFill>
                          <a:effectLst/>
                          <a:latin typeface="+mn-lt"/>
                          <a:ea typeface="+mn-ea"/>
                          <a:cs typeface="+mn-cs"/>
                        </a:rPr>
                        <a:t>varying-length character string, where</a:t>
                      </a:r>
                      <a:r>
                        <a:rPr lang="en-US" sz="1600" b="0" i="1" kern="1200" dirty="0">
                          <a:solidFill>
                            <a:schemeClr val="dk1"/>
                          </a:solidFill>
                          <a:effectLst/>
                          <a:latin typeface="+mn-lt"/>
                          <a:ea typeface="+mn-ea"/>
                          <a:cs typeface="+mn-cs"/>
                        </a:rPr>
                        <a:t> n</a:t>
                      </a:r>
                      <a:r>
                        <a:rPr lang="en-US" sz="1600" b="0" i="0" kern="1200" dirty="0">
                          <a:solidFill>
                            <a:schemeClr val="dk1"/>
                          </a:solidFill>
                          <a:effectLst/>
                          <a:latin typeface="+mn-lt"/>
                          <a:ea typeface="+mn-ea"/>
                          <a:cs typeface="+mn-cs"/>
                        </a:rPr>
                        <a:t> is the maximum number of characters to store.</a:t>
                      </a:r>
                    </a:p>
                    <a:p>
                      <a:r>
                        <a:rPr lang="en-US" sz="1600" b="0" i="0" kern="1200" dirty="0">
                          <a:solidFill>
                            <a:schemeClr val="dk1"/>
                          </a:solidFill>
                          <a:effectLst/>
                          <a:latin typeface="+mn-lt"/>
                          <a:ea typeface="+mn-ea"/>
                          <a:cs typeface="+mn-cs"/>
                        </a:rPr>
                        <a:t>Max characters size based on the actual data is allocated for the column irrespective of the value of n.</a:t>
                      </a:r>
                      <a:endParaRPr lang="en-US" sz="1600" dirty="0"/>
                    </a:p>
                  </a:txBody>
                  <a:tcPr/>
                </a:tc>
                <a:extLst>
                  <a:ext uri="{0D108BD9-81ED-4DB2-BD59-A6C34878D82A}">
                    <a16:rowId xmlns:a16="http://schemas.microsoft.com/office/drawing/2014/main" val="1762398907"/>
                  </a:ext>
                </a:extLst>
              </a:tr>
            </a:tbl>
          </a:graphicData>
        </a:graphic>
      </p:graphicFrame>
      <p:sp>
        <p:nvSpPr>
          <p:cNvPr id="9" name="TextBox 8">
            <a:extLst>
              <a:ext uri="{FF2B5EF4-FFF2-40B4-BE49-F238E27FC236}">
                <a16:creationId xmlns:a16="http://schemas.microsoft.com/office/drawing/2014/main" id="{8AB74044-C3D5-025A-7536-398B50133641}"/>
              </a:ext>
            </a:extLst>
          </p:cNvPr>
          <p:cNvSpPr txBox="1"/>
          <p:nvPr/>
        </p:nvSpPr>
        <p:spPr>
          <a:xfrm>
            <a:off x="932259" y="6096000"/>
            <a:ext cx="8348769" cy="246221"/>
          </a:xfrm>
          <a:prstGeom prst="rect">
            <a:avLst/>
          </a:prstGeom>
          <a:noFill/>
        </p:spPr>
        <p:txBody>
          <a:bodyPr wrap="square" lIns="0" tIns="0" rIns="0" bIns="0" rtlCol="0">
            <a:spAutoFit/>
          </a:bodyPr>
          <a:lstStyle/>
          <a:p>
            <a:pPr algn="l"/>
            <a:r>
              <a:rPr lang="en-US" sz="1600" dirty="0">
                <a:solidFill>
                  <a:schemeClr val="tx1"/>
                </a:solidFill>
              </a:rPr>
              <a:t>Note: Date, time, and datetime values are stored as DOUBLE with a format applied.</a:t>
            </a:r>
          </a:p>
        </p:txBody>
      </p:sp>
    </p:spTree>
    <p:extLst>
      <p:ext uri="{BB962C8B-B14F-4D97-AF65-F5344CB8AC3E}">
        <p14:creationId xmlns:p14="http://schemas.microsoft.com/office/powerpoint/2010/main" val="235996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E26FFB-B0C8-995B-DC84-633F6A18F85E}"/>
              </a:ext>
            </a:extLst>
          </p:cNvPr>
          <p:cNvSpPr>
            <a:spLocks noGrp="1"/>
          </p:cNvSpPr>
          <p:nvPr>
            <p:ph type="title"/>
          </p:nvPr>
        </p:nvSpPr>
        <p:spPr>
          <a:xfrm>
            <a:off x="834955" y="2505670"/>
            <a:ext cx="8537645" cy="923330"/>
          </a:xfrm>
        </p:spPr>
        <p:txBody>
          <a:bodyPr/>
          <a:lstStyle/>
          <a:p>
            <a:r>
              <a:rPr lang="en-US" dirty="0"/>
              <a:t>Common Conversion Issues</a:t>
            </a:r>
          </a:p>
        </p:txBody>
      </p:sp>
      <p:sp>
        <p:nvSpPr>
          <p:cNvPr id="8" name="Subtitle 7">
            <a:extLst>
              <a:ext uri="{FF2B5EF4-FFF2-40B4-BE49-F238E27FC236}">
                <a16:creationId xmlns:a16="http://schemas.microsoft.com/office/drawing/2014/main" id="{369AEC97-6300-6191-4420-BD325BECA107}"/>
              </a:ext>
            </a:extLst>
          </p:cNvPr>
          <p:cNvSpPr>
            <a:spLocks noGrp="1"/>
          </p:cNvSpPr>
          <p:nvPr>
            <p:ph type="body" sz="quarter" idx="10"/>
          </p:nvPr>
        </p:nvSpPr>
        <p:spPr/>
        <p:txBody>
          <a:bodyPr/>
          <a:lstStyle/>
          <a:p>
            <a:r>
              <a:rPr lang="en-US"/>
              <a:t>Converting code from PROC SQL to PROC FedSQL for CAS</a:t>
            </a:r>
            <a:endParaRPr lang="en-US" dirty="0"/>
          </a:p>
        </p:txBody>
      </p:sp>
      <p:sp>
        <p:nvSpPr>
          <p:cNvPr id="6" name="Slide Number Placeholder 5">
            <a:extLst>
              <a:ext uri="{FF2B5EF4-FFF2-40B4-BE49-F238E27FC236}">
                <a16:creationId xmlns:a16="http://schemas.microsoft.com/office/drawing/2014/main" id="{13BAF9E7-91BD-3C2B-9A66-DBA5BF467823}"/>
              </a:ext>
            </a:extLst>
          </p:cNvPr>
          <p:cNvSpPr>
            <a:spLocks noGrp="1"/>
          </p:cNvSpPr>
          <p:nvPr>
            <p:ph type="sldNum" sz="quarter" idx="4294967295"/>
          </p:nvPr>
        </p:nvSpPr>
        <p:spPr>
          <a:xfrm>
            <a:off x="11353800" y="295275"/>
            <a:ext cx="838200" cy="768350"/>
          </a:xfrm>
          <a:prstGeom prst="rect">
            <a:avLst/>
          </a:prstGeom>
        </p:spPr>
        <p:txBody>
          <a:bodyPr/>
          <a:lstStyle/>
          <a:p>
            <a:pPr>
              <a:defRPr/>
            </a:pPr>
            <a:fld id="{D4FBC53C-9F89-4DDE-A73C-FCE67BB39BDF}" type="slidenum">
              <a:rPr lang="en-US" altLang="en-US" smtClean="0"/>
              <a:pPr>
                <a:defRPr/>
              </a:pPr>
              <a:t>9</a:t>
            </a:fld>
            <a:endParaRPr lang="en-US" altLang="en-US" sz="1100"/>
          </a:p>
        </p:txBody>
      </p:sp>
    </p:spTree>
    <p:extLst>
      <p:ext uri="{BB962C8B-B14F-4D97-AF65-F5344CB8AC3E}">
        <p14:creationId xmlns:p14="http://schemas.microsoft.com/office/powerpoint/2010/main" val="23611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asvg="http://schemas.microsoft.com/office/drawing/2016/SVG/main"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S - EXTERNAL">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5.potx" id="{0A90B29D-6B60-479F-A8F3-AB1A38702B9B}" vid="{5CB83C18-9B8B-410C-A823-39AA38A998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1c14d5c-3625-45b3-a430-9552373a0c2f}" enabled="0" method="" siteId="{b1c14d5c-3625-45b3-a430-9552373a0c2f}" removed="1"/>
</clbl:labelList>
</file>

<file path=docProps/app.xml><?xml version="1.0" encoding="utf-8"?>
<Properties xmlns="http://schemas.openxmlformats.org/officeDocument/2006/extended-properties" xmlns:vt="http://schemas.openxmlformats.org/officeDocument/2006/docPropsVTypes">
  <Template>Ion</Template>
  <TotalTime>34918</TotalTime>
  <Words>1835</Words>
  <Application>Microsoft Office PowerPoint</Application>
  <PresentationFormat>Widescreen</PresentationFormat>
  <Paragraphs>198</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Anova Bold</vt:lpstr>
      <vt:lpstr>Anova Light</vt:lpstr>
      <vt:lpstr>Arial</vt:lpstr>
      <vt:lpstr>Calibri</vt:lpstr>
      <vt:lpstr>Google Sans</vt:lpstr>
      <vt:lpstr>Wingdings</vt:lpstr>
      <vt:lpstr>SAS - EXTERNAL</vt:lpstr>
      <vt:lpstr>Going from PROC SQL to PROC FedSQL for CAS Processing: Common mistakes to avoid</vt:lpstr>
      <vt:lpstr>Agenda</vt:lpstr>
      <vt:lpstr>SQL – FedSQL Basic differences</vt:lpstr>
      <vt:lpstr>Where do they work?</vt:lpstr>
      <vt:lpstr>Proc FedSQL for CAS - useful statement options</vt:lpstr>
      <vt:lpstr>Proc FedSQL for CAS - Statements</vt:lpstr>
      <vt:lpstr>Proc FedSQL for CAS - Statements</vt:lpstr>
      <vt:lpstr>FedSQL Data types for CAS</vt:lpstr>
      <vt:lpstr>Common Conversion Issues</vt:lpstr>
      <vt:lpstr>SELECTING FIRST N ROWS</vt:lpstr>
      <vt:lpstr>SKIP FIRST N ROWS</vt:lpstr>
      <vt:lpstr>USING COMPUTE LIBRARY INPUT TABLES TO CREATE CAS OUTPUT TABLES </vt:lpstr>
      <vt:lpstr>APPLYING FORMATS </vt:lpstr>
      <vt:lpstr>CASTING VARIABLE DATATYPE</vt:lpstr>
      <vt:lpstr>USING UNSUPPORTED FUNCTIONS</vt:lpstr>
      <vt:lpstr>FILTERING USING STRING VALUES </vt:lpstr>
      <vt:lpstr>USING CALCULATED COLUMNS IN THE QUERY</vt:lpstr>
      <vt:lpstr>USING MACRO VARIABLE STRINGS IN WHERE CLAUSE PROCESSING</vt:lpstr>
      <vt:lpstr>USING MNEMONICS FOR COMPARISON OPERATORS</vt:lpstr>
      <vt:lpstr>USING DATASET OPTIONS IN THE QUERY TABLES</vt:lpstr>
      <vt:lpstr>USING ORDER BY CLAUSE WHEN CREATING TABLES</vt:lpstr>
      <vt:lpstr>USING FEDSQL RESERVED WORD</vt:lpstr>
      <vt:lpstr>USING NAME LITERALS FOR VARIABLE NAMES</vt:lpstr>
      <vt:lpstr>UNDERSTANDING AVAILABLE PERFORMANCE OPTIONS</vt:lpstr>
      <vt:lpstr>Conclusion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ajay gupta</dc:creator>
  <cp:lastModifiedBy>Vijay Govindarajan</cp:lastModifiedBy>
  <cp:revision>8</cp:revision>
  <dcterms:created xsi:type="dcterms:W3CDTF">2024-10-19T05:41:41Z</dcterms:created>
  <dcterms:modified xsi:type="dcterms:W3CDTF">2025-09-30T00:58:38Z</dcterms:modified>
</cp:coreProperties>
</file>