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.xml" ContentType="application/vnd.openxmlformats-officedocument.presentationml.notesSlide+xml"/>
  <Override PartName="/ppt/tags/tag43.xml" ContentType="application/vnd.openxmlformats-officedocument.presentationml.tags+xml"/>
  <Override PartName="/ppt/notesSlides/notesSlide4.xml" ContentType="application/vnd.openxmlformats-officedocument.presentationml.notesSlide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notesSlides/notesSlide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7.xml" ContentType="application/vnd.openxmlformats-officedocument.presentationml.notesSlide+xml"/>
  <Override PartName="/ppt/tags/tag48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16" r:id="rId4"/>
    <p:sldMasterId id="2147483839" r:id="rId5"/>
  </p:sldMasterIdLst>
  <p:notesMasterIdLst>
    <p:notesMasterId r:id="rId27"/>
  </p:notesMasterIdLst>
  <p:handoutMasterIdLst>
    <p:handoutMasterId r:id="rId28"/>
  </p:handoutMasterIdLst>
  <p:sldIdLst>
    <p:sldId id="2147477424" r:id="rId6"/>
    <p:sldId id="2147477473" r:id="rId7"/>
    <p:sldId id="2147477429" r:id="rId8"/>
    <p:sldId id="2147477472" r:id="rId9"/>
    <p:sldId id="2147477448" r:id="rId10"/>
    <p:sldId id="2147477463" r:id="rId11"/>
    <p:sldId id="2147477474" r:id="rId12"/>
    <p:sldId id="2147477454" r:id="rId13"/>
    <p:sldId id="2147477455" r:id="rId14"/>
    <p:sldId id="2147477468" r:id="rId15"/>
    <p:sldId id="2147477465" r:id="rId16"/>
    <p:sldId id="2147477456" r:id="rId17"/>
    <p:sldId id="2147477470" r:id="rId18"/>
    <p:sldId id="2147477469" r:id="rId19"/>
    <p:sldId id="2147477457" r:id="rId20"/>
    <p:sldId id="2147477467" r:id="rId21"/>
    <p:sldId id="2147477466" r:id="rId22"/>
    <p:sldId id="2147477462" r:id="rId23"/>
    <p:sldId id="2147468174" r:id="rId24"/>
    <p:sldId id="283" r:id="rId25"/>
    <p:sldId id="2147477452" r:id="rId26"/>
  </p:sldIdLst>
  <p:sldSz cx="18288000" cy="10287000"/>
  <p:notesSz cx="6858000" cy="9144000"/>
  <p:embeddedFontLst>
    <p:embeddedFont>
      <p:font typeface="Anova Bold" panose="020B0703020203020204" pitchFamily="34" charset="0"/>
      <p:regular r:id="rId29"/>
      <p:bold r:id="rId30"/>
      <p:italic r:id="rId31"/>
      <p:boldItalic r:id="rId32"/>
    </p:embeddedFont>
    <p:embeddedFont>
      <p:font typeface="Anova Light" panose="020B040302020302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custDataLst>
    <p:tags r:id="rId38"/>
  </p:custDataLst>
  <p:defaultTextStyle>
    <a:defPPr>
      <a:defRPr lang="en-US"/>
    </a:defPPr>
    <a:lvl1pPr marL="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708D14-BD54-920F-18BB-8395E60AE589}" name="Alice McClure" initials="AM" userId="S::alice.mcclure@sas.com::6210c489-566a-4639-8da1-84bcfd842f43" providerId="AD"/>
  <p188:author id="{6DFEA739-C4EE-3CDE-94E6-A95954A908DE}" name="Tine Haaber" initials="TH" userId="S::Tine.Haaber@SAS.COM::b28dffea-6139-4081-9090-e82e8f8437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8" autoAdjust="0"/>
    <p:restoredTop sz="93853" autoAdjust="0"/>
  </p:normalViewPr>
  <p:slideViewPr>
    <p:cSldViewPr snapToGrid="0">
      <p:cViewPr varScale="1">
        <p:scale>
          <a:sx n="138" d="100"/>
          <a:sy n="138" d="100"/>
        </p:scale>
        <p:origin x="23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C3F4B-A874-D64C-BF0C-2A1D20D17089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63BC58-081D-3145-B4DC-F40477501BCB}">
      <dgm:prSet phldrT="[Text]" custT="1"/>
      <dgm:spPr/>
      <dgm:t>
        <a:bodyPr/>
        <a:lstStyle/>
        <a:p>
          <a:r>
            <a:rPr lang="en-US" sz="4000" dirty="0"/>
            <a:t>Univariate </a:t>
          </a:r>
        </a:p>
      </dgm:t>
    </dgm:pt>
    <dgm:pt modelId="{54304170-EE88-D94E-AD19-EF045DE13A6A}" type="parTrans" cxnId="{43B3C8D2-5DC9-4449-ABB0-52DA25E7137E}">
      <dgm:prSet/>
      <dgm:spPr/>
      <dgm:t>
        <a:bodyPr/>
        <a:lstStyle/>
        <a:p>
          <a:endParaRPr lang="en-US"/>
        </a:p>
      </dgm:t>
    </dgm:pt>
    <dgm:pt modelId="{64398034-A88C-894D-AF47-8848E2C3B12E}" type="sibTrans" cxnId="{43B3C8D2-5DC9-4449-ABB0-52DA25E7137E}">
      <dgm:prSet/>
      <dgm:spPr/>
      <dgm:t>
        <a:bodyPr/>
        <a:lstStyle/>
        <a:p>
          <a:endParaRPr lang="en-US"/>
        </a:p>
      </dgm:t>
    </dgm:pt>
    <dgm:pt modelId="{FE3603E4-BE04-884F-8D98-5B27FD49FE1B}">
      <dgm:prSet phldrT="[Text]" custT="1"/>
      <dgm:spPr/>
      <dgm:t>
        <a:bodyPr/>
        <a:lstStyle/>
        <a:p>
          <a:r>
            <a:rPr lang="en-US" sz="4000" dirty="0"/>
            <a:t>Multivariate</a:t>
          </a:r>
        </a:p>
      </dgm:t>
    </dgm:pt>
    <dgm:pt modelId="{88DF2B8B-C05B-F84C-B651-48953E800726}" type="parTrans" cxnId="{FA583E59-2C95-FD46-8CFA-FB93F78B7F2B}">
      <dgm:prSet/>
      <dgm:spPr/>
      <dgm:t>
        <a:bodyPr/>
        <a:lstStyle/>
        <a:p>
          <a:endParaRPr lang="en-US"/>
        </a:p>
      </dgm:t>
    </dgm:pt>
    <dgm:pt modelId="{0986C189-EA0C-EB45-943F-18CCD11C6612}" type="sibTrans" cxnId="{FA583E59-2C95-FD46-8CFA-FB93F78B7F2B}">
      <dgm:prSet/>
      <dgm:spPr/>
      <dgm:t>
        <a:bodyPr/>
        <a:lstStyle/>
        <a:p>
          <a:endParaRPr lang="en-US"/>
        </a:p>
      </dgm:t>
    </dgm:pt>
    <dgm:pt modelId="{B2777B30-B2DD-244A-B856-AAD4B1D1B8EE}" type="pres">
      <dgm:prSet presAssocID="{492C3F4B-A874-D64C-BF0C-2A1D20D17089}" presName="linear" presStyleCnt="0">
        <dgm:presLayoutVars>
          <dgm:dir/>
          <dgm:animLvl val="lvl"/>
          <dgm:resizeHandles val="exact"/>
        </dgm:presLayoutVars>
      </dgm:prSet>
      <dgm:spPr/>
    </dgm:pt>
    <dgm:pt modelId="{6A2D5698-7BB8-844F-8F64-3043C0E813EA}" type="pres">
      <dgm:prSet presAssocID="{4B63BC58-081D-3145-B4DC-F40477501BCB}" presName="parentLin" presStyleCnt="0"/>
      <dgm:spPr/>
    </dgm:pt>
    <dgm:pt modelId="{80F3D67D-1EDD-294C-944F-4332599CD57E}" type="pres">
      <dgm:prSet presAssocID="{4B63BC58-081D-3145-B4DC-F40477501BCB}" presName="parentLeftMargin" presStyleLbl="node1" presStyleIdx="0" presStyleCnt="2"/>
      <dgm:spPr/>
    </dgm:pt>
    <dgm:pt modelId="{51437284-EA09-3745-A9FE-8BDB76EB680B}" type="pres">
      <dgm:prSet presAssocID="{4B63BC58-081D-3145-B4DC-F40477501BCB}" presName="parentText" presStyleLbl="node1" presStyleIdx="0" presStyleCnt="2" custScaleX="60232" custScaleY="47655">
        <dgm:presLayoutVars>
          <dgm:chMax val="0"/>
          <dgm:bulletEnabled val="1"/>
        </dgm:presLayoutVars>
      </dgm:prSet>
      <dgm:spPr/>
    </dgm:pt>
    <dgm:pt modelId="{B7EF1E00-EF50-2941-BDF9-F1B4C086F25F}" type="pres">
      <dgm:prSet presAssocID="{4B63BC58-081D-3145-B4DC-F40477501BCB}" presName="negativeSpace" presStyleCnt="0"/>
      <dgm:spPr/>
    </dgm:pt>
    <dgm:pt modelId="{E7D5860B-2EA0-244E-A895-AF45D5FC06D9}" type="pres">
      <dgm:prSet presAssocID="{4B63BC58-081D-3145-B4DC-F40477501BCB}" presName="childText" presStyleLbl="conFgAcc1" presStyleIdx="0" presStyleCnt="2" custScaleY="156308">
        <dgm:presLayoutVars>
          <dgm:bulletEnabled val="1"/>
        </dgm:presLayoutVars>
      </dgm:prSet>
      <dgm:spPr/>
    </dgm:pt>
    <dgm:pt modelId="{F566300B-66E5-DD48-BD6A-A6374D24B2FD}" type="pres">
      <dgm:prSet presAssocID="{64398034-A88C-894D-AF47-8848E2C3B12E}" presName="spaceBetweenRectangles" presStyleCnt="0"/>
      <dgm:spPr/>
    </dgm:pt>
    <dgm:pt modelId="{2227EC67-AE04-FD40-90DA-4A5F0B56D0E5}" type="pres">
      <dgm:prSet presAssocID="{FE3603E4-BE04-884F-8D98-5B27FD49FE1B}" presName="parentLin" presStyleCnt="0"/>
      <dgm:spPr/>
    </dgm:pt>
    <dgm:pt modelId="{23D9047B-7597-624A-B8C1-836B89149FEF}" type="pres">
      <dgm:prSet presAssocID="{FE3603E4-BE04-884F-8D98-5B27FD49FE1B}" presName="parentLeftMargin" presStyleLbl="node1" presStyleIdx="0" presStyleCnt="2"/>
      <dgm:spPr/>
    </dgm:pt>
    <dgm:pt modelId="{CA72A308-7C69-FE41-B7BE-94662F7A4A1F}" type="pres">
      <dgm:prSet presAssocID="{FE3603E4-BE04-884F-8D98-5B27FD49FE1B}" presName="parentText" presStyleLbl="node1" presStyleIdx="1" presStyleCnt="2" custScaleX="60232" custScaleY="47655">
        <dgm:presLayoutVars>
          <dgm:chMax val="0"/>
          <dgm:bulletEnabled val="1"/>
        </dgm:presLayoutVars>
      </dgm:prSet>
      <dgm:spPr/>
    </dgm:pt>
    <dgm:pt modelId="{22D0145A-AD17-C44F-B392-E7150A14330F}" type="pres">
      <dgm:prSet presAssocID="{FE3603E4-BE04-884F-8D98-5B27FD49FE1B}" presName="negativeSpace" presStyleCnt="0"/>
      <dgm:spPr/>
    </dgm:pt>
    <dgm:pt modelId="{26166453-0E4F-6846-8732-D55FDBB270B4}" type="pres">
      <dgm:prSet presAssocID="{FE3603E4-BE04-884F-8D98-5B27FD49FE1B}" presName="childText" presStyleLbl="conFgAcc1" presStyleIdx="1" presStyleCnt="2" custScaleY="234101">
        <dgm:presLayoutVars>
          <dgm:bulletEnabled val="1"/>
        </dgm:presLayoutVars>
      </dgm:prSet>
      <dgm:spPr/>
    </dgm:pt>
  </dgm:ptLst>
  <dgm:cxnLst>
    <dgm:cxn modelId="{12854C2F-B826-BA43-B956-74260C02C3FA}" type="presOf" srcId="{FE3603E4-BE04-884F-8D98-5B27FD49FE1B}" destId="{23D9047B-7597-624A-B8C1-836B89149FEF}" srcOrd="0" destOrd="0" presId="urn:microsoft.com/office/officeart/2005/8/layout/list1"/>
    <dgm:cxn modelId="{688E7F3B-88DB-844B-AED0-DA3C566CC51C}" type="presOf" srcId="{4B63BC58-081D-3145-B4DC-F40477501BCB}" destId="{80F3D67D-1EDD-294C-944F-4332599CD57E}" srcOrd="0" destOrd="0" presId="urn:microsoft.com/office/officeart/2005/8/layout/list1"/>
    <dgm:cxn modelId="{FA583E59-2C95-FD46-8CFA-FB93F78B7F2B}" srcId="{492C3F4B-A874-D64C-BF0C-2A1D20D17089}" destId="{FE3603E4-BE04-884F-8D98-5B27FD49FE1B}" srcOrd="1" destOrd="0" parTransId="{88DF2B8B-C05B-F84C-B651-48953E800726}" sibTransId="{0986C189-EA0C-EB45-943F-18CCD11C6612}"/>
    <dgm:cxn modelId="{D6E06AA2-7E1D-3B44-BD20-127B30855BFC}" type="presOf" srcId="{4B63BC58-081D-3145-B4DC-F40477501BCB}" destId="{51437284-EA09-3745-A9FE-8BDB76EB680B}" srcOrd="1" destOrd="0" presId="urn:microsoft.com/office/officeart/2005/8/layout/list1"/>
    <dgm:cxn modelId="{595876C7-D3E2-294D-9657-0D9F6FE3380E}" type="presOf" srcId="{492C3F4B-A874-D64C-BF0C-2A1D20D17089}" destId="{B2777B30-B2DD-244A-B856-AAD4B1D1B8EE}" srcOrd="0" destOrd="0" presId="urn:microsoft.com/office/officeart/2005/8/layout/list1"/>
    <dgm:cxn modelId="{A1C9B7CE-7CD8-2E41-BEFF-C96FB92F1DD4}" type="presOf" srcId="{FE3603E4-BE04-884F-8D98-5B27FD49FE1B}" destId="{CA72A308-7C69-FE41-B7BE-94662F7A4A1F}" srcOrd="1" destOrd="0" presId="urn:microsoft.com/office/officeart/2005/8/layout/list1"/>
    <dgm:cxn modelId="{43B3C8D2-5DC9-4449-ABB0-52DA25E7137E}" srcId="{492C3F4B-A874-D64C-BF0C-2A1D20D17089}" destId="{4B63BC58-081D-3145-B4DC-F40477501BCB}" srcOrd="0" destOrd="0" parTransId="{54304170-EE88-D94E-AD19-EF045DE13A6A}" sibTransId="{64398034-A88C-894D-AF47-8848E2C3B12E}"/>
    <dgm:cxn modelId="{6A6D943D-974C-0141-8EEC-AB9D58294E1D}" type="presParOf" srcId="{B2777B30-B2DD-244A-B856-AAD4B1D1B8EE}" destId="{6A2D5698-7BB8-844F-8F64-3043C0E813EA}" srcOrd="0" destOrd="0" presId="urn:microsoft.com/office/officeart/2005/8/layout/list1"/>
    <dgm:cxn modelId="{4F1351FB-FCEA-B140-A2C8-3B4A7C99AB93}" type="presParOf" srcId="{6A2D5698-7BB8-844F-8F64-3043C0E813EA}" destId="{80F3D67D-1EDD-294C-944F-4332599CD57E}" srcOrd="0" destOrd="0" presId="urn:microsoft.com/office/officeart/2005/8/layout/list1"/>
    <dgm:cxn modelId="{280FC2A9-C5A6-5B48-B9EF-B6E5F05A6DE6}" type="presParOf" srcId="{6A2D5698-7BB8-844F-8F64-3043C0E813EA}" destId="{51437284-EA09-3745-A9FE-8BDB76EB680B}" srcOrd="1" destOrd="0" presId="urn:microsoft.com/office/officeart/2005/8/layout/list1"/>
    <dgm:cxn modelId="{8D0A7078-C626-8F46-BEF2-BF655D104BA7}" type="presParOf" srcId="{B2777B30-B2DD-244A-B856-AAD4B1D1B8EE}" destId="{B7EF1E00-EF50-2941-BDF9-F1B4C086F25F}" srcOrd="1" destOrd="0" presId="urn:microsoft.com/office/officeart/2005/8/layout/list1"/>
    <dgm:cxn modelId="{846588A4-F7CC-7542-9274-764AFF775C9F}" type="presParOf" srcId="{B2777B30-B2DD-244A-B856-AAD4B1D1B8EE}" destId="{E7D5860B-2EA0-244E-A895-AF45D5FC06D9}" srcOrd="2" destOrd="0" presId="urn:microsoft.com/office/officeart/2005/8/layout/list1"/>
    <dgm:cxn modelId="{10492D13-A83F-CF4A-BA25-65408C78B768}" type="presParOf" srcId="{B2777B30-B2DD-244A-B856-AAD4B1D1B8EE}" destId="{F566300B-66E5-DD48-BD6A-A6374D24B2FD}" srcOrd="3" destOrd="0" presId="urn:microsoft.com/office/officeart/2005/8/layout/list1"/>
    <dgm:cxn modelId="{5D6D3CE8-4E68-0143-B9DF-A20D9A48872C}" type="presParOf" srcId="{B2777B30-B2DD-244A-B856-AAD4B1D1B8EE}" destId="{2227EC67-AE04-FD40-90DA-4A5F0B56D0E5}" srcOrd="4" destOrd="0" presId="urn:microsoft.com/office/officeart/2005/8/layout/list1"/>
    <dgm:cxn modelId="{02A4101B-7099-B94A-B827-7A246779A117}" type="presParOf" srcId="{2227EC67-AE04-FD40-90DA-4A5F0B56D0E5}" destId="{23D9047B-7597-624A-B8C1-836B89149FEF}" srcOrd="0" destOrd="0" presId="urn:microsoft.com/office/officeart/2005/8/layout/list1"/>
    <dgm:cxn modelId="{36719463-A9D2-D64F-BD27-93B33E3EFF0C}" type="presParOf" srcId="{2227EC67-AE04-FD40-90DA-4A5F0B56D0E5}" destId="{CA72A308-7C69-FE41-B7BE-94662F7A4A1F}" srcOrd="1" destOrd="0" presId="urn:microsoft.com/office/officeart/2005/8/layout/list1"/>
    <dgm:cxn modelId="{460153D5-4529-DF40-9432-F5795A3B6393}" type="presParOf" srcId="{B2777B30-B2DD-244A-B856-AAD4B1D1B8EE}" destId="{22D0145A-AD17-C44F-B392-E7150A14330F}" srcOrd="5" destOrd="0" presId="urn:microsoft.com/office/officeart/2005/8/layout/list1"/>
    <dgm:cxn modelId="{54F1BD17-7CF1-E248-856D-C6368FD74CE5}" type="presParOf" srcId="{B2777B30-B2DD-244A-B856-AAD4B1D1B8EE}" destId="{26166453-0E4F-6846-8732-D55FDBB270B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A6A62F-F1ED-9A4F-82E4-CD6BB4529D54}" type="doc">
      <dgm:prSet loTypeId="urn:microsoft.com/office/officeart/2005/8/layout/target2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58489B-24C1-084C-B8D5-0247BEA344C8}">
      <dgm:prSet phldrT="[Text]" custT="1"/>
      <dgm:spPr/>
      <dgm:t>
        <a:bodyPr/>
        <a:lstStyle/>
        <a:p>
          <a:pPr>
            <a:buFont typeface="Anova Light" panose="020B0403020203020204" pitchFamily="34" charset="0"/>
            <a:buNone/>
          </a:pPr>
          <a:r>
            <a:rPr lang="en-US" sz="4000" b="0" dirty="0"/>
            <a:t>Effectiveness Depends on    Kernel Bandwidth Choice</a:t>
          </a:r>
        </a:p>
      </dgm:t>
    </dgm:pt>
    <dgm:pt modelId="{F84D7230-E5B6-0A4D-8017-A70DBBB47490}" type="parTrans" cxnId="{CC54C2FA-7A6D-7B42-8415-1FC2E19E60F0}">
      <dgm:prSet/>
      <dgm:spPr/>
      <dgm:t>
        <a:bodyPr/>
        <a:lstStyle/>
        <a:p>
          <a:endParaRPr lang="en-US"/>
        </a:p>
      </dgm:t>
    </dgm:pt>
    <dgm:pt modelId="{12B07B8E-969F-E24F-A7CA-C4290A98454D}" type="sibTrans" cxnId="{CC54C2FA-7A6D-7B42-8415-1FC2E19E60F0}">
      <dgm:prSet/>
      <dgm:spPr/>
      <dgm:t>
        <a:bodyPr/>
        <a:lstStyle/>
        <a:p>
          <a:endParaRPr lang="en-US"/>
        </a:p>
      </dgm:t>
    </dgm:pt>
    <dgm:pt modelId="{1E632E29-7569-BD40-A976-39929FD3230F}">
      <dgm:prSet phldrT="[Text]" phldr="1"/>
      <dgm:spPr/>
      <dgm:t>
        <a:bodyPr/>
        <a:lstStyle/>
        <a:p>
          <a:endParaRPr lang="en-US" dirty="0"/>
        </a:p>
      </dgm:t>
    </dgm:pt>
    <dgm:pt modelId="{9717C409-A0B7-F44F-999F-3478D4601754}" type="parTrans" cxnId="{AE4CC25F-0D3E-4547-AD38-D5C0420F5CD9}">
      <dgm:prSet/>
      <dgm:spPr/>
      <dgm:t>
        <a:bodyPr/>
        <a:lstStyle/>
        <a:p>
          <a:endParaRPr lang="en-US"/>
        </a:p>
      </dgm:t>
    </dgm:pt>
    <dgm:pt modelId="{01707970-EB3A-8047-A663-80478323B237}" type="sibTrans" cxnId="{AE4CC25F-0D3E-4547-AD38-D5C0420F5CD9}">
      <dgm:prSet/>
      <dgm:spPr/>
      <dgm:t>
        <a:bodyPr/>
        <a:lstStyle/>
        <a:p>
          <a:endParaRPr lang="en-US"/>
        </a:p>
      </dgm:t>
    </dgm:pt>
    <dgm:pt modelId="{814A0CBC-4EA7-5247-8744-DE8F857A26AF}" type="pres">
      <dgm:prSet presAssocID="{1EA6A62F-F1ED-9A4F-82E4-CD6BB4529D54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BD60658E-CB18-B84D-8DC1-017B26512145}" type="pres">
      <dgm:prSet presAssocID="{1EA6A62F-F1ED-9A4F-82E4-CD6BB4529D54}" presName="outerBox" presStyleCnt="0"/>
      <dgm:spPr/>
    </dgm:pt>
    <dgm:pt modelId="{5F5E2F08-52AD-F543-BF78-466D7059457B}" type="pres">
      <dgm:prSet presAssocID="{1EA6A62F-F1ED-9A4F-82E4-CD6BB4529D54}" presName="outerBoxParent" presStyleLbl="node1" presStyleIdx="0" presStyleCnt="1" custLinFactNeighborX="57234" custLinFactNeighborY="-19416"/>
      <dgm:spPr/>
    </dgm:pt>
    <dgm:pt modelId="{2F2723FB-295E-BC42-916E-684FF16A50F3}" type="pres">
      <dgm:prSet presAssocID="{1EA6A62F-F1ED-9A4F-82E4-CD6BB4529D54}" presName="outerBoxChildren" presStyleCnt="0"/>
      <dgm:spPr/>
    </dgm:pt>
    <dgm:pt modelId="{A5619247-5023-4146-82D4-A987E106AB19}" type="pres">
      <dgm:prSet presAssocID="{1E632E29-7569-BD40-A976-39929FD3230F}" presName="oChild" presStyleLbl="fgAcc1" presStyleIdx="0" presStyleCnt="1" custScaleY="137606" custLinFactNeighborY="-6334">
        <dgm:presLayoutVars>
          <dgm:bulletEnabled val="1"/>
        </dgm:presLayoutVars>
      </dgm:prSet>
      <dgm:spPr/>
    </dgm:pt>
  </dgm:ptLst>
  <dgm:cxnLst>
    <dgm:cxn modelId="{AE4CC25F-0D3E-4547-AD38-D5C0420F5CD9}" srcId="{4158489B-24C1-084C-B8D5-0247BEA344C8}" destId="{1E632E29-7569-BD40-A976-39929FD3230F}" srcOrd="0" destOrd="0" parTransId="{9717C409-A0B7-F44F-999F-3478D4601754}" sibTransId="{01707970-EB3A-8047-A663-80478323B237}"/>
    <dgm:cxn modelId="{A1498876-1599-2042-98DE-A243DBB1582C}" type="presOf" srcId="{4158489B-24C1-084C-B8D5-0247BEA344C8}" destId="{5F5E2F08-52AD-F543-BF78-466D7059457B}" srcOrd="0" destOrd="0" presId="urn:microsoft.com/office/officeart/2005/8/layout/target2"/>
    <dgm:cxn modelId="{4CC31AD9-AF00-114A-8646-96486C0369AD}" type="presOf" srcId="{1E632E29-7569-BD40-A976-39929FD3230F}" destId="{A5619247-5023-4146-82D4-A987E106AB19}" srcOrd="0" destOrd="0" presId="urn:microsoft.com/office/officeart/2005/8/layout/target2"/>
    <dgm:cxn modelId="{F671F8DB-869F-BB46-8FFA-8AE01F589E6B}" type="presOf" srcId="{1EA6A62F-F1ED-9A4F-82E4-CD6BB4529D54}" destId="{814A0CBC-4EA7-5247-8744-DE8F857A26AF}" srcOrd="0" destOrd="0" presId="urn:microsoft.com/office/officeart/2005/8/layout/target2"/>
    <dgm:cxn modelId="{CC54C2FA-7A6D-7B42-8415-1FC2E19E60F0}" srcId="{1EA6A62F-F1ED-9A4F-82E4-CD6BB4529D54}" destId="{4158489B-24C1-084C-B8D5-0247BEA344C8}" srcOrd="0" destOrd="0" parTransId="{F84D7230-E5B6-0A4D-8017-A70DBBB47490}" sibTransId="{12B07B8E-969F-E24F-A7CA-C4290A98454D}"/>
    <dgm:cxn modelId="{7B1B1FCA-B05E-5749-A886-D8C1E99A0DD9}" type="presParOf" srcId="{814A0CBC-4EA7-5247-8744-DE8F857A26AF}" destId="{BD60658E-CB18-B84D-8DC1-017B26512145}" srcOrd="0" destOrd="0" presId="urn:microsoft.com/office/officeart/2005/8/layout/target2"/>
    <dgm:cxn modelId="{716E132B-B597-704F-9D5F-8E11957C30CE}" type="presParOf" srcId="{BD60658E-CB18-B84D-8DC1-017B26512145}" destId="{5F5E2F08-52AD-F543-BF78-466D7059457B}" srcOrd="0" destOrd="0" presId="urn:microsoft.com/office/officeart/2005/8/layout/target2"/>
    <dgm:cxn modelId="{573E1E8E-F147-8846-8779-358E2BF69567}" type="presParOf" srcId="{BD60658E-CB18-B84D-8DC1-017B26512145}" destId="{2F2723FB-295E-BC42-916E-684FF16A50F3}" srcOrd="1" destOrd="0" presId="urn:microsoft.com/office/officeart/2005/8/layout/target2"/>
    <dgm:cxn modelId="{770BE8BD-EA97-3648-9673-5A2314C4BBB2}" type="presParOf" srcId="{2F2723FB-295E-BC42-916E-684FF16A50F3}" destId="{A5619247-5023-4146-82D4-A987E106AB19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5860B-2EA0-244E-A895-AF45D5FC06D9}">
      <dsp:nvSpPr>
        <dsp:cNvPr id="0" name=""/>
        <dsp:cNvSpPr/>
      </dsp:nvSpPr>
      <dsp:spPr>
        <a:xfrm>
          <a:off x="0" y="1165"/>
          <a:ext cx="8675077" cy="2442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37284-EA09-3745-A9FE-8BDB76EB680B}">
      <dsp:nvSpPr>
        <dsp:cNvPr id="0" name=""/>
        <dsp:cNvSpPr/>
      </dsp:nvSpPr>
      <dsp:spPr>
        <a:xfrm>
          <a:off x="433753" y="44084"/>
          <a:ext cx="3657620" cy="8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28" tIns="0" rIns="22952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Univariate </a:t>
          </a:r>
        </a:p>
      </dsp:txBody>
      <dsp:txXfrm>
        <a:off x="476330" y="86661"/>
        <a:ext cx="3572466" cy="787046"/>
      </dsp:txXfrm>
    </dsp:sp>
    <dsp:sp modelId="{26166453-0E4F-6846-8732-D55FDBB270B4}">
      <dsp:nvSpPr>
        <dsp:cNvPr id="0" name=""/>
        <dsp:cNvSpPr/>
      </dsp:nvSpPr>
      <dsp:spPr>
        <a:xfrm>
          <a:off x="0" y="2735202"/>
          <a:ext cx="8675077" cy="36575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2A308-7C69-FE41-B7BE-94662F7A4A1F}">
      <dsp:nvSpPr>
        <dsp:cNvPr id="0" name=""/>
        <dsp:cNvSpPr/>
      </dsp:nvSpPr>
      <dsp:spPr>
        <a:xfrm>
          <a:off x="433753" y="2778121"/>
          <a:ext cx="3657620" cy="8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28" tIns="0" rIns="22952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Multivariate</a:t>
          </a:r>
        </a:p>
      </dsp:txBody>
      <dsp:txXfrm>
        <a:off x="476330" y="2820698"/>
        <a:ext cx="3572466" cy="787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E2F08-52AD-F543-BF78-466D7059457B}">
      <dsp:nvSpPr>
        <dsp:cNvPr id="0" name=""/>
        <dsp:cNvSpPr/>
      </dsp:nvSpPr>
      <dsp:spPr>
        <a:xfrm>
          <a:off x="0" y="0"/>
          <a:ext cx="7943955" cy="4588030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2832471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nova Light" panose="020B0403020203020204" pitchFamily="34" charset="0"/>
            <a:buNone/>
          </a:pPr>
          <a:r>
            <a:rPr lang="en-US" sz="4000" b="0" kern="1200" dirty="0"/>
            <a:t>Effectiveness Depends on    Kernel Bandwidth Choice</a:t>
          </a:r>
        </a:p>
      </dsp:txBody>
      <dsp:txXfrm>
        <a:off x="114222" y="114222"/>
        <a:ext cx="7715511" cy="4359586"/>
      </dsp:txXfrm>
    </dsp:sp>
    <dsp:sp modelId="{A5619247-5023-4146-82D4-A987E106AB19}">
      <dsp:nvSpPr>
        <dsp:cNvPr id="0" name=""/>
        <dsp:cNvSpPr/>
      </dsp:nvSpPr>
      <dsp:spPr>
        <a:xfrm>
          <a:off x="198598" y="1545631"/>
          <a:ext cx="7546757" cy="284103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85970" y="1633003"/>
        <a:ext cx="7372013" cy="2666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27.xml"/><Relationship Id="rId1" Type="http://schemas.openxmlformats.org/officeDocument/2006/relationships/theme" Target="../theme/theme4.xml"/><Relationship Id="rId4" Type="http://schemas.openxmlformats.org/officeDocument/2006/relationships/image" Target="../media/image2.sv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A56FA-0DF4-15B7-A216-DB01CF5CEB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E34E3-7E5C-436A-9E6D-2FFC8FFCFCBF}" type="datetimeFigureOut">
              <a:rPr lang="en-US" smtClean="0">
                <a:latin typeface="Anova Light" panose="020B0403020203020204" pitchFamily="34" charset="0"/>
              </a:rPr>
              <a:t>9/28/25</a:t>
            </a:fld>
            <a:endParaRPr lang="en-US">
              <a:latin typeface="Anova Light" panose="020B040302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2EC1A-046B-DC8F-4AAC-4BB03667CC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4EF46A2-9381-4C51-8277-3C7F2938E9F9}" type="slidenum">
              <a:rPr lang="en-US" smtClean="0">
                <a:latin typeface="Anova Light" panose="020B0403020203020204" pitchFamily="34" charset="0"/>
              </a:rPr>
              <a:pPr algn="l"/>
              <a:t>‹#›</a:t>
            </a:fld>
            <a:endParaRPr lang="en-US">
              <a:latin typeface="Anova Light" panose="020B040302020302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A8A3785-BF0E-6C8B-8B7B-0521D7696A29}"/>
              </a:ext>
            </a:extLst>
          </p:cNvPr>
          <p:cNvSpPr txBox="1"/>
          <p:nvPr/>
        </p:nvSpPr>
        <p:spPr>
          <a:xfrm>
            <a:off x="685800" y="8879554"/>
            <a:ext cx="2514600" cy="169277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F6C63C1-B02C-0586-DDA1-7B0EB003F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92336" y="8788172"/>
            <a:ext cx="627951" cy="260659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DEF6B2A-6211-F846-C47F-DC10CAA8C891}"/>
              </a:ext>
            </a:extLst>
          </p:cNvPr>
          <p:cNvSpPr txBox="1"/>
          <p:nvPr/>
        </p:nvSpPr>
        <p:spPr>
          <a:xfrm>
            <a:off x="2493335" y="8732520"/>
            <a:ext cx="187133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800">
                <a:solidFill>
                  <a:schemeClr val="accent4"/>
                </a:solidFill>
                <a:latin typeface="Anova Light" panose="020B0403020203020204" pitchFamily="34" charset="0"/>
              </a:rPr>
              <a:t>sas.com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2689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solidFill>
                  <a:schemeClr val="tx1"/>
                </a:solidFill>
                <a:latin typeface="Anova Light" panose="020B0403020203020204" pitchFamily="34" charset="0"/>
              </a:defRPr>
            </a:lvl1pPr>
          </a:lstStyle>
          <a:p>
            <a:fld id="{D46682E9-A1D3-F04F-A14F-ABAA4D2618F2}" type="datetimeFigureOut">
              <a:rPr lang="en-US" smtClean="0"/>
              <a:pPr/>
              <a:t>9/28/25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FAEC8D7-15A6-6F9F-E0B7-CB248431A52A}"/>
              </a:ext>
            </a:extLst>
          </p:cNvPr>
          <p:cNvSpPr txBox="1"/>
          <p:nvPr/>
        </p:nvSpPr>
        <p:spPr>
          <a:xfrm>
            <a:off x="685800" y="8879554"/>
            <a:ext cx="2514600" cy="169277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DE3AD8C-AE96-943C-8DAF-3D5594863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tx1"/>
                </a:solidFill>
                <a:latin typeface="Anova Light" panose="020B0403020203020204" pitchFamily="34" charset="0"/>
              </a:defRPr>
            </a:lvl1pPr>
          </a:lstStyle>
          <a:p>
            <a:pPr algn="l"/>
            <a:fld id="{C4EF46A2-9381-4C51-8277-3C7F2938E9F9}" type="slidenum">
              <a:rPr lang="en-US" smtClean="0"/>
              <a:pPr algn="l"/>
              <a:t>‹#›</a:t>
            </a:fld>
            <a:endParaRPr lang="en-US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D7A2D390-EEAD-C632-F276-85D15BA57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92336" y="8788172"/>
            <a:ext cx="627951" cy="260659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607DE50-086C-7432-5C71-ADF401D86D53}"/>
              </a:ext>
            </a:extLst>
          </p:cNvPr>
          <p:cNvSpPr txBox="1"/>
          <p:nvPr/>
        </p:nvSpPr>
        <p:spPr>
          <a:xfrm>
            <a:off x="2493335" y="8732520"/>
            <a:ext cx="187133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800">
                <a:solidFill>
                  <a:schemeClr val="tx1"/>
                </a:solidFill>
                <a:latin typeface="Anova Light" panose="020B0403020203020204" pitchFamily="34" charset="0"/>
              </a:rPr>
              <a:t>sas.com</a:t>
            </a:r>
          </a:p>
        </p:txBody>
      </p:sp>
    </p:spTree>
    <p:extLst>
      <p:ext uri="{BB962C8B-B14F-4D97-AF65-F5344CB8AC3E}">
        <p14:creationId xmlns:p14="http://schemas.microsoft.com/office/powerpoint/2010/main" val="362537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429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2400" b="0" i="0" kern="1200">
        <a:solidFill>
          <a:schemeClr val="tx1"/>
        </a:solidFill>
        <a:latin typeface="+mn-lt"/>
        <a:ea typeface="+mn-ea"/>
        <a:cs typeface="+mn-cs"/>
      </a:defRPr>
    </a:lvl1pPr>
    <a:lvl2pPr marL="12573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–"/>
      <a:defRPr sz="2000" b="0" i="0" kern="1200">
        <a:solidFill>
          <a:schemeClr val="tx1"/>
        </a:solidFill>
        <a:latin typeface="+mn-lt"/>
        <a:ea typeface="+mn-ea"/>
        <a:cs typeface="+mn-cs"/>
      </a:defRPr>
    </a:lvl2pPr>
    <a:lvl3pPr marL="21717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1800" b="0" i="0" kern="1200">
        <a:solidFill>
          <a:schemeClr val="tx1"/>
        </a:solidFill>
        <a:latin typeface="+mn-lt"/>
        <a:ea typeface="+mn-ea"/>
        <a:cs typeface="+mn-cs"/>
      </a:defRPr>
    </a:lvl3pPr>
    <a:lvl4pPr marL="30861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–"/>
      <a:defRPr sz="1600" b="0" i="0" kern="1200">
        <a:solidFill>
          <a:schemeClr val="tx1"/>
        </a:solidFill>
        <a:latin typeface="+mn-lt"/>
        <a:ea typeface="+mn-ea"/>
        <a:cs typeface="+mn-cs"/>
      </a:defRPr>
    </a:lvl4pPr>
    <a:lvl5pPr marL="40005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1400" b="0" i="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Complex data structure: parametric models may not be sufficient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99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Reproducing kernel Hilbert space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24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21671-EC54-53EB-2936-CC1F09145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BC913B-D9EF-535C-75F9-3DB0EA5148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3C7D68-6A8D-EE24-C394-A66638C79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CB149-6166-5768-8A51-BC6F885CA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5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1E373-CC58-F36F-262C-97F7466E3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BCB6D9-89D0-D31A-E95F-3333868CAA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7B87F3-005B-E8C1-EC6E-262C5D50B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6C2EB-160D-2BB4-DB39-06B3738EF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56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CE67E-E43F-2C53-C9A2-23C2F3244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E772BA-8248-2D6D-1B05-43F8E4ABFA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5ABFD1-6C3A-B4FC-D0B8-C264929AC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43395-6F26-BE8E-B3C1-7AA5CB7E4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57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9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5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FD6A3-53F9-5AA7-7099-CFD8CF29E4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3799" y="8276976"/>
            <a:ext cx="2566902" cy="105752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1" y="2927508"/>
            <a:ext cx="15778269" cy="1292662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Slideshow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1" y="4220170"/>
            <a:ext cx="15778269" cy="92333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800">
                <a:solidFill>
                  <a:schemeClr val="accent3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Add Slideshow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0273A50-3E84-0E24-0D4A-64F939D590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432" y="8276977"/>
            <a:ext cx="12123722" cy="1057522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solidFill>
                  <a:schemeClr val="accent3"/>
                </a:solidFill>
              </a:defRPr>
            </a:lvl1pPr>
            <a:lvl2pPr marL="365760" indent="0">
              <a:buNone/>
              <a:defRPr sz="2200">
                <a:solidFill>
                  <a:schemeClr val="accent3"/>
                </a:solidFill>
              </a:defRPr>
            </a:lvl2pPr>
            <a:lvl3pPr marL="731520" indent="0">
              <a:buNone/>
              <a:defRPr sz="2100">
                <a:solidFill>
                  <a:schemeClr val="accent3"/>
                </a:solidFill>
              </a:defRPr>
            </a:lvl3pPr>
            <a:lvl4pPr marL="2057400" indent="0">
              <a:buNone/>
              <a:defRPr sz="2000">
                <a:solidFill>
                  <a:schemeClr val="accent3"/>
                </a:solidFill>
              </a:defRPr>
            </a:lvl4pPr>
            <a:lvl5pPr marL="27432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Add Presenter Info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F487846-7C90-09E0-AF50-CA2DB82BFEFD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189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S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48427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Video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D68E8285-3BE2-9990-FA54-E6AF741CC812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9DCBE7B6-1449-C2E2-1508-3F2B78AA27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6621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AS - 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497169"/>
            <a:ext cx="13063133" cy="1292662"/>
          </a:xfrm>
          <a:prstGeom prst="rect">
            <a:avLst/>
          </a:prstGeom>
        </p:spPr>
        <p:txBody>
          <a:bodyPr vert="horz" wrap="square" lIns="0" tIns="0" rIns="0" bIns="18288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Slideshow Closing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B5F2C6-0EE9-E736-638B-CF17D20996FD}"/>
              </a:ext>
            </a:extLst>
          </p:cNvPr>
          <p:cNvSpPr txBox="1"/>
          <p:nvPr userDrawn="1"/>
        </p:nvSpPr>
        <p:spPr>
          <a:xfrm>
            <a:off x="1252432" y="8436406"/>
            <a:ext cx="7891568" cy="7386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 defTabSz="1371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nova Light" panose="020B0403020203020204" pitchFamily="34" charset="0"/>
              <a:buNone/>
              <a:defRPr sz="4800">
                <a:solidFill>
                  <a:schemeClr val="accent3"/>
                </a:solidFill>
                <a:latin typeface="Anova Light" panose="020B0403020203020204" pitchFamily="34" charset="0"/>
              </a:defRPr>
            </a:lvl1pPr>
            <a:lvl2pPr marL="365760" indent="0" defTabSz="1371600">
              <a:lnSpc>
                <a:spcPct val="85000"/>
              </a:lnSpc>
              <a:spcBef>
                <a:spcPts val="1600"/>
              </a:spcBef>
              <a:buClr>
                <a:schemeClr val="accent1"/>
              </a:buClr>
              <a:buFont typeface="Anova Light" panose="020B0403020203020204" pitchFamily="34" charset="0"/>
              <a:buNone/>
              <a:defRPr sz="2800">
                <a:solidFill>
                  <a:schemeClr val="accent3"/>
                </a:solidFill>
                <a:latin typeface="Anova Light" panose="020B0403020203020204" pitchFamily="34" charset="0"/>
              </a:defRPr>
            </a:lvl2pPr>
            <a:lvl3pPr marL="731520" indent="0" defTabSz="1371600">
              <a:lnSpc>
                <a:spcPct val="85000"/>
              </a:lnSpc>
              <a:spcBef>
                <a:spcPts val="1600"/>
              </a:spcBef>
              <a:buClr>
                <a:schemeClr val="accent1"/>
              </a:buClr>
              <a:buFont typeface="Anova Light" panose="020B0403020203020204" pitchFamily="34" charset="0"/>
              <a:buNone/>
              <a:defRPr sz="2400">
                <a:solidFill>
                  <a:schemeClr val="accent3"/>
                </a:solidFill>
                <a:latin typeface="Anova Light" panose="020B0403020203020204" pitchFamily="34" charset="0"/>
              </a:defRPr>
            </a:lvl3pPr>
            <a:lvl4pPr marL="2057400" indent="0" defTabSz="1371600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None/>
              <a:defRPr sz="2700">
                <a:solidFill>
                  <a:schemeClr val="accent3"/>
                </a:solidFill>
                <a:latin typeface="+mj-lt"/>
              </a:defRPr>
            </a:lvl4pPr>
            <a:lvl5pPr marL="2743200" indent="0" defTabSz="1371600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None/>
              <a:defRPr sz="2700">
                <a:solidFill>
                  <a:schemeClr val="accent3"/>
                </a:solidFill>
                <a:latin typeface="+mj-lt"/>
              </a:defRPr>
            </a:lvl5pPr>
            <a:lvl6pPr marL="3771900" indent="-342900" defTabSz="1371600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/>
            </a:lvl6pPr>
            <a:lvl7pPr marL="4457700" indent="-342900" defTabSz="1371600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/>
            </a:lvl7pPr>
            <a:lvl8pPr marL="5143500" indent="-342900" defTabSz="1371600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/>
            </a:lvl8pPr>
            <a:lvl9pPr marL="5829300" indent="-342900" defTabSz="1371600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/>
            </a:lvl9pPr>
          </a:lstStyle>
          <a:p>
            <a:pPr lvl="0"/>
            <a:r>
              <a:rPr lang="en-US" b="0" i="0">
                <a:latin typeface="Anova Light" panose="020B0403020203020204" pitchFamily="34" charset="0"/>
              </a:rPr>
              <a:t>sas.com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D7352C-47D5-1179-1891-95A57F7DA1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3799" y="8276976"/>
            <a:ext cx="2566902" cy="1057524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DB71CD65-17AD-B983-7004-2A7A180DF653}"/>
              </a:ext>
            </a:extLst>
          </p:cNvPr>
          <p:cNvSpPr txBox="1"/>
          <p:nvPr userDrawn="1"/>
        </p:nvSpPr>
        <p:spPr>
          <a:xfrm>
            <a:off x="1252432" y="9692659"/>
            <a:ext cx="5029200" cy="400110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Company Confidential — For Internal Use Only</a:t>
            </a:r>
          </a:p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177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FD6A3-53F9-5AA7-7099-CFD8CF29E4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3799" y="8276976"/>
            <a:ext cx="2566902" cy="105752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2927508"/>
            <a:ext cx="15782544" cy="1292662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Slideshow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2" y="4220170"/>
            <a:ext cx="15782544" cy="92333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800">
                <a:solidFill>
                  <a:schemeClr val="accent3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Add Slideshow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0273A50-3E84-0E24-0D4A-64F939D590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432" y="8276977"/>
            <a:ext cx="12123722" cy="1057522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solidFill>
                  <a:schemeClr val="accent3"/>
                </a:solidFill>
              </a:defRPr>
            </a:lvl1pPr>
            <a:lvl2pPr marL="365760" indent="0">
              <a:buNone/>
              <a:defRPr sz="2200">
                <a:solidFill>
                  <a:schemeClr val="accent3"/>
                </a:solidFill>
              </a:defRPr>
            </a:lvl2pPr>
            <a:lvl3pPr marL="731520" indent="0">
              <a:buNone/>
              <a:defRPr sz="2100">
                <a:solidFill>
                  <a:schemeClr val="accent3"/>
                </a:solidFill>
              </a:defRPr>
            </a:lvl3pPr>
            <a:lvl4pPr marL="2057400" indent="0">
              <a:buNone/>
              <a:defRPr sz="2000">
                <a:solidFill>
                  <a:schemeClr val="accent3"/>
                </a:solidFill>
              </a:defRPr>
            </a:lvl4pPr>
            <a:lvl5pPr marL="27432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Add Presenter Info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30C0FC0-2C2C-10CE-0594-84811DEFE33B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428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3850838"/>
            <a:ext cx="12123722" cy="1292662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2" y="5342753"/>
            <a:ext cx="12123722" cy="92333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8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Add Section Subtitle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D4FEAADD-6A43-A3AD-C613-62CE351F3456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65EAAE1-A5CA-D245-874C-7FB6F8D56F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78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F060396-EEE3-A20F-EF3B-666AF6552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883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123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85CBA-188F-58DF-65B2-BD90C57A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00300"/>
            <a:ext cx="15773400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/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71ABFD-7D9E-8B81-8F10-AD3B259CD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817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7A3D09-8DDB-0D78-49A3-63D55328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400300"/>
            <a:ext cx="7741846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B0C531-8D77-DB91-D733-89B75593C4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288856" y="2400300"/>
            <a:ext cx="7741848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8E5A1D-0F7C-C89E-926C-359A1E6C4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253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32B69-D114-4F04-8825-FD80DE780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4367905"/>
            <a:ext cx="4428276" cy="15511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18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3850838"/>
            <a:ext cx="12123722" cy="1292662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2" y="5342753"/>
            <a:ext cx="12123722" cy="92333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8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Add Section Subtitle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BE5A171-53B6-5D64-1680-262B90DACFE5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7780B26-6E86-E2AF-35C7-7B8BF24892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216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&amp; Sub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CB0DC36-25B4-46CA-542D-A6308DDA0A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299" y="5920995"/>
            <a:ext cx="5004350" cy="54938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26AFD3-845A-9D0A-335D-AE00D0ADA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150330"/>
            <a:ext cx="5001768" cy="1554480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/>
            </a:lvl1pPr>
          </a:lstStyle>
          <a:p>
            <a:pPr marL="0"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827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497169"/>
            <a:ext cx="13063133" cy="1292662"/>
          </a:xfrm>
          <a:prstGeom prst="rect">
            <a:avLst/>
          </a:prstGeom>
        </p:spPr>
        <p:txBody>
          <a:bodyPr vert="horz" wrap="square" lIns="0" tIns="0" rIns="0" bIns="18288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Slideshow Closing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D7352C-47D5-1179-1891-95A57F7DA1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3799" y="8276976"/>
            <a:ext cx="2566902" cy="1057524"/>
          </a:xfrm>
          <a:prstGeom prst="rect">
            <a:avLst/>
          </a:prstGeom>
        </p:spPr>
      </p:pic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2F6DB731-09D4-08B5-8614-68F3501B51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432" y="8276977"/>
            <a:ext cx="12123722" cy="1057522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solidFill>
                  <a:schemeClr val="accent3"/>
                </a:solidFill>
              </a:defRPr>
            </a:lvl1pPr>
            <a:lvl2pPr marL="365760" indent="0">
              <a:buNone/>
              <a:defRPr sz="2200">
                <a:solidFill>
                  <a:schemeClr val="accent3"/>
                </a:solidFill>
              </a:defRPr>
            </a:lvl2pPr>
            <a:lvl3pPr marL="731520" indent="0">
              <a:buNone/>
              <a:defRPr sz="2100">
                <a:solidFill>
                  <a:schemeClr val="accent3"/>
                </a:solidFill>
              </a:defRPr>
            </a:lvl3pPr>
            <a:lvl4pPr marL="2057400" indent="0">
              <a:buNone/>
              <a:defRPr sz="2000">
                <a:solidFill>
                  <a:schemeClr val="accent3"/>
                </a:solidFill>
              </a:defRPr>
            </a:lvl4pPr>
            <a:lvl5pPr marL="27432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add a website or email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763AC1A-EE13-FF0B-9CAB-4F6421B970D6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31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S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809093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Video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6287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F060396-EEE3-A20F-EF3B-666AF6552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12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90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85CBA-188F-58DF-65B2-BD90C57A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/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71ABFD-7D9E-8B81-8F10-AD3B259CD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33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7A3D09-8DDB-0D78-49A3-63D55328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400300"/>
            <a:ext cx="7741846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B0C531-8D77-DB91-D733-89B75593C4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288856" y="2400300"/>
            <a:ext cx="7741848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8E5A1D-0F7C-C89E-926C-359A1E6C4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05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32B69-D114-4F04-8825-FD80DE780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4367905"/>
            <a:ext cx="4428276" cy="15511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70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&amp; Sub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CB0DC36-25B4-46CA-542D-A6308DDA0A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299" y="5920995"/>
            <a:ext cx="5004350" cy="54938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4AF2B1-1A71-31A3-C679-D3E1148BD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150330"/>
            <a:ext cx="5001768" cy="1554480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/>
            </a:lvl1pPr>
          </a:lstStyle>
          <a:p>
            <a:pPr marL="0"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17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497169"/>
            <a:ext cx="13063133" cy="1292662"/>
          </a:xfrm>
          <a:prstGeom prst="rect">
            <a:avLst/>
          </a:prstGeom>
        </p:spPr>
        <p:txBody>
          <a:bodyPr vert="horz" wrap="square" lIns="0" tIns="0" rIns="0" bIns="18288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Slideshow Closing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D7352C-47D5-1179-1891-95A57F7DA1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3799" y="8276976"/>
            <a:ext cx="2566902" cy="1057524"/>
          </a:xfrm>
          <a:prstGeom prst="rect">
            <a:avLst/>
          </a:prstGeom>
        </p:spPr>
      </p:pic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514B8423-CFFD-1921-7480-8BEC78F05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432" y="8276977"/>
            <a:ext cx="12123722" cy="1057522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solidFill>
                  <a:schemeClr val="accent3"/>
                </a:solidFill>
              </a:defRPr>
            </a:lvl1pPr>
            <a:lvl2pPr marL="365760" indent="0">
              <a:buNone/>
              <a:defRPr sz="2200">
                <a:solidFill>
                  <a:schemeClr val="accent3"/>
                </a:solidFill>
              </a:defRPr>
            </a:lvl2pPr>
            <a:lvl3pPr marL="731520" indent="0">
              <a:buNone/>
              <a:defRPr sz="2100">
                <a:solidFill>
                  <a:schemeClr val="accent3"/>
                </a:solidFill>
              </a:defRPr>
            </a:lvl3pPr>
            <a:lvl4pPr marL="2057400" indent="0">
              <a:buNone/>
              <a:defRPr sz="2000">
                <a:solidFill>
                  <a:schemeClr val="accent3"/>
                </a:solidFill>
              </a:defRPr>
            </a:lvl4pPr>
            <a:lvl5pPr marL="27432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add a website or email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50615BBA-3709-50D7-A61C-9CF9B79E7B6F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68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1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1E37FEA7-CA51-4399-92F6-AB705B7FF650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432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2432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Add Slide Title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CAC5147-3BF8-9198-FA11-9363F87D0F1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4"/>
    </p:custDataLst>
    <p:extLst>
      <p:ext uri="{BB962C8B-B14F-4D97-AF65-F5344CB8AC3E}">
        <p14:creationId xmlns:p14="http://schemas.microsoft.com/office/powerpoint/2010/main" val="51996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8" r:id="rId2"/>
    <p:sldLayoutId id="2147483821" r:id="rId3"/>
    <p:sldLayoutId id="2147483820" r:id="rId4"/>
    <p:sldLayoutId id="2147483819" r:id="rId5"/>
    <p:sldLayoutId id="2147483822" r:id="rId6"/>
    <p:sldLayoutId id="2147483824" r:id="rId7"/>
    <p:sldLayoutId id="2147483832" r:id="rId8"/>
    <p:sldLayoutId id="2147483837" r:id="rId9"/>
    <p:sldLayoutId id="2147483828" r:id="rId10"/>
    <p:sldLayoutId id="2147483829" r:id="rId11"/>
    <p:sldLayoutId id="2147483851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600" b="1" i="0" kern="1200">
          <a:solidFill>
            <a:schemeClr val="accent5"/>
          </a:solidFill>
          <a:latin typeface="Anova Bold" panose="020B0503020203020204" pitchFamily="34" charset="0"/>
          <a:ea typeface="+mj-ea"/>
          <a:cs typeface="+mj-cs"/>
        </a:defRPr>
      </a:lvl1pPr>
    </p:titleStyle>
    <p:bodyStyle>
      <a:lvl1pPr marL="36576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3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–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BA1A5-F11E-586C-AE20-3947111EA4AC}"/>
              </a:ext>
            </a:extLst>
          </p:cNvPr>
          <p:cNvSpPr/>
          <p:nvPr userDrawn="1"/>
        </p:nvSpPr>
        <p:spPr>
          <a:xfrm>
            <a:off x="16477128" y="9143999"/>
            <a:ext cx="1810872" cy="1143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C7363F-AF69-28E6-1F57-D691A99669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9143999"/>
            <a:ext cx="16477128" cy="11430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432" y="2400300"/>
            <a:ext cx="15773400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2432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Add Slide Title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C16FACEF-10C6-6BB8-EE57-ACF39B01B1D3}"/>
              </a:ext>
            </a:extLst>
          </p:cNvPr>
          <p:cNvSpPr txBox="1"/>
          <p:nvPr userDrawn="1"/>
        </p:nvSpPr>
        <p:spPr>
          <a:xfrm>
            <a:off x="1252432" y="9316082"/>
            <a:ext cx="8588993" cy="584775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300" cap="none" spc="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ova Bold" panose="020B05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CONFIDENTIAL — DO NOT DISCLOSE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73378641-98C0-74B8-EDAB-E5E4E2EEB661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68AF4A5-1947-70D5-1EEC-327485090EC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202342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600" b="1" i="0" kern="1200">
          <a:solidFill>
            <a:schemeClr val="accent5"/>
          </a:solidFill>
          <a:latin typeface="Anova Bold" panose="020B0503020203020204" pitchFamily="34" charset="0"/>
          <a:ea typeface="+mj-ea"/>
          <a:cs typeface="+mj-cs"/>
        </a:defRPr>
      </a:lvl1pPr>
    </p:titleStyle>
    <p:bodyStyle>
      <a:lvl1pPr marL="36576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3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–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19.png"/><Relationship Id="rId7" Type="http://schemas.openxmlformats.org/officeDocument/2006/relationships/image" Target="../media/image2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60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Relationship Id="rId6" Type="http://schemas.openxmlformats.org/officeDocument/2006/relationships/image" Target="../media/image53.png"/><Relationship Id="rId5" Type="http://schemas.openxmlformats.org/officeDocument/2006/relationships/image" Target="../media/image30.png"/><Relationship Id="rId4" Type="http://schemas.openxmlformats.org/officeDocument/2006/relationships/image" Target="../media/image5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58.png"/><Relationship Id="rId4" Type="http://schemas.openxmlformats.org/officeDocument/2006/relationships/image" Target="../media/image500.png"/><Relationship Id="rId9" Type="http://schemas.openxmlformats.org/officeDocument/2006/relationships/image" Target="../media/image5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58.png"/><Relationship Id="rId4" Type="http://schemas.openxmlformats.org/officeDocument/2006/relationships/image" Target="../media/image59.png"/><Relationship Id="rId9" Type="http://schemas.openxmlformats.org/officeDocument/2006/relationships/image" Target="../media/image5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3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Relationship Id="rId6" Type="http://schemas.openxmlformats.org/officeDocument/2006/relationships/image" Target="../media/image55.svg"/><Relationship Id="rId11" Type="http://schemas.openxmlformats.org/officeDocument/2006/relationships/image" Target="../media/image62.png"/><Relationship Id="rId5" Type="http://schemas.openxmlformats.org/officeDocument/2006/relationships/image" Target="../media/image54.png"/><Relationship Id="rId10" Type="http://schemas.openxmlformats.org/officeDocument/2006/relationships/image" Target="../media/image61.svg"/><Relationship Id="rId4" Type="http://schemas.openxmlformats.org/officeDocument/2006/relationships/image" Target="../media/image53.sv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Hangcen.Zou@sas.com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Relationship Id="rId5" Type="http://schemas.openxmlformats.org/officeDocument/2006/relationships/image" Target="../media/image64.jpg"/><Relationship Id="rId4" Type="http://schemas.openxmlformats.org/officeDocument/2006/relationships/hyperlink" Target="mailto:hangcen.zou@abc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Relationship Id="rId4" Type="http://schemas.openxmlformats.org/officeDocument/2006/relationships/image" Target="../media/image1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F4ED06-AD2C-D93C-110D-539CAC0B0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431" y="1819513"/>
            <a:ext cx="15778269" cy="2400657"/>
          </a:xfrm>
        </p:spPr>
        <p:txBody>
          <a:bodyPr/>
          <a:lstStyle/>
          <a:p>
            <a:r>
              <a:rPr lang="en-US" dirty="0"/>
              <a:t>Kernel Bandwidth Selection for Maximum Mean Discrepancy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DDFC661-EB26-A03C-43D4-9945E36C5CFB}"/>
              </a:ext>
            </a:extLst>
          </p:cNvPr>
          <p:cNvSpPr txBox="1">
            <a:spLocks/>
          </p:cNvSpPr>
          <p:nvPr/>
        </p:nvSpPr>
        <p:spPr>
          <a:xfrm>
            <a:off x="1252432" y="5143501"/>
            <a:ext cx="16721670" cy="923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Font typeface="Anova Light" panose="020B0403020203020204" pitchFamily="34" charset="0"/>
              <a:buNone/>
              <a:defRPr sz="4800" b="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None/>
              <a:defRPr sz="2800" b="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731520" indent="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None/>
              <a:defRPr sz="2400" b="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None/>
              <a:defRPr sz="27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None/>
              <a:defRPr sz="27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Hangcen Zou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8F425C3-70D2-7C5D-70FA-FCC059080A88}"/>
              </a:ext>
            </a:extLst>
          </p:cNvPr>
          <p:cNvSpPr txBox="1">
            <a:spLocks/>
          </p:cNvSpPr>
          <p:nvPr/>
        </p:nvSpPr>
        <p:spPr>
          <a:xfrm>
            <a:off x="1252431" y="6066831"/>
            <a:ext cx="16721670" cy="1714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Font typeface="Anova Light" panose="020B0403020203020204" pitchFamily="34" charset="0"/>
              <a:buNone/>
              <a:defRPr sz="4800" b="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None/>
              <a:defRPr sz="2800" b="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731520" indent="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None/>
              <a:defRPr sz="2400" b="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None/>
              <a:defRPr sz="27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None/>
              <a:defRPr sz="27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Department of Statistics and Data Science, Washington University in St. Louis</a:t>
            </a:r>
          </a:p>
          <a:p>
            <a:r>
              <a:rPr lang="en-US" sz="3600" dirty="0"/>
              <a:t>MWSUG 2025, Cincinnati, OH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838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2F312-B557-4D1A-048B-B64CCA170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E4418B-065C-1E17-1104-67C6CEBD451D}"/>
                  </a:ext>
                </a:extLst>
              </p:cNvPr>
              <p:cNvSpPr txBox="1"/>
              <p:nvPr/>
            </p:nvSpPr>
            <p:spPr>
              <a:xfrm>
                <a:off x="998490" y="2755515"/>
                <a:ext cx="14323800" cy="5762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78908" indent="-178908" defTabSz="2702228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 heavy-tail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i.i.d.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distribution: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(0,</m:t>
                    </m:r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num>
                      <m:den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𝑌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sub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num>
                      <m:den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en-US" sz="2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E4418B-065C-1E17-1104-67C6CEBD4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90" y="2755515"/>
                <a:ext cx="14323800" cy="576248"/>
              </a:xfrm>
              <a:prstGeom prst="rect">
                <a:avLst/>
              </a:prstGeom>
              <a:blipFill>
                <a:blip r:embed="rId3"/>
                <a:stretch>
                  <a:fillRect l="-1417" t="-8511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B0BDF69-B32A-ECC0-BF19-98C3ABE69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252" y="3724687"/>
            <a:ext cx="4986911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5C8C4C-C25A-5DAF-1960-89BBD4C1C0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58" y="3611534"/>
            <a:ext cx="4986912" cy="457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1D799F-762E-C56A-0711-08914BB2702E}"/>
              </a:ext>
            </a:extLst>
          </p:cNvPr>
          <p:cNvSpPr/>
          <p:nvPr/>
        </p:nvSpPr>
        <p:spPr>
          <a:xfrm>
            <a:off x="11299686" y="5131291"/>
            <a:ext cx="1126178" cy="14647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84EA5A6-F0AC-CCE9-17E8-CAA144A3F353}"/>
              </a:ext>
            </a:extLst>
          </p:cNvPr>
          <p:cNvSpPr/>
          <p:nvPr/>
        </p:nvSpPr>
        <p:spPr>
          <a:xfrm>
            <a:off x="975341" y="8465127"/>
            <a:ext cx="5630176" cy="936038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valid with mild heavy-</a:t>
            </a:r>
            <a:r>
              <a:rPr lang="en-US" sz="2600" dirty="0" err="1"/>
              <a:t>tailedness</a:t>
            </a:r>
            <a:r>
              <a:rPr lang="en-US" sz="2600" dirty="0"/>
              <a:t> and moderate sample size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92BC5C-BADE-AFFE-1D33-84E188EE66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326" y="3724687"/>
            <a:ext cx="4986912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DDE4AC-4ABE-AE83-8015-3D632201F98B}"/>
                  </a:ext>
                </a:extLst>
              </p:cNvPr>
              <p:cNvSpPr txBox="1"/>
              <p:nvPr/>
            </p:nvSpPr>
            <p:spPr>
              <a:xfrm>
                <a:off x="12666649" y="3975441"/>
                <a:ext cx="12676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DDE4AC-4ABE-AE83-8015-3D632201F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649" y="3975441"/>
                <a:ext cx="1267646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015A28D-ED5F-BBDC-285B-0295924E2C6A}"/>
              </a:ext>
            </a:extLst>
          </p:cNvPr>
          <p:cNvSpPr/>
          <p:nvPr/>
        </p:nvSpPr>
        <p:spPr>
          <a:xfrm>
            <a:off x="16223060" y="5080933"/>
            <a:ext cx="1126178" cy="14647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1484EE-17AD-1D24-57D0-84022C323D09}"/>
                  </a:ext>
                </a:extLst>
              </p:cNvPr>
              <p:cNvSpPr txBox="1"/>
              <p:nvPr/>
            </p:nvSpPr>
            <p:spPr>
              <a:xfrm>
                <a:off x="7782530" y="3962323"/>
                <a:ext cx="12676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1484EE-17AD-1D24-57D0-84022C323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530" y="3962323"/>
                <a:ext cx="1267646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63A5F598-F0A8-13B5-C1E2-29BA453C584D}"/>
              </a:ext>
            </a:extLst>
          </p:cNvPr>
          <p:cNvSpPr/>
          <p:nvPr/>
        </p:nvSpPr>
        <p:spPr>
          <a:xfrm>
            <a:off x="7301484" y="8463305"/>
            <a:ext cx="10065979" cy="937860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more challenging to detect changes in covariance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4CDA4C5-5B26-500E-89AD-45F8F84C9C91}"/>
              </a:ext>
            </a:extLst>
          </p:cNvPr>
          <p:cNvSpPr txBox="1">
            <a:spLocks/>
          </p:cNvSpPr>
          <p:nvPr/>
        </p:nvSpPr>
        <p:spPr>
          <a:xfrm>
            <a:off x="1033206" y="959955"/>
            <a:ext cx="15250147" cy="11224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6576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3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chemeClr val="bg2"/>
                </a:solidFill>
              </a:rPr>
              <a:t>Robustness and Sensitivity                                                             </a:t>
            </a:r>
            <a:r>
              <a:rPr lang="en-US" sz="4800" dirty="0">
                <a:solidFill>
                  <a:schemeClr val="bg2"/>
                </a:solidFill>
              </a:rPr>
              <a:t>Stress Testing Under Extreme Cases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0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23" grpId="0" animBg="1"/>
      <p:bldP spid="8" grpId="0"/>
      <p:bldP spid="9" grpId="0" animBg="1"/>
      <p:bldP spid="11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2DEA4-1C8A-C2AA-21EC-3B2C4CF4B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420BA6-FD55-4895-8F69-10791AAA688A}"/>
                  </a:ext>
                </a:extLst>
              </p:cNvPr>
              <p:cNvSpPr txBox="1"/>
              <p:nvPr/>
            </p:nvSpPr>
            <p:spPr>
              <a:xfrm>
                <a:off x="997527" y="2812474"/>
                <a:ext cx="16717695" cy="867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78908" indent="-178908" defTabSz="2702228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 autoregressive model:</a:t>
                </a:r>
              </a:p>
              <a:p>
                <a:pPr defTabSz="2702228"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sup>
                    </m:sSubSup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sup>
                    </m:sSubSup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sup>
                    </m:sSubSup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d>
                      <m:d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0,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sup>
                    </m:sSubSup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(0,</m:t>
                    </m:r>
                    <m:sSubSup>
                      <m:sSubSup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sub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en-US" sz="2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420BA6-FD55-4895-8F69-10791AAA6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7" y="2812474"/>
                <a:ext cx="16717695" cy="867802"/>
              </a:xfrm>
              <a:prstGeom prst="rect">
                <a:avLst/>
              </a:prstGeom>
              <a:blipFill>
                <a:blip r:embed="rId3"/>
                <a:stretch>
                  <a:fillRect l="-1215" t="-13043" b="-24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A99FA31A-868B-4E78-8B23-538B8CE85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60" y="4014390"/>
            <a:ext cx="4488221" cy="4114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C0C65D-A09D-CEC7-294F-D9C52E5DF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44" y="4040908"/>
            <a:ext cx="4488221" cy="4114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A579B5-A349-B684-31E1-1211B388E82D}"/>
              </a:ext>
            </a:extLst>
          </p:cNvPr>
          <p:cNvSpPr/>
          <p:nvPr/>
        </p:nvSpPr>
        <p:spPr>
          <a:xfrm>
            <a:off x="11612324" y="5339425"/>
            <a:ext cx="1126178" cy="14647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229DF3-632F-27DA-A352-45F37B0E6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242" y="4014390"/>
            <a:ext cx="4488221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625B8B-B5F8-7985-4A13-5DF23D413564}"/>
                  </a:ext>
                </a:extLst>
              </p:cNvPr>
              <p:cNvSpPr txBox="1"/>
              <p:nvPr/>
            </p:nvSpPr>
            <p:spPr>
              <a:xfrm>
                <a:off x="12706328" y="4219592"/>
                <a:ext cx="24170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625B8B-B5F8-7985-4A13-5DF23D413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6328" y="4219592"/>
                <a:ext cx="2417024" cy="276999"/>
              </a:xfrm>
              <a:prstGeom prst="rect">
                <a:avLst/>
              </a:prstGeom>
              <a:blipFill>
                <a:blip r:embed="rId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D2CFCDC-CF20-D70F-C767-59E95BB349A4}"/>
              </a:ext>
            </a:extLst>
          </p:cNvPr>
          <p:cNvSpPr/>
          <p:nvPr/>
        </p:nvSpPr>
        <p:spPr>
          <a:xfrm>
            <a:off x="16518505" y="5339425"/>
            <a:ext cx="1126178" cy="14647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06406B-C259-B5F9-64CB-3093B5C868B3}"/>
                  </a:ext>
                </a:extLst>
              </p:cNvPr>
              <p:cNvSpPr txBox="1"/>
              <p:nvPr/>
            </p:nvSpPr>
            <p:spPr>
              <a:xfrm>
                <a:off x="7800146" y="4219592"/>
                <a:ext cx="24170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06406B-C259-B5F9-64CB-3093B5C86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146" y="4219592"/>
                <a:ext cx="2417024" cy="276999"/>
              </a:xfrm>
              <a:prstGeom prst="rect">
                <a:avLst/>
              </a:prstGeom>
              <a:blipFill>
                <a:blip r:embed="rId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EC638431-6122-5BCD-1D9B-E8F74020B20C}"/>
              </a:ext>
            </a:extLst>
          </p:cNvPr>
          <p:cNvSpPr/>
          <p:nvPr/>
        </p:nvSpPr>
        <p:spPr>
          <a:xfrm>
            <a:off x="975341" y="8465127"/>
            <a:ext cx="5630176" cy="936038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valid only under weak dependence</a:t>
            </a: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938C89CC-6A92-464C-98C0-56C6562FDDF7}"/>
              </a:ext>
            </a:extLst>
          </p:cNvPr>
          <p:cNvSpPr/>
          <p:nvPr/>
        </p:nvSpPr>
        <p:spPr>
          <a:xfrm>
            <a:off x="7301484" y="8463305"/>
            <a:ext cx="10065979" cy="937860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weak dependence yields performance similar to Gaussian </a:t>
            </a:r>
            <a:r>
              <a:rPr lang="en-US" sz="2600" dirty="0" err="1"/>
              <a:t>i.i.d.</a:t>
            </a:r>
            <a:r>
              <a:rPr lang="en-US" sz="2600" dirty="0"/>
              <a:t> case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B881873F-F1C9-C1F7-1F5F-A03A5FFEAA6B}"/>
              </a:ext>
            </a:extLst>
          </p:cNvPr>
          <p:cNvSpPr txBox="1">
            <a:spLocks/>
          </p:cNvSpPr>
          <p:nvPr/>
        </p:nvSpPr>
        <p:spPr>
          <a:xfrm>
            <a:off x="1033206" y="959955"/>
            <a:ext cx="15250147" cy="11224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6576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3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chemeClr val="bg2"/>
                </a:solidFill>
              </a:rPr>
              <a:t>Robustness and Sensitivity                                                             </a:t>
            </a:r>
            <a:r>
              <a:rPr lang="en-US" sz="4800" dirty="0">
                <a:solidFill>
                  <a:schemeClr val="bg2"/>
                </a:solidFill>
              </a:rPr>
              <a:t>Stress Testing Under Extreme Cases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3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/>
      <p:bldP spid="9" grpId="0" animBg="1"/>
      <p:bldP spid="11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5CFBF7C-DB39-02A5-7A90-770AED921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ector recto 11">
            <a:extLst>
              <a:ext uri="{FF2B5EF4-FFF2-40B4-BE49-F238E27FC236}">
                <a16:creationId xmlns:a16="http://schemas.microsoft.com/office/drawing/2014/main" id="{F33EAD1C-0C60-4458-A50A-D489125E073A}"/>
              </a:ext>
            </a:extLst>
          </p:cNvPr>
          <p:cNvSpPr/>
          <p:nvPr/>
        </p:nvSpPr>
        <p:spPr>
          <a:xfrm>
            <a:off x="1307024" y="6953535"/>
            <a:ext cx="402336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508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algn="l">
              <a:defRPr dirty="0" smtClean="0">
                <a:solidFill>
                  <a:schemeClr val="tx1"/>
                </a:solidFill>
              </a:defRP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onector recto 7">
            <a:extLst>
              <a:ext uri="{FF2B5EF4-FFF2-40B4-BE49-F238E27FC236}">
                <a16:creationId xmlns:a16="http://schemas.microsoft.com/office/drawing/2014/main" id="{96BDDCAB-2FAA-4CAC-96A0-6A61D09957F1}"/>
              </a:ext>
            </a:extLst>
          </p:cNvPr>
          <p:cNvSpPr/>
          <p:nvPr/>
        </p:nvSpPr>
        <p:spPr>
          <a:xfrm rot="5400000">
            <a:off x="1082564" y="6940395"/>
            <a:ext cx="36576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algn="l">
              <a:defRPr dirty="0" smtClean="0">
                <a:solidFill>
                  <a:schemeClr val="tx1"/>
                </a:solidFill>
              </a:defRP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Conector recto 11">
            <a:extLst>
              <a:ext uri="{FF2B5EF4-FFF2-40B4-BE49-F238E27FC236}">
                <a16:creationId xmlns:a16="http://schemas.microsoft.com/office/drawing/2014/main" id="{B846187A-B152-8D7E-DA73-25389447B2A2}"/>
              </a:ext>
            </a:extLst>
          </p:cNvPr>
          <p:cNvSpPr/>
          <p:nvPr/>
        </p:nvSpPr>
        <p:spPr>
          <a:xfrm>
            <a:off x="7042803" y="6953535"/>
            <a:ext cx="4173275" cy="0"/>
          </a:xfrm>
          <a:prstGeom prst="line">
            <a:avLst/>
          </a:prstGeom>
          <a:solidFill>
            <a:srgbClr val="000000">
              <a:alpha val="5000"/>
            </a:srgbClr>
          </a:solidFill>
          <a:ln w="508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algn="l">
              <a:defRPr dirty="0" smtClean="0">
                <a:solidFill>
                  <a:schemeClr val="tx1"/>
                </a:solidFill>
              </a:defRP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Conector recto 11">
            <a:extLst>
              <a:ext uri="{FF2B5EF4-FFF2-40B4-BE49-F238E27FC236}">
                <a16:creationId xmlns:a16="http://schemas.microsoft.com/office/drawing/2014/main" id="{874BBD16-21AE-D62A-EBCD-6CC144236630}"/>
              </a:ext>
            </a:extLst>
          </p:cNvPr>
          <p:cNvSpPr/>
          <p:nvPr/>
        </p:nvSpPr>
        <p:spPr>
          <a:xfrm flipH="1" flipV="1">
            <a:off x="7042801" y="3148009"/>
            <a:ext cx="3" cy="3805525"/>
          </a:xfrm>
          <a:prstGeom prst="line">
            <a:avLst/>
          </a:prstGeom>
          <a:solidFill>
            <a:srgbClr val="000000">
              <a:alpha val="5000"/>
            </a:srgbClr>
          </a:solidFill>
          <a:ln w="508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algn="l">
              <a:defRPr dirty="0" smtClean="0">
                <a:solidFill>
                  <a:schemeClr val="tx1"/>
                </a:solidFill>
              </a:defRP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Conector recto 11">
            <a:extLst>
              <a:ext uri="{FF2B5EF4-FFF2-40B4-BE49-F238E27FC236}">
                <a16:creationId xmlns:a16="http://schemas.microsoft.com/office/drawing/2014/main" id="{7E59D0AB-5123-181F-6B18-F4E525E44109}"/>
              </a:ext>
            </a:extLst>
          </p:cNvPr>
          <p:cNvSpPr/>
          <p:nvPr/>
        </p:nvSpPr>
        <p:spPr>
          <a:xfrm>
            <a:off x="12907149" y="6953534"/>
            <a:ext cx="4271539" cy="954105"/>
          </a:xfrm>
          <a:prstGeom prst="line">
            <a:avLst/>
          </a:prstGeom>
          <a:solidFill>
            <a:srgbClr val="000000">
              <a:alpha val="5000"/>
            </a:srgbClr>
          </a:solidFill>
          <a:ln w="508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algn="l">
              <a:defRPr dirty="0" smtClean="0">
                <a:solidFill>
                  <a:schemeClr val="tx1"/>
                </a:solidFill>
              </a:defRP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Conector recto 11">
            <a:extLst>
              <a:ext uri="{FF2B5EF4-FFF2-40B4-BE49-F238E27FC236}">
                <a16:creationId xmlns:a16="http://schemas.microsoft.com/office/drawing/2014/main" id="{B755A120-56EA-D836-51C6-B70496CCC462}"/>
              </a:ext>
            </a:extLst>
          </p:cNvPr>
          <p:cNvSpPr/>
          <p:nvPr/>
        </p:nvSpPr>
        <p:spPr>
          <a:xfrm flipH="1" flipV="1">
            <a:off x="12907147" y="3197715"/>
            <a:ext cx="3" cy="3755819"/>
          </a:xfrm>
          <a:prstGeom prst="line">
            <a:avLst/>
          </a:prstGeom>
          <a:solidFill>
            <a:srgbClr val="000000">
              <a:alpha val="5000"/>
            </a:srgbClr>
          </a:solidFill>
          <a:ln w="508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algn="l">
              <a:defRPr dirty="0" smtClean="0">
                <a:solidFill>
                  <a:schemeClr val="tx1"/>
                </a:solidFill>
              </a:defRPr>
            </a:pP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18499D5-7386-10D8-25E6-B49C1B640496}"/>
                  </a:ext>
                </a:extLst>
              </p:cNvPr>
              <p:cNvSpPr txBox="1"/>
              <p:nvPr/>
            </p:nvSpPr>
            <p:spPr>
              <a:xfrm>
                <a:off x="5051077" y="7123275"/>
                <a:ext cx="5586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18499D5-7386-10D8-25E6-B49C1B640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077" y="7123275"/>
                <a:ext cx="55861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7013AAE-643C-D36C-2BCF-F4A4DF848FEE}"/>
                  </a:ext>
                </a:extLst>
              </p:cNvPr>
              <p:cNvSpPr txBox="1"/>
              <p:nvPr/>
            </p:nvSpPr>
            <p:spPr>
              <a:xfrm>
                <a:off x="10936771" y="7123275"/>
                <a:ext cx="5586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7013AAE-643C-D36C-2BCF-F4A4DF848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6771" y="7123275"/>
                <a:ext cx="55861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19297F0-650D-9FA9-D5D6-940F071202DD}"/>
                  </a:ext>
                </a:extLst>
              </p:cNvPr>
              <p:cNvSpPr txBox="1"/>
              <p:nvPr/>
            </p:nvSpPr>
            <p:spPr>
              <a:xfrm>
                <a:off x="16899390" y="7967736"/>
                <a:ext cx="5586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19297F0-650D-9FA9-D5D6-940F07120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9390" y="7967736"/>
                <a:ext cx="55861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4A8716B-0080-DCA9-0520-C26141B381AE}"/>
                  </a:ext>
                </a:extLst>
              </p:cNvPr>
              <p:cNvSpPr txBox="1"/>
              <p:nvPr/>
            </p:nvSpPr>
            <p:spPr>
              <a:xfrm>
                <a:off x="6188819" y="3197716"/>
                <a:ext cx="56932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4A8716B-0080-DCA9-0520-C26141B38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819" y="3197716"/>
                <a:ext cx="56932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8E3B90A-38EA-000C-6C39-B2F5EB509526}"/>
                  </a:ext>
                </a:extLst>
              </p:cNvPr>
              <p:cNvSpPr txBox="1"/>
              <p:nvPr/>
            </p:nvSpPr>
            <p:spPr>
              <a:xfrm>
                <a:off x="12053164" y="3197716"/>
                <a:ext cx="56932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8E3B90A-38EA-000C-6C39-B2F5EB509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164" y="3197716"/>
                <a:ext cx="56932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Connecteur droit 14">
            <a:extLst>
              <a:ext uri="{FF2B5EF4-FFF2-40B4-BE49-F238E27FC236}">
                <a16:creationId xmlns:a16="http://schemas.microsoft.com/office/drawing/2014/main" id="{2C3F49A9-5224-3640-05B3-E7FABD853BD1}"/>
              </a:ext>
            </a:extLst>
          </p:cNvPr>
          <p:cNvSpPr/>
          <p:nvPr/>
        </p:nvSpPr>
        <p:spPr>
          <a:xfrm flipV="1">
            <a:off x="7042803" y="4495898"/>
            <a:ext cx="2652622" cy="2444296"/>
          </a:xfrm>
          <a:prstGeom prst="line">
            <a:avLst/>
          </a:prstGeom>
          <a:solidFill>
            <a:srgbClr val="E71224">
              <a:alpha val="5000"/>
            </a:srgbClr>
          </a:solidFill>
          <a:ln w="50800">
            <a:solidFill>
              <a:srgbClr val="E712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algn="l">
              <a:defRPr dirty="0" smtClean="0">
                <a:solidFill>
                  <a:schemeClr val="tx1"/>
                </a:solidFill>
              </a:defRPr>
            </a:pPr>
            <a:endParaRPr lang="en-US" dirty="0">
              <a:solidFill>
                <a:srgbClr val="E7122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91CCAEF-A100-7E52-625F-20491F3D671A}"/>
                  </a:ext>
                </a:extLst>
              </p:cNvPr>
              <p:cNvSpPr txBox="1"/>
              <p:nvPr/>
            </p:nvSpPr>
            <p:spPr>
              <a:xfrm>
                <a:off x="1951171" y="8244736"/>
                <a:ext cx="2511648" cy="95410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defTabSz="270222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one dimension</a:t>
                </a:r>
              </a:p>
              <a:p>
                <a:pPr defTabSz="270222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(1)</m:t>
                      </m:r>
                    </m:oMath>
                  </m:oMathPara>
                </a14:m>
                <a:endParaRPr lang="en-US" altLang="en-US" sz="2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91CCAEF-A100-7E52-625F-20491F3D6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171" y="8244736"/>
                <a:ext cx="2511648" cy="954107"/>
              </a:xfrm>
              <a:prstGeom prst="rect">
                <a:avLst/>
              </a:prstGeom>
              <a:blipFill>
                <a:blip r:embed="rId8"/>
                <a:stretch>
                  <a:fillRect l="-4854" t="-6369" r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9FCB246-5E30-2F45-E978-A98877717D51}"/>
                  </a:ext>
                </a:extLst>
              </p:cNvPr>
              <p:cNvSpPr txBox="1"/>
              <p:nvPr/>
            </p:nvSpPr>
            <p:spPr>
              <a:xfrm>
                <a:off x="7826190" y="8244735"/>
                <a:ext cx="2735067" cy="95410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defTabSz="270222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two dimensions</a:t>
                </a:r>
              </a:p>
              <a:p>
                <a:pPr defTabSz="270222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(1,1)</m:t>
                      </m:r>
                    </m:oMath>
                  </m:oMathPara>
                </a14:m>
                <a:endParaRPr lang="en-US" altLang="en-US" sz="2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9FCB246-5E30-2F45-E978-A98877717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190" y="8244735"/>
                <a:ext cx="2735067" cy="954107"/>
              </a:xfrm>
              <a:prstGeom prst="rect">
                <a:avLst/>
              </a:prstGeom>
              <a:blipFill>
                <a:blip r:embed="rId9"/>
                <a:stretch>
                  <a:fillRect l="-4688" t="-6369" r="-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B5C2CAF-DCF0-18A5-FCF5-5DABD08A9BA1}"/>
                  </a:ext>
                </a:extLst>
              </p:cNvPr>
              <p:cNvSpPr txBox="1"/>
              <p:nvPr/>
            </p:nvSpPr>
            <p:spPr>
              <a:xfrm>
                <a:off x="13381437" y="8244734"/>
                <a:ext cx="2955392" cy="95410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defTabSz="270222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three dimensions</a:t>
                </a:r>
              </a:p>
              <a:p>
                <a:pPr defTabSz="270222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(1,1,1)</m:t>
                      </m:r>
                    </m:oMath>
                  </m:oMathPara>
                </a14:m>
                <a:endParaRPr lang="en-US" altLang="en-US" sz="2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B5C2CAF-DCF0-18A5-FCF5-5DABD08A9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1437" y="8244734"/>
                <a:ext cx="2955392" cy="954107"/>
              </a:xfrm>
              <a:prstGeom prst="rect">
                <a:avLst/>
              </a:prstGeom>
              <a:blipFill>
                <a:blip r:embed="rId10"/>
                <a:stretch>
                  <a:fillRect l="-4124" t="-6369" r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ector recto 23">
            <a:extLst>
              <a:ext uri="{FF2B5EF4-FFF2-40B4-BE49-F238E27FC236}">
                <a16:creationId xmlns:a16="http://schemas.microsoft.com/office/drawing/2014/main" id="{9500BFEE-84B9-4485-99F3-99D612ADB113}"/>
              </a:ext>
            </a:extLst>
          </p:cNvPr>
          <p:cNvSpPr/>
          <p:nvPr/>
        </p:nvSpPr>
        <p:spPr>
          <a:xfrm flipV="1">
            <a:off x="1265443" y="6940194"/>
            <a:ext cx="2746661" cy="12305"/>
          </a:xfrm>
          <a:prstGeom prst="line">
            <a:avLst/>
          </a:prstGeom>
          <a:solidFill>
            <a:srgbClr val="33CC33">
              <a:alpha val="5000"/>
            </a:srgbClr>
          </a:solidFill>
          <a:ln w="508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algn="l">
              <a:defRPr dirty="0" smtClean="0">
                <a:solidFill>
                  <a:schemeClr val="tx1"/>
                </a:solidFill>
              </a:defRPr>
            </a:pP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18" name="Conector recto 11">
            <a:extLst>
              <a:ext uri="{FF2B5EF4-FFF2-40B4-BE49-F238E27FC236}">
                <a16:creationId xmlns:a16="http://schemas.microsoft.com/office/drawing/2014/main" id="{1B35DA99-D927-5C71-7B2B-61FDE55AE268}"/>
              </a:ext>
            </a:extLst>
          </p:cNvPr>
          <p:cNvSpPr/>
          <p:nvPr/>
        </p:nvSpPr>
        <p:spPr>
          <a:xfrm flipV="1">
            <a:off x="12907147" y="4258106"/>
            <a:ext cx="3729466" cy="2694393"/>
          </a:xfrm>
          <a:prstGeom prst="line">
            <a:avLst/>
          </a:prstGeom>
          <a:solidFill>
            <a:srgbClr val="000000">
              <a:alpha val="5000"/>
            </a:srgbClr>
          </a:solidFill>
          <a:ln w="508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algn="l">
              <a:defRPr dirty="0" smtClean="0">
                <a:solidFill>
                  <a:schemeClr val="tx1"/>
                </a:solidFill>
              </a:defRP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Conector recto 18">
            <a:extLst>
              <a:ext uri="{FF2B5EF4-FFF2-40B4-BE49-F238E27FC236}">
                <a16:creationId xmlns:a16="http://schemas.microsoft.com/office/drawing/2014/main" id="{73B4081A-5018-4B58-8715-9C610E5CFB73}"/>
              </a:ext>
            </a:extLst>
          </p:cNvPr>
          <p:cNvSpPr/>
          <p:nvPr/>
        </p:nvSpPr>
        <p:spPr>
          <a:xfrm rot="806206" flipV="1">
            <a:off x="13305782" y="3690134"/>
            <a:ext cx="1537632" cy="3515922"/>
          </a:xfrm>
          <a:prstGeom prst="line">
            <a:avLst/>
          </a:prstGeom>
          <a:solidFill>
            <a:srgbClr val="0066FF">
              <a:alpha val="5000"/>
            </a:srgbClr>
          </a:solidFill>
          <a:ln w="508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algn="l">
              <a:defRPr dirty="0" smtClean="0">
                <a:solidFill>
                  <a:schemeClr val="tx1"/>
                </a:solidFill>
              </a:defRPr>
            </a:pPr>
            <a:endParaRPr lang="es-ES" dirty="0">
              <a:solidFill>
                <a:srgbClr val="006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C6B9CD-BC13-2D99-4C8A-93C76ED576ED}"/>
                  </a:ext>
                </a:extLst>
              </p:cNvPr>
              <p:cNvSpPr txBox="1"/>
              <p:nvPr/>
            </p:nvSpPr>
            <p:spPr>
              <a:xfrm>
                <a:off x="16485499" y="4495898"/>
                <a:ext cx="56932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C6B9CD-BC13-2D99-4C8A-93C76ED57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5499" y="4495898"/>
                <a:ext cx="569323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8EDDE271-9CCF-8F4D-4095-A4E99FFF8517}"/>
              </a:ext>
            </a:extLst>
          </p:cNvPr>
          <p:cNvSpPr txBox="1">
            <a:spLocks/>
          </p:cNvSpPr>
          <p:nvPr/>
        </p:nvSpPr>
        <p:spPr>
          <a:xfrm>
            <a:off x="1033206" y="959955"/>
            <a:ext cx="16785871" cy="11224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6576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3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800" dirty="0">
                <a:solidFill>
                  <a:schemeClr val="bg2"/>
                </a:solidFill>
              </a:rPr>
              <a:t>Impact of Mean Drift Orientation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07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33" grpId="0" animBg="1"/>
      <p:bldP spid="36" grpId="0" animBg="1"/>
      <p:bldP spid="37" grpId="0" animBg="1"/>
      <p:bldP spid="38" grpId="0" animBg="1"/>
      <p:bldP spid="44" grpId="0"/>
      <p:bldP spid="45" grpId="0"/>
      <p:bldP spid="46" grpId="0"/>
      <p:bldP spid="47" grpId="0"/>
      <p:bldP spid="49" grpId="0"/>
      <p:bldP spid="66" grpId="0" animBg="1"/>
      <p:bldP spid="80" grpId="0"/>
      <p:bldP spid="81" grpId="0"/>
      <p:bldP spid="82" grpId="0"/>
      <p:bldP spid="24" grpId="0" animBg="1"/>
      <p:bldP spid="18" grpId="0" animBg="1"/>
      <p:bldP spid="19" grpId="0" animBg="1"/>
      <p:bldP spid="20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0C85FF2-B09D-CDB9-3ACF-D31344DF3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ector recto 11">
            <a:extLst>
              <a:ext uri="{FF2B5EF4-FFF2-40B4-BE49-F238E27FC236}">
                <a16:creationId xmlns:a16="http://schemas.microsoft.com/office/drawing/2014/main" id="{F359B531-592C-AB59-F126-61217C8AC73E}"/>
              </a:ext>
            </a:extLst>
          </p:cNvPr>
          <p:cNvSpPr/>
          <p:nvPr/>
        </p:nvSpPr>
        <p:spPr>
          <a:xfrm flipV="1">
            <a:off x="8789717" y="6609390"/>
            <a:ext cx="3893968" cy="13341"/>
          </a:xfrm>
          <a:prstGeom prst="line">
            <a:avLst/>
          </a:prstGeom>
          <a:solidFill>
            <a:srgbClr val="000000">
              <a:alpha val="5000"/>
            </a:srgbClr>
          </a:solidFill>
          <a:ln w="508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algn="l">
              <a:defRPr dirty="0" smtClean="0">
                <a:solidFill>
                  <a:schemeClr val="tx1"/>
                </a:solidFill>
              </a:defRP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Conector recto 11">
            <a:extLst>
              <a:ext uri="{FF2B5EF4-FFF2-40B4-BE49-F238E27FC236}">
                <a16:creationId xmlns:a16="http://schemas.microsoft.com/office/drawing/2014/main" id="{81150F2B-F217-6C1F-BD67-AEAB58B531E5}"/>
              </a:ext>
            </a:extLst>
          </p:cNvPr>
          <p:cNvSpPr/>
          <p:nvPr/>
        </p:nvSpPr>
        <p:spPr>
          <a:xfrm flipH="1" flipV="1">
            <a:off x="8789715" y="2909110"/>
            <a:ext cx="0" cy="3713619"/>
          </a:xfrm>
          <a:prstGeom prst="line">
            <a:avLst/>
          </a:prstGeom>
          <a:solidFill>
            <a:srgbClr val="000000">
              <a:alpha val="5000"/>
            </a:srgbClr>
          </a:solidFill>
          <a:ln w="508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algn="l">
              <a:defRPr dirty="0" smtClean="0">
                <a:solidFill>
                  <a:schemeClr val="tx1"/>
                </a:solidFill>
              </a:defRPr>
            </a:pP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8AB38F-6B8B-69A5-57DC-766BA4395812}"/>
                  </a:ext>
                </a:extLst>
              </p:cNvPr>
              <p:cNvSpPr txBox="1"/>
              <p:nvPr/>
            </p:nvSpPr>
            <p:spPr>
              <a:xfrm>
                <a:off x="12260604" y="6779130"/>
                <a:ext cx="5586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8AB38F-6B8B-69A5-57DC-766BA4395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0604" y="6779130"/>
                <a:ext cx="55861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9F6C21-0363-645F-2373-BDE2043444C6}"/>
                  </a:ext>
                </a:extLst>
              </p:cNvPr>
              <p:cNvSpPr txBox="1"/>
              <p:nvPr/>
            </p:nvSpPr>
            <p:spPr>
              <a:xfrm>
                <a:off x="8017618" y="2740353"/>
                <a:ext cx="56932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9F6C21-0363-645F-2373-BDE204344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618" y="2740353"/>
                <a:ext cx="56932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necteur droit 14">
            <a:extLst>
              <a:ext uri="{FF2B5EF4-FFF2-40B4-BE49-F238E27FC236}">
                <a16:creationId xmlns:a16="http://schemas.microsoft.com/office/drawing/2014/main" id="{69A4CCA1-0851-1D2B-97FA-5E57EA9022C3}"/>
              </a:ext>
            </a:extLst>
          </p:cNvPr>
          <p:cNvSpPr/>
          <p:nvPr/>
        </p:nvSpPr>
        <p:spPr>
          <a:xfrm flipV="1">
            <a:off x="8789716" y="4612946"/>
            <a:ext cx="2196722" cy="1996444"/>
          </a:xfrm>
          <a:prstGeom prst="line">
            <a:avLst/>
          </a:prstGeom>
          <a:solidFill>
            <a:srgbClr val="E71224">
              <a:alpha val="5000"/>
            </a:srgbClr>
          </a:solidFill>
          <a:ln w="50800">
            <a:solidFill>
              <a:srgbClr val="E712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algn="l">
              <a:defRPr dirty="0" smtClean="0">
                <a:solidFill>
                  <a:schemeClr val="tx1"/>
                </a:solidFill>
              </a:defRPr>
            </a:pPr>
            <a:endParaRPr lang="en-US" dirty="0">
              <a:solidFill>
                <a:srgbClr val="E71224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14001B4-CB46-4D46-422E-49B6F1788F33}"/>
              </a:ext>
            </a:extLst>
          </p:cNvPr>
          <p:cNvSpPr/>
          <p:nvPr/>
        </p:nvSpPr>
        <p:spPr>
          <a:xfrm>
            <a:off x="5783075" y="3664269"/>
            <a:ext cx="6013279" cy="5851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4F58AA54-7107-D882-DC67-DBDFB394A801}"/>
              </a:ext>
            </a:extLst>
          </p:cNvPr>
          <p:cNvSpPr txBox="1">
            <a:spLocks/>
          </p:cNvSpPr>
          <p:nvPr/>
        </p:nvSpPr>
        <p:spPr>
          <a:xfrm>
            <a:off x="1033206" y="959955"/>
            <a:ext cx="16785871" cy="11224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6576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3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800" dirty="0">
                <a:solidFill>
                  <a:schemeClr val="bg2"/>
                </a:solidFill>
              </a:rPr>
              <a:t>Impact of Mean Drift Orientation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13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7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15274-59C8-EB01-3E2E-9A23F8EBE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54ACC0-7DED-9531-E6C7-54DE110AAF9E}"/>
              </a:ext>
            </a:extLst>
          </p:cNvPr>
          <p:cNvSpPr txBox="1"/>
          <p:nvPr/>
        </p:nvSpPr>
        <p:spPr>
          <a:xfrm>
            <a:off x="8108074" y="2605340"/>
            <a:ext cx="396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8908" indent="-178908" defTabSz="270222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 Gaussian </a:t>
            </a:r>
            <a:r>
              <a:rPr lang="en-US" altLang="en-US" sz="2800" dirty="0" err="1">
                <a:cs typeface="Arial" panose="020B0604020202020204" pitchFamily="34" charset="0"/>
              </a:rPr>
              <a:t>i.i.d.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18392-F7BE-0306-AE15-B7F1134B5BED}"/>
              </a:ext>
            </a:extLst>
          </p:cNvPr>
          <p:cNvSpPr txBox="1"/>
          <p:nvPr/>
        </p:nvSpPr>
        <p:spPr>
          <a:xfrm>
            <a:off x="12660956" y="2565253"/>
            <a:ext cx="312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8908" indent="-178908" defTabSz="270222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 AR(1)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76451-85DB-9683-7F6F-C5DE91037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56" y="3551562"/>
            <a:ext cx="4496067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E86F11-86F7-511D-313C-9B95E3E96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74" y="3571606"/>
            <a:ext cx="4496067" cy="4114800"/>
          </a:xfrm>
          <a:prstGeom prst="rect">
            <a:avLst/>
          </a:prstGeom>
        </p:spPr>
      </p:pic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E3AE2D6E-822D-D514-DA36-E996DA13695C}"/>
              </a:ext>
            </a:extLst>
          </p:cNvPr>
          <p:cNvSpPr/>
          <p:nvPr/>
        </p:nvSpPr>
        <p:spPr>
          <a:xfrm>
            <a:off x="1121240" y="8096168"/>
            <a:ext cx="16035783" cy="1133194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with the mean drift magnitude fixed,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the orientation of the drift affects power for correlated samples but not for </a:t>
            </a:r>
            <a:r>
              <a:rPr 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i.i.d.</a:t>
            </a: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samples.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C8C533-DAC6-8505-C4BF-3F652BE94969}"/>
                  </a:ext>
                </a:extLst>
              </p:cNvPr>
              <p:cNvSpPr txBox="1"/>
              <p:nvPr/>
            </p:nvSpPr>
            <p:spPr>
              <a:xfrm>
                <a:off x="1252432" y="2699017"/>
                <a:ext cx="8035947" cy="47720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⊤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0 0 0 0 0 0 0 0 0 0</m:t>
                          </m:r>
                        </m:e>
                      </m:d>
                    </m:oMath>
                  </m:oMathPara>
                </a14:m>
                <a:endParaRPr lang="en-US" sz="2800" b="0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⊤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⊤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⊤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𝑤h𝑒𝑟𝑒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∙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</m:ra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⊤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(1 1 1 1 1 1 1 1 1 1)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⊤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(0 0 0 0 0 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⊤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(0 0 0 0 0 0 0 0 0 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⊤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𝑎𝑛𝑑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⊤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𝑎𝑟𝑒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𝑟𝑎𝑛𝑑𝑜𝑚𝑙𝑦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𝑔𝑒𝑛𝑒𝑟𝑎𝑡𝑒𝑑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C8C533-DAC6-8505-C4BF-3F652BE94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32" y="2699017"/>
                <a:ext cx="8035947" cy="4772012"/>
              </a:xfrm>
              <a:prstGeom prst="rect">
                <a:avLst/>
              </a:prstGeom>
              <a:blipFill>
                <a:blip r:embed="rId5"/>
                <a:stretch>
                  <a:fillRect l="-1420" b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A3FE92-921D-90F0-C0DE-9238DB035E9B}"/>
                  </a:ext>
                </a:extLst>
              </p:cNvPr>
              <p:cNvSpPr txBox="1"/>
              <p:nvPr/>
            </p:nvSpPr>
            <p:spPr>
              <a:xfrm>
                <a:off x="12433799" y="3746896"/>
                <a:ext cx="24170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A3FE92-921D-90F0-C0DE-9238DB035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3799" y="3746896"/>
                <a:ext cx="2417024" cy="276999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1A309BF-453F-84D3-7E4B-B7348947D795}"/>
              </a:ext>
            </a:extLst>
          </p:cNvPr>
          <p:cNvSpPr/>
          <p:nvPr/>
        </p:nvSpPr>
        <p:spPr>
          <a:xfrm>
            <a:off x="11782421" y="4980546"/>
            <a:ext cx="709253" cy="14647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1F19A1F-B901-DBF9-FA66-ABEF6223DCB2}"/>
              </a:ext>
            </a:extLst>
          </p:cNvPr>
          <p:cNvSpPr txBox="1">
            <a:spLocks/>
          </p:cNvSpPr>
          <p:nvPr/>
        </p:nvSpPr>
        <p:spPr>
          <a:xfrm>
            <a:off x="1033206" y="959955"/>
            <a:ext cx="16785871" cy="11224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6576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3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800" dirty="0">
                <a:solidFill>
                  <a:schemeClr val="bg2"/>
                </a:solidFill>
              </a:rPr>
              <a:t>Impact of Mean Drift Orientation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33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  <p:bldP spid="8" grpId="0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C0E91-5C09-F168-1BB3-F5D055B5F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024DD-9825-1D70-DDC0-1441D34D65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3206" y="1042068"/>
            <a:ext cx="14843353" cy="549382"/>
          </a:xfrm>
        </p:spPr>
        <p:txBody>
          <a:bodyPr>
            <a:noAutofit/>
          </a:bodyPr>
          <a:lstStyle/>
          <a:p>
            <a:r>
              <a:rPr lang="en-US" sz="4800" dirty="0"/>
              <a:t>Potential Bandwidth Options</a:t>
            </a:r>
          </a:p>
          <a:p>
            <a:endParaRPr lang="en-US" sz="4800" dirty="0"/>
          </a:p>
        </p:txBody>
      </p:sp>
      <p:pic>
        <p:nvPicPr>
          <p:cNvPr id="11" name="Picture 10" descr="A graph with a line graph&#10;&#10;AI-generated content may be incorrect.">
            <a:extLst>
              <a:ext uri="{FF2B5EF4-FFF2-40B4-BE49-F238E27FC236}">
                <a16:creationId xmlns:a16="http://schemas.microsoft.com/office/drawing/2014/main" id="{232827DB-E9ED-A419-2C93-57F97DB21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92" y="3964038"/>
            <a:ext cx="6860728" cy="49914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E98792-C525-A7FE-F7C2-CC5FE56474D4}"/>
              </a:ext>
            </a:extLst>
          </p:cNvPr>
          <p:cNvSpPr txBox="1"/>
          <p:nvPr/>
        </p:nvSpPr>
        <p:spPr>
          <a:xfrm>
            <a:off x="975340" y="5455758"/>
            <a:ext cx="89189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8908" indent="-178908" defTabSz="2702228"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 distance from oracle power curve</a:t>
            </a:r>
          </a:p>
          <a:p>
            <a:pPr marL="178908" indent="-178908" defTabSz="2702228">
              <a:buFont typeface="Wingdings" panose="05000000000000000000" pitchFamily="2" charset="2"/>
              <a:buChar char="§"/>
              <a:defRPr/>
            </a:pPr>
            <a:endParaRPr lang="en-US" altLang="en-US" sz="2800" dirty="0">
              <a:cs typeface="Arial" panose="020B0604020202020204" pitchFamily="34" charset="0"/>
            </a:endParaRPr>
          </a:p>
          <a:p>
            <a:pPr marL="178908" indent="-178908" defTabSz="2702228"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 oracle power curve</a:t>
            </a:r>
          </a:p>
          <a:p>
            <a:pPr defTabSz="2702228"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   zero in the vicinity of the null and one elsewhere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1DC9A7-24FC-6D2F-057A-48443EB09538}"/>
                  </a:ext>
                </a:extLst>
              </p:cNvPr>
              <p:cNvSpPr txBox="1"/>
              <p:nvPr/>
            </p:nvSpPr>
            <p:spPr>
              <a:xfrm>
                <a:off x="1055664" y="2026948"/>
                <a:ext cx="5411605" cy="9046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2702228">
                  <a:buClr>
                    <a:schemeClr val="tx1"/>
                  </a:buClr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mean: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  <m:acc>
                          <m:accPr>
                            <m:chr m:val="̅"/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d>
                          <m:d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1DC9A7-24FC-6D2F-057A-48443EB09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64" y="2026948"/>
                <a:ext cx="5411605" cy="904671"/>
              </a:xfrm>
              <a:prstGeom prst="rect">
                <a:avLst/>
              </a:prstGeom>
              <a:blipFill>
                <a:blip r:embed="rId5"/>
                <a:stretch>
                  <a:fillRect l="-4215" t="-44444" b="-3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D3E83E-73A9-FB05-6CFC-C881A4D51BB3}"/>
                  </a:ext>
                </a:extLst>
              </p:cNvPr>
              <p:cNvSpPr txBox="1"/>
              <p:nvPr/>
            </p:nvSpPr>
            <p:spPr>
              <a:xfrm>
                <a:off x="7069887" y="2177858"/>
                <a:ext cx="5915667" cy="590162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defTabSz="270222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modified mean</a:t>
                </a:r>
                <a:r>
                  <a:rPr lang="en-US" altLang="en-US" sz="2800" baseline="30000" dirty="0">
                    <a:cs typeface="Arial" panose="020B0604020202020204" pitchFamily="34" charset="0"/>
                  </a:rPr>
                  <a:t>[3]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func>
                      <m:func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box>
                          <m:box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en-US" sz="28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e>
                    </m:func>
                  </m:oMath>
                </a14:m>
                <a:endParaRPr lang="en-US" altLang="en-US" sz="2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D3E83E-73A9-FB05-6CFC-C881A4D51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887" y="2177858"/>
                <a:ext cx="5915667" cy="590162"/>
              </a:xfrm>
              <a:prstGeom prst="rect">
                <a:avLst/>
              </a:prstGeom>
              <a:blipFill>
                <a:blip r:embed="rId6"/>
                <a:stretch>
                  <a:fillRect l="-2141" t="-10638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65E8291-1921-15CA-E595-5CB3039A3430}"/>
              </a:ext>
            </a:extLst>
          </p:cNvPr>
          <p:cNvSpPr txBox="1"/>
          <p:nvPr/>
        </p:nvSpPr>
        <p:spPr>
          <a:xfrm>
            <a:off x="1257720" y="9576696"/>
            <a:ext cx="1465810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[3] Chaudhuri, Arin, et al. "The mean and median criteria for kernel bandwidth selection for support vector data description." </a:t>
            </a:r>
            <a:r>
              <a:rPr lang="en-US" sz="1200" i="1" dirty="0">
                <a:cs typeface="Arial" panose="020B0604020202020204" pitchFamily="34" charset="0"/>
              </a:rPr>
              <a:t>2017 IEEE International Conference on Data Mining Workshops (ICDMW)</a:t>
            </a:r>
            <a:r>
              <a:rPr lang="en-US" sz="1200" dirty="0">
                <a:cs typeface="Arial" panose="020B0604020202020204" pitchFamily="34" charset="0"/>
              </a:rPr>
              <a:t>. IEEE, 2017.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DFBACF-81DC-8D7E-858B-AB0E308E7659}"/>
              </a:ext>
            </a:extLst>
          </p:cNvPr>
          <p:cNvSpPr/>
          <p:nvPr/>
        </p:nvSpPr>
        <p:spPr>
          <a:xfrm>
            <a:off x="9512490" y="8791453"/>
            <a:ext cx="6155140" cy="5808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EFA87-93C2-03A3-F2CA-B47893F58407}"/>
              </a:ext>
            </a:extLst>
          </p:cNvPr>
          <p:cNvSpPr txBox="1">
            <a:spLocks/>
          </p:cNvSpPr>
          <p:nvPr/>
        </p:nvSpPr>
        <p:spPr>
          <a:xfrm>
            <a:off x="1033206" y="3980955"/>
            <a:ext cx="16785871" cy="11224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6576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3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800" dirty="0">
                <a:solidFill>
                  <a:schemeClr val="bg2"/>
                </a:solidFill>
              </a:rPr>
              <a:t>Measuring Power Performance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FD7EDE-6829-458D-EA88-2843C7D1FA7B}"/>
              </a:ext>
            </a:extLst>
          </p:cNvPr>
          <p:cNvSpPr/>
          <p:nvPr/>
        </p:nvSpPr>
        <p:spPr>
          <a:xfrm>
            <a:off x="12373750" y="8475406"/>
            <a:ext cx="368856" cy="316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B008D0-FB41-1D08-21F2-A567C45B47DA}"/>
              </a:ext>
            </a:extLst>
          </p:cNvPr>
          <p:cNvSpPr txBox="1"/>
          <p:nvPr/>
        </p:nvSpPr>
        <p:spPr>
          <a:xfrm>
            <a:off x="13924910" y="2177858"/>
            <a:ext cx="2735067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27022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median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092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69EFFAE-8749-5FDF-AD22-36FAEA5A0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68F134-6B6C-76D2-2CBF-9C0FD3BE4D20}"/>
                  </a:ext>
                </a:extLst>
              </p:cNvPr>
              <p:cNvSpPr txBox="1"/>
              <p:nvPr/>
            </p:nvSpPr>
            <p:spPr>
              <a:xfrm>
                <a:off x="897730" y="2345140"/>
                <a:ext cx="100002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8908" indent="-178908" defTabSz="2702228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 Gaussian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i.i.d.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mean drift: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𝑌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en-US" sz="2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68F134-6B6C-76D2-2CBF-9C0FD3BE4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30" y="2345140"/>
                <a:ext cx="10000274" cy="523220"/>
              </a:xfrm>
              <a:prstGeom prst="rect">
                <a:avLst/>
              </a:prstGeom>
              <a:blipFill>
                <a:blip r:embed="rId4"/>
                <a:stretch>
                  <a:fillRect l="-1141" t="-11628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graph of power and intensity&#10;&#10;AI-generated content may be incorrect.">
            <a:extLst>
              <a:ext uri="{FF2B5EF4-FFF2-40B4-BE49-F238E27FC236}">
                <a16:creationId xmlns:a16="http://schemas.microsoft.com/office/drawing/2014/main" id="{87491243-54F2-8B7F-2011-18AB9C16F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0" y="3341869"/>
            <a:ext cx="5754764" cy="5266759"/>
          </a:xfrm>
          <a:prstGeom prst="rect">
            <a:avLst/>
          </a:prstGeom>
        </p:spPr>
      </p:pic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81C607F3-C867-3666-35F8-CFF7505E7E2D}"/>
              </a:ext>
            </a:extLst>
          </p:cNvPr>
          <p:cNvSpPr/>
          <p:nvPr/>
        </p:nvSpPr>
        <p:spPr>
          <a:xfrm>
            <a:off x="6892119" y="6982155"/>
            <a:ext cx="10658902" cy="1772629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365760">
              <a:buAutoNum type="arabicPeriod"/>
            </a:pPr>
            <a:r>
              <a:rPr lang="en-US" sz="2800" dirty="0"/>
              <a:t>mean and median bandwidths yield comparable performance</a:t>
            </a:r>
          </a:p>
          <a:p>
            <a:pPr marL="514350" indent="-365760">
              <a:buAutoNum type="arabicPeriod"/>
            </a:pPr>
            <a:r>
              <a:rPr lang="en-US" sz="2800" dirty="0"/>
              <a:t>standard MMD can outperform MMMD in certain scenarios</a:t>
            </a:r>
          </a:p>
          <a:p>
            <a:pPr marL="514350" indent="-365760">
              <a:buFontTx/>
              <a:buAutoNum type="arabicPeriod"/>
            </a:pPr>
            <a:r>
              <a:rPr lang="en-US" sz="2800" dirty="0"/>
              <a:t>bandwidth selection is problem-dependent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3208BF-7BB5-34E9-55A5-64B4F5355BD2}"/>
                  </a:ext>
                </a:extLst>
              </p:cNvPr>
              <p:cNvSpPr txBox="1"/>
              <p:nvPr/>
            </p:nvSpPr>
            <p:spPr>
              <a:xfrm>
                <a:off x="6707224" y="3205389"/>
                <a:ext cx="11403359" cy="332398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65760" indent="-274320" defTabSz="2702228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mean: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altLang="en-US" sz="2800" dirty="0">
                  <a:cs typeface="Arial" panose="020B0604020202020204" pitchFamily="34" charset="0"/>
                </a:endParaRPr>
              </a:p>
              <a:p>
                <a:pPr marL="365760" indent="-274320" defTabSz="2702228">
                  <a:buFont typeface="Arial" panose="020B0604020202020204" pitchFamily="34" charset="0"/>
                  <a:buChar char="•"/>
                  <a:defRPr/>
                </a:pPr>
                <a:endParaRPr lang="en-US" altLang="en-US" sz="1400" dirty="0">
                  <a:cs typeface="Arial" panose="020B0604020202020204" pitchFamily="34" charset="0"/>
                </a:endParaRPr>
              </a:p>
              <a:p>
                <a:pPr marL="365760" indent="-274320" defTabSz="2702228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modified mean</a:t>
                </a:r>
                <a:r>
                  <a:rPr lang="en-US" altLang="en-US" sz="2800" baseline="30000" dirty="0">
                    <a:cs typeface="Arial" panose="020B0604020202020204" pitchFamily="34" charset="0"/>
                  </a:rPr>
                  <a:t>[3]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:</a:t>
                </a:r>
                <a:endParaRPr lang="en-US" altLang="en-US" sz="28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91440" defTabSz="2702228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=−0.14818</m:t>
                      </m:r>
                      <m:sSup>
                        <m:sSup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+0.28462</m:t>
                      </m:r>
                      <m:sSup>
                        <m:sSupPr>
                          <m:ctrlPr>
                            <a:rPr lang="en-US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−0.25285</m:t>
                      </m:r>
                      <m:sSup>
                        <m:sSupPr>
                          <m:ctrlPr>
                            <a:rPr lang="en-US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+0.15906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𝜙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−0.00138</m:t>
                      </m:r>
                    </m:oMath>
                  </m:oMathPara>
                </a14:m>
                <a:endParaRPr lang="en-US" altLang="en-US" sz="2800" dirty="0">
                  <a:cs typeface="Arial" panose="020B0604020202020204" pitchFamily="34" charset="0"/>
                </a:endParaRPr>
              </a:p>
              <a:p>
                <a:pPr marL="91440" defTabSz="2702228"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   where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=1/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ln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⁡(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−1)</m:t>
                    </m:r>
                  </m:oMath>
                </a14:m>
                <a:endParaRPr lang="en-US" altLang="en-US" sz="2800" dirty="0">
                  <a:cs typeface="Arial" panose="020B0604020202020204" pitchFamily="34" charset="0"/>
                </a:endParaRPr>
              </a:p>
              <a:p>
                <a:pPr marL="91440" defTabSz="2702228">
                  <a:defRPr/>
                </a:pPr>
                <a:endParaRPr lang="en-US" altLang="en-US" sz="1400" dirty="0">
                  <a:cs typeface="Arial" panose="020B0604020202020204" pitchFamily="34" charset="0"/>
                </a:endParaRPr>
              </a:p>
              <a:p>
                <a:pPr marL="365760" indent="-274320" defTabSz="2702228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median</a:t>
                </a:r>
              </a:p>
              <a:p>
                <a:pPr marL="365760" indent="-274320" defTabSz="2702228">
                  <a:buFont typeface="Arial" panose="020B0604020202020204" pitchFamily="34" charset="0"/>
                  <a:buChar char="•"/>
                  <a:defRPr/>
                </a:pPr>
                <a:endParaRPr lang="en-US" altLang="en-US" sz="1400" dirty="0">
                  <a:cs typeface="Arial" panose="020B0604020202020204" pitchFamily="34" charset="0"/>
                </a:endParaRPr>
              </a:p>
              <a:p>
                <a:pPr marL="365760" indent="-274320" defTabSz="2702228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mmmd: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Mahalanobis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aggregated MMD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3208BF-7BB5-34E9-55A5-64B4F5355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224" y="3205389"/>
                <a:ext cx="11403359" cy="3323987"/>
              </a:xfrm>
              <a:prstGeom prst="rect">
                <a:avLst/>
              </a:prstGeom>
              <a:blipFill>
                <a:blip r:embed="rId6"/>
                <a:stretch>
                  <a:fillRect l="-222" t="-1901" b="-4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479B08B-C961-77BE-2C84-709AE97EBA0F}"/>
              </a:ext>
            </a:extLst>
          </p:cNvPr>
          <p:cNvSpPr txBox="1"/>
          <p:nvPr/>
        </p:nvSpPr>
        <p:spPr>
          <a:xfrm>
            <a:off x="1257720" y="9576696"/>
            <a:ext cx="1465810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[3] Chaudhuri, Arin, et al. "The mean and median criteria for kernel bandwidth selection for support vector data description." </a:t>
            </a:r>
            <a:r>
              <a:rPr lang="en-US" sz="1200" i="1" dirty="0">
                <a:cs typeface="Arial" panose="020B0604020202020204" pitchFamily="34" charset="0"/>
              </a:rPr>
              <a:t>2017 IEEE International Conference on Data Mining Workshops (ICDMW)</a:t>
            </a:r>
            <a:r>
              <a:rPr lang="en-US" sz="1200" dirty="0">
                <a:cs typeface="Arial" panose="020B0604020202020204" pitchFamily="34" charset="0"/>
              </a:rPr>
              <a:t>. IEEE, 2017.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A2A5F92-3680-4AA4-7A91-8B4E58CC2F80}"/>
              </a:ext>
            </a:extLst>
          </p:cNvPr>
          <p:cNvSpPr txBox="1">
            <a:spLocks/>
          </p:cNvSpPr>
          <p:nvPr/>
        </p:nvSpPr>
        <p:spPr>
          <a:xfrm>
            <a:off x="1033206" y="959955"/>
            <a:ext cx="16785871" cy="11224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6576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3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chemeClr val="bg2"/>
                </a:solidFill>
              </a:rPr>
              <a:t>Comparing Performance Across Bandwidth Candidates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21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00096-2F6B-EF51-589F-ABB1A655B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77E7B1-91E2-5EB9-FE8A-26098097145F}"/>
                  </a:ext>
                </a:extLst>
              </p:cNvPr>
              <p:cNvSpPr txBox="1"/>
              <p:nvPr/>
            </p:nvSpPr>
            <p:spPr>
              <a:xfrm>
                <a:off x="897730" y="3119791"/>
                <a:ext cx="100002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8908" indent="-178908" defTabSz="2702228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 Gaussian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i.i.d.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mean drift: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𝑌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en-US" sz="2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77E7B1-91E2-5EB9-FE8A-260980971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30" y="3119791"/>
                <a:ext cx="10000274" cy="523220"/>
              </a:xfrm>
              <a:prstGeom prst="rect">
                <a:avLst/>
              </a:prstGeom>
              <a:blipFill>
                <a:blip r:embed="rId4"/>
                <a:stretch>
                  <a:fillRect l="-1141" t="-11628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4CE5C22A-7E28-9ACA-777A-838B12CF25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27350" y="3957686"/>
            <a:ext cx="4488219" cy="411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E31632-F1EB-EE31-0AD1-961BEF272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590" y="3957686"/>
            <a:ext cx="4488222" cy="4114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719D20-2CFF-25EA-9A11-73ABF344CF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0924" y="3957686"/>
            <a:ext cx="4488222" cy="4114800"/>
          </a:xfrm>
          <a:prstGeom prst="rect">
            <a:avLst/>
          </a:prstGeom>
        </p:spPr>
      </p:pic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D14E94E0-81EF-A5BE-7182-B02153EE876A}"/>
              </a:ext>
            </a:extLst>
          </p:cNvPr>
          <p:cNvSpPr/>
          <p:nvPr/>
        </p:nvSpPr>
        <p:spPr>
          <a:xfrm>
            <a:off x="1121240" y="8262183"/>
            <a:ext cx="16035783" cy="941832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larger bandwidths are generally preferred over smaller ones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56AD5E-7FD1-AA1C-0467-37343504B2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0" y="3957686"/>
            <a:ext cx="4488219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979A19-FCF9-1D61-4FEA-4B611CA74953}"/>
                  </a:ext>
                </a:extLst>
              </p:cNvPr>
              <p:cNvSpPr txBox="1"/>
              <p:nvPr/>
            </p:nvSpPr>
            <p:spPr>
              <a:xfrm>
                <a:off x="1252439" y="1998034"/>
                <a:ext cx="5411605" cy="9046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2702228">
                  <a:buClr>
                    <a:schemeClr val="tx1"/>
                  </a:buClr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mean: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  <m:acc>
                          <m:accPr>
                            <m:chr m:val="̅"/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d>
                          <m:d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979A19-FCF9-1D61-4FEA-4B611CA74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39" y="1998034"/>
                <a:ext cx="5411605" cy="904671"/>
              </a:xfrm>
              <a:prstGeom prst="rect">
                <a:avLst/>
              </a:prstGeom>
              <a:blipFill>
                <a:blip r:embed="rId9"/>
                <a:stretch>
                  <a:fillRect l="-3981" t="-44444" b="-3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A7C4C2-05BD-E752-8FC5-69940A3F23E6}"/>
                  </a:ext>
                </a:extLst>
              </p:cNvPr>
              <p:cNvSpPr txBox="1"/>
              <p:nvPr/>
            </p:nvSpPr>
            <p:spPr>
              <a:xfrm>
                <a:off x="7266662" y="2148944"/>
                <a:ext cx="5915667" cy="590162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defTabSz="270222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modified mean</a:t>
                </a:r>
                <a:r>
                  <a:rPr lang="en-US" altLang="en-US" sz="2800" baseline="30000" dirty="0">
                    <a:cs typeface="Arial" panose="020B0604020202020204" pitchFamily="34" charset="0"/>
                  </a:rPr>
                  <a:t>[3]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func>
                      <m:func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box>
                          <m:box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en-US" sz="28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e>
                    </m:func>
                  </m:oMath>
                </a14:m>
                <a:endParaRPr lang="en-US" altLang="en-US" sz="2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A7C4C2-05BD-E752-8FC5-69940A3F2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662" y="2148944"/>
                <a:ext cx="5915667" cy="590162"/>
              </a:xfrm>
              <a:prstGeom prst="rect">
                <a:avLst/>
              </a:prstGeom>
              <a:blipFill>
                <a:blip r:embed="rId10"/>
                <a:stretch>
                  <a:fillRect l="-2146" t="-10638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08E5756-C06C-663C-D49C-1A8C3980CCD9}"/>
              </a:ext>
            </a:extLst>
          </p:cNvPr>
          <p:cNvSpPr txBox="1"/>
          <p:nvPr/>
        </p:nvSpPr>
        <p:spPr>
          <a:xfrm>
            <a:off x="1257720" y="9576696"/>
            <a:ext cx="1465810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[3] Chaudhuri, Arin, et al. "The mean and median criteria for kernel bandwidth selection for support vector data description." </a:t>
            </a:r>
            <a:r>
              <a:rPr lang="en-US" sz="1200" i="1" dirty="0">
                <a:cs typeface="Arial" panose="020B0604020202020204" pitchFamily="34" charset="0"/>
              </a:rPr>
              <a:t>2017 IEEE International Conference on Data Mining Workshops (ICDMW)</a:t>
            </a:r>
            <a:r>
              <a:rPr lang="en-US" sz="1200" dirty="0">
                <a:cs typeface="Arial" panose="020B0604020202020204" pitchFamily="34" charset="0"/>
              </a:rPr>
              <a:t>. IEEE, 2017.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7818694-48B4-070E-A026-13777A6B54BF}"/>
              </a:ext>
            </a:extLst>
          </p:cNvPr>
          <p:cNvSpPr txBox="1">
            <a:spLocks/>
          </p:cNvSpPr>
          <p:nvPr/>
        </p:nvSpPr>
        <p:spPr>
          <a:xfrm>
            <a:off x="1033206" y="959955"/>
            <a:ext cx="16785871" cy="11224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6576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3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chemeClr val="bg2"/>
                </a:solidFill>
              </a:rPr>
              <a:t>Comparing Performance Across Bandwidth Candidates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579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FE865-2CFE-E3BB-2919-6BE4BE02D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94A384-1F57-C9E0-B6F7-FC2F66EDA639}"/>
                  </a:ext>
                </a:extLst>
              </p:cNvPr>
              <p:cNvSpPr txBox="1"/>
              <p:nvPr/>
            </p:nvSpPr>
            <p:spPr>
              <a:xfrm>
                <a:off x="897730" y="3119779"/>
                <a:ext cx="100002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8908" indent="-178908" defTabSz="2702228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 exponential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i.i.d.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rate change: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𝐸𝑥𝑝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𝑌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𝐸𝑥𝑝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(1/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en-US" sz="2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94A384-1F57-C9E0-B6F7-FC2F66EDA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30" y="3119779"/>
                <a:ext cx="10000274" cy="523220"/>
              </a:xfrm>
              <a:prstGeom prst="rect">
                <a:avLst/>
              </a:prstGeom>
              <a:blipFill>
                <a:blip r:embed="rId4"/>
                <a:stretch>
                  <a:fillRect l="-1141" t="-11628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740F8683-A72A-9FAE-7A5A-BE44C1734F0F}"/>
              </a:ext>
            </a:extLst>
          </p:cNvPr>
          <p:cNvSpPr/>
          <p:nvPr/>
        </p:nvSpPr>
        <p:spPr>
          <a:xfrm>
            <a:off x="1121239" y="8265303"/>
            <a:ext cx="16035783" cy="937860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moderate bandwidths are preferred over extreme values</a:t>
            </a:r>
          </a:p>
        </p:txBody>
      </p:sp>
      <p:pic>
        <p:nvPicPr>
          <p:cNvPr id="8" name="Picture 7" descr="A graph with a line graph&#10;&#10;AI-generated content may be incorrect.">
            <a:extLst>
              <a:ext uri="{FF2B5EF4-FFF2-40B4-BE49-F238E27FC236}">
                <a16:creationId xmlns:a16="http://schemas.microsoft.com/office/drawing/2014/main" id="{3CD5ADBB-E30E-2811-6FAF-C7608C37F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86" y="3929029"/>
            <a:ext cx="4464845" cy="4114800"/>
          </a:xfrm>
          <a:prstGeom prst="rect">
            <a:avLst/>
          </a:prstGeom>
        </p:spPr>
      </p:pic>
      <p:pic>
        <p:nvPicPr>
          <p:cNvPr id="9" name="Picture 8" descr="A graph of different bandwidths&#10;&#10;AI-generated content may be incorrect.">
            <a:extLst>
              <a:ext uri="{FF2B5EF4-FFF2-40B4-BE49-F238E27FC236}">
                <a16:creationId xmlns:a16="http://schemas.microsoft.com/office/drawing/2014/main" id="{FA78279D-5491-5CA0-B762-391C2A798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929029"/>
            <a:ext cx="4464845" cy="4114800"/>
          </a:xfrm>
          <a:prstGeom prst="rect">
            <a:avLst/>
          </a:prstGeom>
        </p:spPr>
      </p:pic>
      <p:pic>
        <p:nvPicPr>
          <p:cNvPr id="11" name="Picture 10" descr="A graph with a line drawn on it&#10;&#10;AI-generated content may be incorrect.">
            <a:extLst>
              <a:ext uri="{FF2B5EF4-FFF2-40B4-BE49-F238E27FC236}">
                <a16:creationId xmlns:a16="http://schemas.microsoft.com/office/drawing/2014/main" id="{9353917E-35E1-A084-F682-5053AC3F4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795" y="3929029"/>
            <a:ext cx="4464845" cy="4114800"/>
          </a:xfrm>
          <a:prstGeom prst="rect">
            <a:avLst/>
          </a:prstGeom>
        </p:spPr>
      </p:pic>
      <p:pic>
        <p:nvPicPr>
          <p:cNvPr id="15" name="Picture 14" descr="A graph of different bandwidths&#10;&#10;AI-generated content may be incorrect.">
            <a:extLst>
              <a:ext uri="{FF2B5EF4-FFF2-40B4-BE49-F238E27FC236}">
                <a16:creationId xmlns:a16="http://schemas.microsoft.com/office/drawing/2014/main" id="{04AC59DD-899A-5948-1A63-249C5CA273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8" y="3929029"/>
            <a:ext cx="4464844" cy="411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A10DB1-1B57-FC61-4ADB-C11B3109A623}"/>
              </a:ext>
            </a:extLst>
          </p:cNvPr>
          <p:cNvSpPr txBox="1"/>
          <p:nvPr/>
        </p:nvSpPr>
        <p:spPr>
          <a:xfrm>
            <a:off x="1257720" y="9576696"/>
            <a:ext cx="1465810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[3] Chaudhuri, Arin, et al. "The mean and median criteria for kernel bandwidth selection for support vector data description." </a:t>
            </a:r>
            <a:r>
              <a:rPr lang="en-US" sz="1200" i="1" dirty="0">
                <a:cs typeface="Arial" panose="020B0604020202020204" pitchFamily="34" charset="0"/>
              </a:rPr>
              <a:t>2017 IEEE International Conference on Data Mining Workshops (ICDMW)</a:t>
            </a:r>
            <a:r>
              <a:rPr lang="en-US" sz="1200" dirty="0">
                <a:cs typeface="Arial" panose="020B0604020202020204" pitchFamily="34" charset="0"/>
              </a:rPr>
              <a:t>. IEEE, 2017.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E99223A-0289-42CF-8D55-34B06D920FE2}"/>
              </a:ext>
            </a:extLst>
          </p:cNvPr>
          <p:cNvSpPr txBox="1">
            <a:spLocks/>
          </p:cNvSpPr>
          <p:nvPr/>
        </p:nvSpPr>
        <p:spPr>
          <a:xfrm>
            <a:off x="1033206" y="959955"/>
            <a:ext cx="16785871" cy="11224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6576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3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chemeClr val="bg2"/>
                </a:solidFill>
              </a:rPr>
              <a:t>Comparing Performance Across Bandwidth Candidates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92BB9A-A670-32B3-2F3A-C631CF3EECD7}"/>
                  </a:ext>
                </a:extLst>
              </p:cNvPr>
              <p:cNvSpPr txBox="1"/>
              <p:nvPr/>
            </p:nvSpPr>
            <p:spPr>
              <a:xfrm>
                <a:off x="1252439" y="1998034"/>
                <a:ext cx="5411605" cy="9046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2702228">
                  <a:buClr>
                    <a:schemeClr val="tx1"/>
                  </a:buClr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mean: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  <m:acc>
                          <m:accPr>
                            <m:chr m:val="̅"/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d>
                          <m:d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92BB9A-A670-32B3-2F3A-C631CF3EE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39" y="1998034"/>
                <a:ext cx="5411605" cy="904671"/>
              </a:xfrm>
              <a:prstGeom prst="rect">
                <a:avLst/>
              </a:prstGeom>
              <a:blipFill>
                <a:blip r:embed="rId9"/>
                <a:stretch>
                  <a:fillRect l="-3981" t="-44444" b="-3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525426A-9A59-3D4A-081D-BD6987D1E8D8}"/>
                  </a:ext>
                </a:extLst>
              </p:cNvPr>
              <p:cNvSpPr txBox="1"/>
              <p:nvPr/>
            </p:nvSpPr>
            <p:spPr>
              <a:xfrm>
                <a:off x="7266662" y="2148944"/>
                <a:ext cx="5915667" cy="590162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defTabSz="270222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modified mean</a:t>
                </a:r>
                <a:r>
                  <a:rPr lang="en-US" altLang="en-US" sz="2800" baseline="30000" dirty="0">
                    <a:cs typeface="Arial" panose="020B0604020202020204" pitchFamily="34" charset="0"/>
                  </a:rPr>
                  <a:t>[3]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func>
                      <m:func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box>
                          <m:box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en-US" sz="28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e>
                    </m:func>
                  </m:oMath>
                </a14:m>
                <a:endParaRPr lang="en-US" altLang="en-US" sz="2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525426A-9A59-3D4A-081D-BD6987D1E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662" y="2148944"/>
                <a:ext cx="5915667" cy="590162"/>
              </a:xfrm>
              <a:prstGeom prst="rect">
                <a:avLst/>
              </a:prstGeom>
              <a:blipFill>
                <a:blip r:embed="rId10"/>
                <a:stretch>
                  <a:fillRect l="-2146" t="-10638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3401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237580-370E-07CA-5507-EDDC1992F43B}"/>
              </a:ext>
            </a:extLst>
          </p:cNvPr>
          <p:cNvSpPr txBox="1"/>
          <p:nvPr/>
        </p:nvSpPr>
        <p:spPr>
          <a:xfrm>
            <a:off x="7732951" y="2904864"/>
            <a:ext cx="8249594" cy="9510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nova Bold"/>
              </a:rPr>
              <a:t>studentized MMD</a:t>
            </a:r>
            <a:r>
              <a:rPr lang="en-US" sz="3200" baseline="30000" dirty="0">
                <a:solidFill>
                  <a:schemeClr val="bg2"/>
                </a:solidFill>
                <a:latin typeface="Anova Bold"/>
              </a:rPr>
              <a:t>[4]</a:t>
            </a:r>
          </a:p>
          <a:p>
            <a:pPr>
              <a:lnSpc>
                <a:spcPct val="90000"/>
              </a:lnSpc>
            </a:pPr>
            <a:endParaRPr lang="en-US" sz="1000" dirty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check if </a:t>
            </a:r>
            <a:r>
              <a:rPr lang="en-US" sz="2000" dirty="0" err="1"/>
              <a:t>studentization</a:t>
            </a:r>
            <a:r>
              <a:rPr lang="en-US" sz="2000" dirty="0"/>
              <a:t> can lead to better-calibrated test statistics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E9E92D4-33C2-7C84-F50B-1709E0F10215}"/>
              </a:ext>
            </a:extLst>
          </p:cNvPr>
          <p:cNvSpPr/>
          <p:nvPr/>
        </p:nvSpPr>
        <p:spPr>
          <a:xfrm rot="157367">
            <a:off x="734824" y="129367"/>
            <a:ext cx="7910147" cy="9954449"/>
          </a:xfrm>
          <a:custGeom>
            <a:avLst/>
            <a:gdLst>
              <a:gd name="connsiteX0" fmla="*/ 7780628 w 7910147"/>
              <a:gd name="connsiteY0" fmla="*/ 9774069 h 9954449"/>
              <a:gd name="connsiteX1" fmla="*/ 7812684 w 7910147"/>
              <a:gd name="connsiteY1" fmla="*/ 9788759 h 9954449"/>
              <a:gd name="connsiteX2" fmla="*/ 7896632 w 7910147"/>
              <a:gd name="connsiteY2" fmla="*/ 9875797 h 9954449"/>
              <a:gd name="connsiteX3" fmla="*/ 7896632 w 7910147"/>
              <a:gd name="connsiteY3" fmla="*/ 9940847 h 9954449"/>
              <a:gd name="connsiteX4" fmla="*/ 7863976 w 7910147"/>
              <a:gd name="connsiteY4" fmla="*/ 9954347 h 9954449"/>
              <a:gd name="connsiteX5" fmla="*/ 7864180 w 7910147"/>
              <a:gd name="connsiteY5" fmla="*/ 9954449 h 9954449"/>
              <a:gd name="connsiteX6" fmla="*/ 7831624 w 7910147"/>
              <a:gd name="connsiteY6" fmla="*/ 9941051 h 9954449"/>
              <a:gd name="connsiteX7" fmla="*/ 7745118 w 7910147"/>
              <a:gd name="connsiteY7" fmla="*/ 9851353 h 9954449"/>
              <a:gd name="connsiteX8" fmla="*/ 7747574 w 7910147"/>
              <a:gd name="connsiteY8" fmla="*/ 9786305 h 9954449"/>
              <a:gd name="connsiteX9" fmla="*/ 7780628 w 7910147"/>
              <a:gd name="connsiteY9" fmla="*/ 9774069 h 9954449"/>
              <a:gd name="connsiteX10" fmla="*/ 7617717 w 7910147"/>
              <a:gd name="connsiteY10" fmla="*/ 9680834 h 9954449"/>
              <a:gd name="connsiteX11" fmla="*/ 7617762 w 7910147"/>
              <a:gd name="connsiteY11" fmla="*/ 9680855 h 9954449"/>
              <a:gd name="connsiteX12" fmla="*/ 7617660 w 7910147"/>
              <a:gd name="connsiteY12" fmla="*/ 9680855 h 9954449"/>
              <a:gd name="connsiteX13" fmla="*/ 7544564 w 7910147"/>
              <a:gd name="connsiteY13" fmla="*/ 9494173 h 9954449"/>
              <a:gd name="connsiteX14" fmla="*/ 7575584 w 7910147"/>
              <a:gd name="connsiteY14" fmla="*/ 9510974 h 9954449"/>
              <a:gd name="connsiteX15" fmla="*/ 7653082 w 7910147"/>
              <a:gd name="connsiteY15" fmla="*/ 9605375 h 9954449"/>
              <a:gd name="connsiteX16" fmla="*/ 7647144 w 7910147"/>
              <a:gd name="connsiteY16" fmla="*/ 9670219 h 9954449"/>
              <a:gd name="connsiteX17" fmla="*/ 7617717 w 7910147"/>
              <a:gd name="connsiteY17" fmla="*/ 9680834 h 9954449"/>
              <a:gd name="connsiteX18" fmla="*/ 7582340 w 7910147"/>
              <a:gd name="connsiteY18" fmla="*/ 9664287 h 9954449"/>
              <a:gd name="connsiteX19" fmla="*/ 7504022 w 7910147"/>
              <a:gd name="connsiteY19" fmla="*/ 9568963 h 9954449"/>
              <a:gd name="connsiteX20" fmla="*/ 7510780 w 7910147"/>
              <a:gd name="connsiteY20" fmla="*/ 9504221 h 9954449"/>
              <a:gd name="connsiteX21" fmla="*/ 7544564 w 7910147"/>
              <a:gd name="connsiteY21" fmla="*/ 9494173 h 9954449"/>
              <a:gd name="connsiteX22" fmla="*/ 7314602 w 7910147"/>
              <a:gd name="connsiteY22" fmla="*/ 9206516 h 9954449"/>
              <a:gd name="connsiteX23" fmla="*/ 7345546 w 7910147"/>
              <a:gd name="connsiteY23" fmla="*/ 9223469 h 9954449"/>
              <a:gd name="connsiteX24" fmla="*/ 7422430 w 7910147"/>
              <a:gd name="connsiteY24" fmla="*/ 9319507 h 9954449"/>
              <a:gd name="connsiteX25" fmla="*/ 7415058 w 7910147"/>
              <a:gd name="connsiteY25" fmla="*/ 9384147 h 9954449"/>
              <a:gd name="connsiteX26" fmla="*/ 7386392 w 7910147"/>
              <a:gd name="connsiteY26" fmla="*/ 9394171 h 9954449"/>
              <a:gd name="connsiteX27" fmla="*/ 7386290 w 7910147"/>
              <a:gd name="connsiteY27" fmla="*/ 9394273 h 9954449"/>
              <a:gd name="connsiteX28" fmla="*/ 7350254 w 7910147"/>
              <a:gd name="connsiteY28" fmla="*/ 9376885 h 9954449"/>
              <a:gd name="connsiteX29" fmla="*/ 7273678 w 7910147"/>
              <a:gd name="connsiteY29" fmla="*/ 9281153 h 9954449"/>
              <a:gd name="connsiteX30" fmla="*/ 7280742 w 7910147"/>
              <a:gd name="connsiteY30" fmla="*/ 9216411 h 9954449"/>
              <a:gd name="connsiteX31" fmla="*/ 7314602 w 7910147"/>
              <a:gd name="connsiteY31" fmla="*/ 9206516 h 9954449"/>
              <a:gd name="connsiteX32" fmla="*/ 7075824 w 7910147"/>
              <a:gd name="connsiteY32" fmla="*/ 8924139 h 9954449"/>
              <a:gd name="connsiteX33" fmla="*/ 7107522 w 7910147"/>
              <a:gd name="connsiteY33" fmla="*/ 8939545 h 9954449"/>
              <a:gd name="connsiteX34" fmla="*/ 7188604 w 7910147"/>
              <a:gd name="connsiteY34" fmla="*/ 9033027 h 9954449"/>
              <a:gd name="connsiteX35" fmla="*/ 7183280 w 7910147"/>
              <a:gd name="connsiteY35" fmla="*/ 9097871 h 9954449"/>
              <a:gd name="connsiteX36" fmla="*/ 7153488 w 7910147"/>
              <a:gd name="connsiteY36" fmla="*/ 9108815 h 9954449"/>
              <a:gd name="connsiteX37" fmla="*/ 7118374 w 7910147"/>
              <a:gd name="connsiteY37" fmla="*/ 9092553 h 9954449"/>
              <a:gd name="connsiteX38" fmla="*/ 7038624 w 7910147"/>
              <a:gd name="connsiteY38" fmla="*/ 9000605 h 9954449"/>
              <a:gd name="connsiteX39" fmla="*/ 7042514 w 7910147"/>
              <a:gd name="connsiteY39" fmla="*/ 8935659 h 9954449"/>
              <a:gd name="connsiteX40" fmla="*/ 7075824 w 7910147"/>
              <a:gd name="connsiteY40" fmla="*/ 8924139 h 9954449"/>
              <a:gd name="connsiteX41" fmla="*/ 6813602 w 7910147"/>
              <a:gd name="connsiteY41" fmla="*/ 8660658 h 9954449"/>
              <a:gd name="connsiteX42" fmla="*/ 6846772 w 7910147"/>
              <a:gd name="connsiteY42" fmla="*/ 8672599 h 9954449"/>
              <a:gd name="connsiteX43" fmla="*/ 6937068 w 7910147"/>
              <a:gd name="connsiteY43" fmla="*/ 8758615 h 9954449"/>
              <a:gd name="connsiteX44" fmla="*/ 6937272 w 7910147"/>
              <a:gd name="connsiteY44" fmla="*/ 8823665 h 9954449"/>
              <a:gd name="connsiteX45" fmla="*/ 6904614 w 7910147"/>
              <a:gd name="connsiteY45" fmla="*/ 8837267 h 9954449"/>
              <a:gd name="connsiteX46" fmla="*/ 6904614 w 7910147"/>
              <a:gd name="connsiteY46" fmla="*/ 8837369 h 9954449"/>
              <a:gd name="connsiteX47" fmla="*/ 6872160 w 7910147"/>
              <a:gd name="connsiteY47" fmla="*/ 8823971 h 9954449"/>
              <a:gd name="connsiteX48" fmla="*/ 6784630 w 7910147"/>
              <a:gd name="connsiteY48" fmla="*/ 8740615 h 9954449"/>
              <a:gd name="connsiteX49" fmla="*/ 6781660 w 7910147"/>
              <a:gd name="connsiteY49" fmla="*/ 8675564 h 9954449"/>
              <a:gd name="connsiteX50" fmla="*/ 6813602 w 7910147"/>
              <a:gd name="connsiteY50" fmla="*/ 8660658 h 9954449"/>
              <a:gd name="connsiteX51" fmla="*/ 6516354 w 7910147"/>
              <a:gd name="connsiteY51" fmla="*/ 8434956 h 9954449"/>
              <a:gd name="connsiteX52" fmla="*/ 6551008 w 7910147"/>
              <a:gd name="connsiteY52" fmla="*/ 8441451 h 9954449"/>
              <a:gd name="connsiteX53" fmla="*/ 6653998 w 7910147"/>
              <a:gd name="connsiteY53" fmla="*/ 8513149 h 9954449"/>
              <a:gd name="connsiteX54" fmla="*/ 6663520 w 7910147"/>
              <a:gd name="connsiteY54" fmla="*/ 8577583 h 9954449"/>
              <a:gd name="connsiteX55" fmla="*/ 6626460 w 7910147"/>
              <a:gd name="connsiteY55" fmla="*/ 8596199 h 9954449"/>
              <a:gd name="connsiteX56" fmla="*/ 6626562 w 7910147"/>
              <a:gd name="connsiteY56" fmla="*/ 8596299 h 9954449"/>
              <a:gd name="connsiteX57" fmla="*/ 6599126 w 7910147"/>
              <a:gd name="connsiteY57" fmla="*/ 8587197 h 9954449"/>
              <a:gd name="connsiteX58" fmla="*/ 6500640 w 7910147"/>
              <a:gd name="connsiteY58" fmla="*/ 8518569 h 9954449"/>
              <a:gd name="connsiteX59" fmla="*/ 6487228 w 7910147"/>
              <a:gd name="connsiteY59" fmla="*/ 8454849 h 9954449"/>
              <a:gd name="connsiteX60" fmla="*/ 6516354 w 7910147"/>
              <a:gd name="connsiteY60" fmla="*/ 8434956 h 9954449"/>
              <a:gd name="connsiteX61" fmla="*/ 2693190 w 7910147"/>
              <a:gd name="connsiteY61" fmla="*/ 8545161 h 9954449"/>
              <a:gd name="connsiteX62" fmla="*/ 2742536 w 7910147"/>
              <a:gd name="connsiteY62" fmla="*/ 8587607 h 9954449"/>
              <a:gd name="connsiteX63" fmla="*/ 2700050 w 7910147"/>
              <a:gd name="connsiteY63" fmla="*/ 8636905 h 9954449"/>
              <a:gd name="connsiteX64" fmla="*/ 2617022 w 7910147"/>
              <a:gd name="connsiteY64" fmla="*/ 8642121 h 9954449"/>
              <a:gd name="connsiteX65" fmla="*/ 2575766 w 7910147"/>
              <a:gd name="connsiteY65" fmla="*/ 8643961 h 9954449"/>
              <a:gd name="connsiteX66" fmla="*/ 2573922 w 7910147"/>
              <a:gd name="connsiteY66" fmla="*/ 8643961 h 9954449"/>
              <a:gd name="connsiteX67" fmla="*/ 2573820 w 7910147"/>
              <a:gd name="connsiteY67" fmla="*/ 8644065 h 9954449"/>
              <a:gd name="connsiteX68" fmla="*/ 2527854 w 7910147"/>
              <a:gd name="connsiteY68" fmla="*/ 8599879 h 9954449"/>
              <a:gd name="connsiteX69" fmla="*/ 2572080 w 7910147"/>
              <a:gd name="connsiteY69" fmla="*/ 8552117 h 9954449"/>
              <a:gd name="connsiteX70" fmla="*/ 2612210 w 7910147"/>
              <a:gd name="connsiteY70" fmla="*/ 8550275 h 9954449"/>
              <a:gd name="connsiteX71" fmla="*/ 2693190 w 7910147"/>
              <a:gd name="connsiteY71" fmla="*/ 8545161 h 9954449"/>
              <a:gd name="connsiteX72" fmla="*/ 2209056 w 7910147"/>
              <a:gd name="connsiteY72" fmla="*/ 8545775 h 9954449"/>
              <a:gd name="connsiteX73" fmla="*/ 2329860 w 7910147"/>
              <a:gd name="connsiteY73" fmla="*/ 8552627 h 9954449"/>
              <a:gd name="connsiteX74" fmla="*/ 2374188 w 7910147"/>
              <a:gd name="connsiteY74" fmla="*/ 8600289 h 9954449"/>
              <a:gd name="connsiteX75" fmla="*/ 2328222 w 7910147"/>
              <a:gd name="connsiteY75" fmla="*/ 8644677 h 9954449"/>
              <a:gd name="connsiteX76" fmla="*/ 2328222 w 7910147"/>
              <a:gd name="connsiteY76" fmla="*/ 8644575 h 9954449"/>
              <a:gd name="connsiteX77" fmla="*/ 2326480 w 7910147"/>
              <a:gd name="connsiteY77" fmla="*/ 8644575 h 9954449"/>
              <a:gd name="connsiteX78" fmla="*/ 2201992 w 7910147"/>
              <a:gd name="connsiteY78" fmla="*/ 8637519 h 9954449"/>
              <a:gd name="connsiteX79" fmla="*/ 2159608 w 7910147"/>
              <a:gd name="connsiteY79" fmla="*/ 8588117 h 9954449"/>
              <a:gd name="connsiteX80" fmla="*/ 2209056 w 7910147"/>
              <a:gd name="connsiteY80" fmla="*/ 8545775 h 9954449"/>
              <a:gd name="connsiteX81" fmla="*/ 3055190 w 7910147"/>
              <a:gd name="connsiteY81" fmla="*/ 8502409 h 9954449"/>
              <a:gd name="connsiteX82" fmla="*/ 3107914 w 7910147"/>
              <a:gd name="connsiteY82" fmla="*/ 8540763 h 9954449"/>
              <a:gd name="connsiteX83" fmla="*/ 3069522 w 7910147"/>
              <a:gd name="connsiteY83" fmla="*/ 8593437 h 9954449"/>
              <a:gd name="connsiteX84" fmla="*/ 2946876 w 7910147"/>
              <a:gd name="connsiteY84" fmla="*/ 8611233 h 9954449"/>
              <a:gd name="connsiteX85" fmla="*/ 2940734 w 7910147"/>
              <a:gd name="connsiteY85" fmla="*/ 8611641 h 9954449"/>
              <a:gd name="connsiteX86" fmla="*/ 2940734 w 7910147"/>
              <a:gd name="connsiteY86" fmla="*/ 8611539 h 9954449"/>
              <a:gd name="connsiteX87" fmla="*/ 2895074 w 7910147"/>
              <a:gd name="connsiteY87" fmla="*/ 8571549 h 9954449"/>
              <a:gd name="connsiteX88" fmla="*/ 2934694 w 7910147"/>
              <a:gd name="connsiteY88" fmla="*/ 8519899 h 9954449"/>
              <a:gd name="connsiteX89" fmla="*/ 3055190 w 7910147"/>
              <a:gd name="connsiteY89" fmla="*/ 8502409 h 9954449"/>
              <a:gd name="connsiteX90" fmla="*/ 3415142 w 7910147"/>
              <a:gd name="connsiteY90" fmla="*/ 8435213 h 9954449"/>
              <a:gd name="connsiteX91" fmla="*/ 3469708 w 7910147"/>
              <a:gd name="connsiteY91" fmla="*/ 8470703 h 9954449"/>
              <a:gd name="connsiteX92" fmla="*/ 3434184 w 7910147"/>
              <a:gd name="connsiteY92" fmla="*/ 8525217 h 9954449"/>
              <a:gd name="connsiteX93" fmla="*/ 3313176 w 7910147"/>
              <a:gd name="connsiteY93" fmla="*/ 8549969 h 9954449"/>
              <a:gd name="connsiteX94" fmla="*/ 3304270 w 7910147"/>
              <a:gd name="connsiteY94" fmla="*/ 8550889 h 9954449"/>
              <a:gd name="connsiteX95" fmla="*/ 3304168 w 7910147"/>
              <a:gd name="connsiteY95" fmla="*/ 8550787 h 9954449"/>
              <a:gd name="connsiteX96" fmla="*/ 3259020 w 7910147"/>
              <a:gd name="connsiteY96" fmla="*/ 8513659 h 9954449"/>
              <a:gd name="connsiteX97" fmla="*/ 3295364 w 7910147"/>
              <a:gd name="connsiteY97" fmla="*/ 8459657 h 9954449"/>
              <a:gd name="connsiteX98" fmla="*/ 3415142 w 7910147"/>
              <a:gd name="connsiteY98" fmla="*/ 8435213 h 9954449"/>
              <a:gd name="connsiteX99" fmla="*/ 1832248 w 7910147"/>
              <a:gd name="connsiteY99" fmla="*/ 8494384 h 9954449"/>
              <a:gd name="connsiteX100" fmla="*/ 1850536 w 7910147"/>
              <a:gd name="connsiteY100" fmla="*/ 8494637 h 9954449"/>
              <a:gd name="connsiteX101" fmla="*/ 1969088 w 7910147"/>
              <a:gd name="connsiteY101" fmla="*/ 8517035 h 9954449"/>
              <a:gd name="connsiteX102" fmla="*/ 2007068 w 7910147"/>
              <a:gd name="connsiteY102" fmla="*/ 8569913 h 9954449"/>
              <a:gd name="connsiteX103" fmla="*/ 1961716 w 7910147"/>
              <a:gd name="connsiteY103" fmla="*/ 8608471 h 9954449"/>
              <a:gd name="connsiteX104" fmla="*/ 1954140 w 7910147"/>
              <a:gd name="connsiteY104" fmla="*/ 8607857 h 9954449"/>
              <a:gd name="connsiteX105" fmla="*/ 1831290 w 7910147"/>
              <a:gd name="connsiteY105" fmla="*/ 8584641 h 9954449"/>
              <a:gd name="connsiteX106" fmla="*/ 1795868 w 7910147"/>
              <a:gd name="connsiteY106" fmla="*/ 8530023 h 9954449"/>
              <a:gd name="connsiteX107" fmla="*/ 1832248 w 7910147"/>
              <a:gd name="connsiteY107" fmla="*/ 8494384 h 9954449"/>
              <a:gd name="connsiteX108" fmla="*/ 4023123 w 7910147"/>
              <a:gd name="connsiteY108" fmla="*/ 8388872 h 9954449"/>
              <a:gd name="connsiteX109" fmla="*/ 4023150 w 7910147"/>
              <a:gd name="connsiteY109" fmla="*/ 8388881 h 9954449"/>
              <a:gd name="connsiteX110" fmla="*/ 4023048 w 7910147"/>
              <a:gd name="connsiteY110" fmla="*/ 8388881 h 9954449"/>
              <a:gd name="connsiteX111" fmla="*/ 6198333 w 7910147"/>
              <a:gd name="connsiteY111" fmla="*/ 8264416 h 9954449"/>
              <a:gd name="connsiteX112" fmla="*/ 6216342 w 7910147"/>
              <a:gd name="connsiteY112" fmla="*/ 8267681 h 9954449"/>
              <a:gd name="connsiteX113" fmla="*/ 6331618 w 7910147"/>
              <a:gd name="connsiteY113" fmla="*/ 8318001 h 9954449"/>
              <a:gd name="connsiteX114" fmla="*/ 6353322 w 7910147"/>
              <a:gd name="connsiteY114" fmla="*/ 8379369 h 9954449"/>
              <a:gd name="connsiteX115" fmla="*/ 6311756 w 7910147"/>
              <a:gd name="connsiteY115" fmla="*/ 8405551 h 9954449"/>
              <a:gd name="connsiteX116" fmla="*/ 6311860 w 7910147"/>
              <a:gd name="connsiteY116" fmla="*/ 8405655 h 9954449"/>
              <a:gd name="connsiteX117" fmla="*/ 6291998 w 7910147"/>
              <a:gd name="connsiteY117" fmla="*/ 8401153 h 9954449"/>
              <a:gd name="connsiteX118" fmla="*/ 6182252 w 7910147"/>
              <a:gd name="connsiteY118" fmla="*/ 8353287 h 9954449"/>
              <a:gd name="connsiteX119" fmla="*/ 6156454 w 7910147"/>
              <a:gd name="connsiteY119" fmla="*/ 8293455 h 9954449"/>
              <a:gd name="connsiteX120" fmla="*/ 6181061 w 7910147"/>
              <a:gd name="connsiteY120" fmla="*/ 8268179 h 9954449"/>
              <a:gd name="connsiteX121" fmla="*/ 6198333 w 7910147"/>
              <a:gd name="connsiteY121" fmla="*/ 8264416 h 9954449"/>
              <a:gd name="connsiteX122" fmla="*/ 3773458 w 7910147"/>
              <a:gd name="connsiteY122" fmla="*/ 8354209 h 9954449"/>
              <a:gd name="connsiteX123" fmla="*/ 3828842 w 7910147"/>
              <a:gd name="connsiteY123" fmla="*/ 8388471 h 9954449"/>
              <a:gd name="connsiteX124" fmla="*/ 3794546 w 7910147"/>
              <a:gd name="connsiteY124" fmla="*/ 8443803 h 9954449"/>
              <a:gd name="connsiteX125" fmla="*/ 3674664 w 7910147"/>
              <a:gd name="connsiteY125" fmla="*/ 8471725 h 9954449"/>
              <a:gd name="connsiteX126" fmla="*/ 3664324 w 7910147"/>
              <a:gd name="connsiteY126" fmla="*/ 8472953 h 9954449"/>
              <a:gd name="connsiteX127" fmla="*/ 3619484 w 7910147"/>
              <a:gd name="connsiteY127" fmla="*/ 8437257 h 9954449"/>
              <a:gd name="connsiteX128" fmla="*/ 3653984 w 7910147"/>
              <a:gd name="connsiteY128" fmla="*/ 8382027 h 9954449"/>
              <a:gd name="connsiteX129" fmla="*/ 3773458 w 7910147"/>
              <a:gd name="connsiteY129" fmla="*/ 8354209 h 9954449"/>
              <a:gd name="connsiteX130" fmla="*/ 4132692 w 7910147"/>
              <a:gd name="connsiteY130" fmla="*/ 8270443 h 9954449"/>
              <a:gd name="connsiteX131" fmla="*/ 4187770 w 7910147"/>
              <a:gd name="connsiteY131" fmla="*/ 8305115 h 9954449"/>
              <a:gd name="connsiteX132" fmla="*/ 4153066 w 7910147"/>
              <a:gd name="connsiteY132" fmla="*/ 8360141 h 9954449"/>
              <a:gd name="connsiteX133" fmla="*/ 4033594 w 7910147"/>
              <a:gd name="connsiteY133" fmla="*/ 8387653 h 9954449"/>
              <a:gd name="connsiteX134" fmla="*/ 4023123 w 7910147"/>
              <a:gd name="connsiteY134" fmla="*/ 8388872 h 9954449"/>
              <a:gd name="connsiteX135" fmla="*/ 3994779 w 7910147"/>
              <a:gd name="connsiteY135" fmla="*/ 8379061 h 9954449"/>
              <a:gd name="connsiteX136" fmla="*/ 3978310 w 7910147"/>
              <a:gd name="connsiteY136" fmla="*/ 8353287 h 9954449"/>
              <a:gd name="connsiteX137" fmla="*/ 4012708 w 7910147"/>
              <a:gd name="connsiteY137" fmla="*/ 8298057 h 9954449"/>
              <a:gd name="connsiteX138" fmla="*/ 4132692 w 7910147"/>
              <a:gd name="connsiteY138" fmla="*/ 8270443 h 9954449"/>
              <a:gd name="connsiteX139" fmla="*/ 1486357 w 7910147"/>
              <a:gd name="connsiteY139" fmla="*/ 8389465 h 9954449"/>
              <a:gd name="connsiteX140" fmla="*/ 1504404 w 7910147"/>
              <a:gd name="connsiteY140" fmla="*/ 8392563 h 9954449"/>
              <a:gd name="connsiteX141" fmla="*/ 1617838 w 7910147"/>
              <a:gd name="connsiteY141" fmla="*/ 8432553 h 9954449"/>
              <a:gd name="connsiteX142" fmla="*/ 1647526 w 7910147"/>
              <a:gd name="connsiteY142" fmla="*/ 8490443 h 9954449"/>
              <a:gd name="connsiteX143" fmla="*/ 1603710 w 7910147"/>
              <a:gd name="connsiteY143" fmla="*/ 8522353 h 9954449"/>
              <a:gd name="connsiteX144" fmla="*/ 1603606 w 7910147"/>
              <a:gd name="connsiteY144" fmla="*/ 8522455 h 9954449"/>
              <a:gd name="connsiteX145" fmla="*/ 1589480 w 7910147"/>
              <a:gd name="connsiteY145" fmla="*/ 8520205 h 9954449"/>
              <a:gd name="connsiteX146" fmla="*/ 1471236 w 7910147"/>
              <a:gd name="connsiteY146" fmla="*/ 8478477 h 9954449"/>
              <a:gd name="connsiteX147" fmla="*/ 1444822 w 7910147"/>
              <a:gd name="connsiteY147" fmla="*/ 8418951 h 9954449"/>
              <a:gd name="connsiteX148" fmla="*/ 1469124 w 7910147"/>
              <a:gd name="connsiteY148" fmla="*/ 8393406 h 9954449"/>
              <a:gd name="connsiteX149" fmla="*/ 1486357 w 7910147"/>
              <a:gd name="connsiteY149" fmla="*/ 8389465 h 9954449"/>
              <a:gd name="connsiteX150" fmla="*/ 5837055 w 7910147"/>
              <a:gd name="connsiteY150" fmla="*/ 8161518 h 9954449"/>
              <a:gd name="connsiteX151" fmla="*/ 5855367 w 7910147"/>
              <a:gd name="connsiteY151" fmla="*/ 8161517 h 9954449"/>
              <a:gd name="connsiteX152" fmla="*/ 5977602 w 7910147"/>
              <a:gd name="connsiteY152" fmla="*/ 8189745 h 9954449"/>
              <a:gd name="connsiteX153" fmla="*/ 6010568 w 7910147"/>
              <a:gd name="connsiteY153" fmla="*/ 8245897 h 9954449"/>
              <a:gd name="connsiteX154" fmla="*/ 5966034 w 7910147"/>
              <a:gd name="connsiteY154" fmla="*/ 8280261 h 9954449"/>
              <a:gd name="connsiteX155" fmla="*/ 5965932 w 7910147"/>
              <a:gd name="connsiteY155" fmla="*/ 8280261 h 9954449"/>
              <a:gd name="connsiteX156" fmla="*/ 5954262 w 7910147"/>
              <a:gd name="connsiteY156" fmla="*/ 8278727 h 9954449"/>
              <a:gd name="connsiteX157" fmla="*/ 5837144 w 7910147"/>
              <a:gd name="connsiteY157" fmla="*/ 8251725 h 9954449"/>
              <a:gd name="connsiteX158" fmla="*/ 5801109 w 7910147"/>
              <a:gd name="connsiteY158" fmla="*/ 8197517 h 9954449"/>
              <a:gd name="connsiteX159" fmla="*/ 5837055 w 7910147"/>
              <a:gd name="connsiteY159" fmla="*/ 8161518 h 9954449"/>
              <a:gd name="connsiteX160" fmla="*/ 4494796 w 7910147"/>
              <a:gd name="connsiteY160" fmla="*/ 8194143 h 9954449"/>
              <a:gd name="connsiteX161" fmla="*/ 4548644 w 7910147"/>
              <a:gd name="connsiteY161" fmla="*/ 8230759 h 9954449"/>
              <a:gd name="connsiteX162" fmla="*/ 4511994 w 7910147"/>
              <a:gd name="connsiteY162" fmla="*/ 8284557 h 9954449"/>
              <a:gd name="connsiteX163" fmla="*/ 4504624 w 7910147"/>
              <a:gd name="connsiteY163" fmla="*/ 8285989 h 9954449"/>
              <a:gd name="connsiteX164" fmla="*/ 4392112 w 7910147"/>
              <a:gd name="connsiteY164" fmla="*/ 8308183 h 9954449"/>
              <a:gd name="connsiteX165" fmla="*/ 4382796 w 7910147"/>
              <a:gd name="connsiteY165" fmla="*/ 8309103 h 9954449"/>
              <a:gd name="connsiteX166" fmla="*/ 4382898 w 7910147"/>
              <a:gd name="connsiteY166" fmla="*/ 8309207 h 9954449"/>
              <a:gd name="connsiteX167" fmla="*/ 4337854 w 7910147"/>
              <a:gd name="connsiteY167" fmla="*/ 8272385 h 9954449"/>
              <a:gd name="connsiteX168" fmla="*/ 4373686 w 7910147"/>
              <a:gd name="connsiteY168" fmla="*/ 8218075 h 9954449"/>
              <a:gd name="connsiteX169" fmla="*/ 4487424 w 7910147"/>
              <a:gd name="connsiteY169" fmla="*/ 8195575 h 9954449"/>
              <a:gd name="connsiteX170" fmla="*/ 5483334 w 7910147"/>
              <a:gd name="connsiteY170" fmla="*/ 8114979 h 9954449"/>
              <a:gd name="connsiteX171" fmla="*/ 5607822 w 7910147"/>
              <a:gd name="connsiteY171" fmla="*/ 8124593 h 9954449"/>
              <a:gd name="connsiteX172" fmla="*/ 5649080 w 7910147"/>
              <a:gd name="connsiteY172" fmla="*/ 8174915 h 9954449"/>
              <a:gd name="connsiteX173" fmla="*/ 5603318 w 7910147"/>
              <a:gd name="connsiteY173" fmla="*/ 8216337 h 9954449"/>
              <a:gd name="connsiteX174" fmla="*/ 5603420 w 7910147"/>
              <a:gd name="connsiteY174" fmla="*/ 8216439 h 9954449"/>
              <a:gd name="connsiteX175" fmla="*/ 5598814 w 7910147"/>
              <a:gd name="connsiteY175" fmla="*/ 8216235 h 9954449"/>
              <a:gd name="connsiteX176" fmla="*/ 5478318 w 7910147"/>
              <a:gd name="connsiteY176" fmla="*/ 8206927 h 9954449"/>
              <a:gd name="connsiteX177" fmla="*/ 5434808 w 7910147"/>
              <a:gd name="connsiteY177" fmla="*/ 8158447 h 9954449"/>
              <a:gd name="connsiteX178" fmla="*/ 5483334 w 7910147"/>
              <a:gd name="connsiteY178" fmla="*/ 8114979 h 9954449"/>
              <a:gd name="connsiteX179" fmla="*/ 4862426 w 7910147"/>
              <a:gd name="connsiteY179" fmla="*/ 8137685 h 9954449"/>
              <a:gd name="connsiteX180" fmla="*/ 4913512 w 7910147"/>
              <a:gd name="connsiteY180" fmla="*/ 8178085 h 9954449"/>
              <a:gd name="connsiteX181" fmla="*/ 4873074 w 7910147"/>
              <a:gd name="connsiteY181" fmla="*/ 8229123 h 9954449"/>
              <a:gd name="connsiteX182" fmla="*/ 4752474 w 7910147"/>
              <a:gd name="connsiteY182" fmla="*/ 8244771 h 9954449"/>
              <a:gd name="connsiteX183" fmla="*/ 4745922 w 7910147"/>
              <a:gd name="connsiteY183" fmla="*/ 8245283 h 9954449"/>
              <a:gd name="connsiteX184" fmla="*/ 4745820 w 7910147"/>
              <a:gd name="connsiteY184" fmla="*/ 8245283 h 9954449"/>
              <a:gd name="connsiteX185" fmla="*/ 4700264 w 7910147"/>
              <a:gd name="connsiteY185" fmla="*/ 8205701 h 9954449"/>
              <a:gd name="connsiteX186" fmla="*/ 4739370 w 7910147"/>
              <a:gd name="connsiteY186" fmla="*/ 8153641 h 9954449"/>
              <a:gd name="connsiteX187" fmla="*/ 4862426 w 7910147"/>
              <a:gd name="connsiteY187" fmla="*/ 8137685 h 9954449"/>
              <a:gd name="connsiteX188" fmla="*/ 5109868 w 7910147"/>
              <a:gd name="connsiteY188" fmla="*/ 8116105 h 9954449"/>
              <a:gd name="connsiteX189" fmla="*/ 5234152 w 7910147"/>
              <a:gd name="connsiteY189" fmla="*/ 8111195 h 9954449"/>
              <a:gd name="connsiteX190" fmla="*/ 5281245 w 7910147"/>
              <a:gd name="connsiteY190" fmla="*/ 8156197 h 9954449"/>
              <a:gd name="connsiteX191" fmla="*/ 5236200 w 7910147"/>
              <a:gd name="connsiteY191" fmla="*/ 8203245 h 9954449"/>
              <a:gd name="connsiteX192" fmla="*/ 5114986 w 7910147"/>
              <a:gd name="connsiteY192" fmla="*/ 8208053 h 9954449"/>
              <a:gd name="connsiteX193" fmla="*/ 5112324 w 7910147"/>
              <a:gd name="connsiteY193" fmla="*/ 8208053 h 9954449"/>
              <a:gd name="connsiteX194" fmla="*/ 5112426 w 7910147"/>
              <a:gd name="connsiteY194" fmla="*/ 8208155 h 9954449"/>
              <a:gd name="connsiteX195" fmla="*/ 5066460 w 7910147"/>
              <a:gd name="connsiteY195" fmla="*/ 8164687 h 9954449"/>
              <a:gd name="connsiteX196" fmla="*/ 5109868 w 7910147"/>
              <a:gd name="connsiteY196" fmla="*/ 8116105 h 9954449"/>
              <a:gd name="connsiteX197" fmla="*/ 1146475 w 7910147"/>
              <a:gd name="connsiteY197" fmla="*/ 8228790 h 9954449"/>
              <a:gd name="connsiteX198" fmla="*/ 1181308 w 7910147"/>
              <a:gd name="connsiteY198" fmla="*/ 8234339 h 9954449"/>
              <a:gd name="connsiteX199" fmla="*/ 1235054 w 7910147"/>
              <a:gd name="connsiteY199" fmla="*/ 8265943 h 9954449"/>
              <a:gd name="connsiteX200" fmla="*/ 1285424 w 7910147"/>
              <a:gd name="connsiteY200" fmla="*/ 8293455 h 9954449"/>
              <a:gd name="connsiteX201" fmla="*/ 1304670 w 7910147"/>
              <a:gd name="connsiteY201" fmla="*/ 8355641 h 9954449"/>
              <a:gd name="connsiteX202" fmla="*/ 1263924 w 7910147"/>
              <a:gd name="connsiteY202" fmla="*/ 8380187 h 9954449"/>
              <a:gd name="connsiteX203" fmla="*/ 1264028 w 7910147"/>
              <a:gd name="connsiteY203" fmla="*/ 8380289 h 9954449"/>
              <a:gd name="connsiteX204" fmla="*/ 1242528 w 7910147"/>
              <a:gd name="connsiteY204" fmla="*/ 8374971 h 9954449"/>
              <a:gd name="connsiteX205" fmla="*/ 1189702 w 7910147"/>
              <a:gd name="connsiteY205" fmla="*/ 8346129 h 9954449"/>
              <a:gd name="connsiteX206" fmla="*/ 1133088 w 7910147"/>
              <a:gd name="connsiteY206" fmla="*/ 8312785 h 9954449"/>
              <a:gd name="connsiteX207" fmla="*/ 1117938 w 7910147"/>
              <a:gd name="connsiteY207" fmla="*/ 8249475 h 9954449"/>
              <a:gd name="connsiteX208" fmla="*/ 1146475 w 7910147"/>
              <a:gd name="connsiteY208" fmla="*/ 8228790 h 9954449"/>
              <a:gd name="connsiteX209" fmla="*/ 863867 w 7910147"/>
              <a:gd name="connsiteY209" fmla="*/ 8004110 h 9954449"/>
              <a:gd name="connsiteX210" fmla="*/ 896806 w 7910147"/>
              <a:gd name="connsiteY210" fmla="*/ 8016691 h 9954449"/>
              <a:gd name="connsiteX211" fmla="*/ 986590 w 7910147"/>
              <a:gd name="connsiteY211" fmla="*/ 8095649 h 9954449"/>
              <a:gd name="connsiteX212" fmla="*/ 992936 w 7910147"/>
              <a:gd name="connsiteY212" fmla="*/ 8160391 h 9954449"/>
              <a:gd name="connsiteX213" fmla="*/ 957310 w 7910147"/>
              <a:gd name="connsiteY213" fmla="*/ 8177165 h 9954449"/>
              <a:gd name="connsiteX214" fmla="*/ 957310 w 7910147"/>
              <a:gd name="connsiteY214" fmla="*/ 8177267 h 9954449"/>
              <a:gd name="connsiteX215" fmla="*/ 928132 w 7910147"/>
              <a:gd name="connsiteY215" fmla="*/ 8166835 h 9954449"/>
              <a:gd name="connsiteX216" fmla="*/ 833538 w 7910147"/>
              <a:gd name="connsiteY216" fmla="*/ 8083581 h 9954449"/>
              <a:gd name="connsiteX217" fmla="*/ 831696 w 7910147"/>
              <a:gd name="connsiteY217" fmla="*/ 8018531 h 9954449"/>
              <a:gd name="connsiteX218" fmla="*/ 863867 w 7910147"/>
              <a:gd name="connsiteY218" fmla="*/ 8004110 h 9954449"/>
              <a:gd name="connsiteX219" fmla="*/ 617936 w 7910147"/>
              <a:gd name="connsiteY219" fmla="*/ 7725143 h 9954449"/>
              <a:gd name="connsiteX220" fmla="*/ 635608 w 7910147"/>
              <a:gd name="connsiteY220" fmla="*/ 7725161 h 9954449"/>
              <a:gd name="connsiteX221" fmla="*/ 665028 w 7910147"/>
              <a:gd name="connsiteY221" fmla="*/ 7744631 h 9954449"/>
              <a:gd name="connsiteX222" fmla="*/ 735462 w 7910147"/>
              <a:gd name="connsiteY222" fmla="*/ 7840773 h 9954449"/>
              <a:gd name="connsiteX223" fmla="*/ 727886 w 7910147"/>
              <a:gd name="connsiteY223" fmla="*/ 7905411 h 9954449"/>
              <a:gd name="connsiteX224" fmla="*/ 699324 w 7910147"/>
              <a:gd name="connsiteY224" fmla="*/ 7915333 h 9954449"/>
              <a:gd name="connsiteX225" fmla="*/ 699222 w 7910147"/>
              <a:gd name="connsiteY225" fmla="*/ 7915435 h 9954449"/>
              <a:gd name="connsiteX226" fmla="*/ 663082 w 7910147"/>
              <a:gd name="connsiteY226" fmla="*/ 7897945 h 9954449"/>
              <a:gd name="connsiteX227" fmla="*/ 588554 w 7910147"/>
              <a:gd name="connsiteY227" fmla="*/ 7796077 h 9954449"/>
              <a:gd name="connsiteX228" fmla="*/ 601042 w 7910147"/>
              <a:gd name="connsiteY228" fmla="*/ 7732153 h 9954449"/>
              <a:gd name="connsiteX229" fmla="*/ 617936 w 7910147"/>
              <a:gd name="connsiteY229" fmla="*/ 7725143 h 9954449"/>
              <a:gd name="connsiteX230" fmla="*/ 506507 w 7910147"/>
              <a:gd name="connsiteY230" fmla="*/ 7602656 h 9954449"/>
              <a:gd name="connsiteX231" fmla="*/ 506550 w 7910147"/>
              <a:gd name="connsiteY231" fmla="*/ 7602669 h 9954449"/>
              <a:gd name="connsiteX232" fmla="*/ 506448 w 7910147"/>
              <a:gd name="connsiteY232" fmla="*/ 7602669 h 9954449"/>
              <a:gd name="connsiteX233" fmla="*/ 463115 w 7910147"/>
              <a:gd name="connsiteY233" fmla="*/ 7396978 h 9954449"/>
              <a:gd name="connsiteX234" fmla="*/ 503786 w 7910147"/>
              <a:gd name="connsiteY234" fmla="*/ 7427569 h 9954449"/>
              <a:gd name="connsiteX235" fmla="*/ 548320 w 7910147"/>
              <a:gd name="connsiteY235" fmla="*/ 7537519 h 9954449"/>
              <a:gd name="connsiteX236" fmla="*/ 525592 w 7910147"/>
              <a:gd name="connsiteY236" fmla="*/ 7598475 h 9954449"/>
              <a:gd name="connsiteX237" fmla="*/ 506507 w 7910147"/>
              <a:gd name="connsiteY237" fmla="*/ 7602656 h 9954449"/>
              <a:gd name="connsiteX238" fmla="*/ 481916 w 7910147"/>
              <a:gd name="connsiteY238" fmla="*/ 7595548 h 9954449"/>
              <a:gd name="connsiteX239" fmla="*/ 464576 w 7910147"/>
              <a:gd name="connsiteY239" fmla="*/ 7575771 h 9954449"/>
              <a:gd name="connsiteX240" fmla="*/ 416972 w 7910147"/>
              <a:gd name="connsiteY240" fmla="*/ 7458253 h 9954449"/>
              <a:gd name="connsiteX241" fmla="*/ 445022 w 7910147"/>
              <a:gd name="connsiteY241" fmla="*/ 7399545 h 9954449"/>
              <a:gd name="connsiteX242" fmla="*/ 463115 w 7910147"/>
              <a:gd name="connsiteY242" fmla="*/ 7396978 h 9954449"/>
              <a:gd name="connsiteX243" fmla="*/ 387180 w 7910147"/>
              <a:gd name="connsiteY243" fmla="*/ 7037175 h 9954449"/>
              <a:gd name="connsiteX244" fmla="*/ 435092 w 7910147"/>
              <a:gd name="connsiteY244" fmla="*/ 7081257 h 9954449"/>
              <a:gd name="connsiteX245" fmla="*/ 444920 w 7910147"/>
              <a:gd name="connsiteY245" fmla="*/ 7188649 h 9954449"/>
              <a:gd name="connsiteX246" fmla="*/ 446354 w 7910147"/>
              <a:gd name="connsiteY246" fmla="*/ 7198467 h 9954449"/>
              <a:gd name="connsiteX247" fmla="*/ 407656 w 7910147"/>
              <a:gd name="connsiteY247" fmla="*/ 7250833 h 9954449"/>
              <a:gd name="connsiteX248" fmla="*/ 400796 w 7910147"/>
              <a:gd name="connsiteY248" fmla="*/ 7251345 h 9954449"/>
              <a:gd name="connsiteX249" fmla="*/ 400694 w 7910147"/>
              <a:gd name="connsiteY249" fmla="*/ 7251243 h 9954449"/>
              <a:gd name="connsiteX250" fmla="*/ 355240 w 7910147"/>
              <a:gd name="connsiteY250" fmla="*/ 7212069 h 9954449"/>
              <a:gd name="connsiteX251" fmla="*/ 353704 w 7910147"/>
              <a:gd name="connsiteY251" fmla="*/ 7201535 h 9954449"/>
              <a:gd name="connsiteX252" fmla="*/ 343056 w 7910147"/>
              <a:gd name="connsiteY252" fmla="*/ 7085041 h 9954449"/>
              <a:gd name="connsiteX253" fmla="*/ 387180 w 7910147"/>
              <a:gd name="connsiteY253" fmla="*/ 7037175 h 9954449"/>
              <a:gd name="connsiteX254" fmla="*/ 3830172 w 7910147"/>
              <a:gd name="connsiteY254" fmla="*/ 6589197 h 9954449"/>
              <a:gd name="connsiteX255" fmla="*/ 3947188 w 7910147"/>
              <a:gd name="connsiteY255" fmla="*/ 6595129 h 9954449"/>
              <a:gd name="connsiteX256" fmla="*/ 3948416 w 7910147"/>
              <a:gd name="connsiteY256" fmla="*/ 6595129 h 9954449"/>
              <a:gd name="connsiteX257" fmla="*/ 3994384 w 7910147"/>
              <a:gd name="connsiteY257" fmla="*/ 6641155 h 9954449"/>
              <a:gd name="connsiteX258" fmla="*/ 3948212 w 7910147"/>
              <a:gd name="connsiteY258" fmla="*/ 6687179 h 9954449"/>
              <a:gd name="connsiteX259" fmla="*/ 3948314 w 7910147"/>
              <a:gd name="connsiteY259" fmla="*/ 6687179 h 9954449"/>
              <a:gd name="connsiteX260" fmla="*/ 3947188 w 7910147"/>
              <a:gd name="connsiteY260" fmla="*/ 6687179 h 9954449"/>
              <a:gd name="connsiteX261" fmla="*/ 3821164 w 7910147"/>
              <a:gd name="connsiteY261" fmla="*/ 6680837 h 9954449"/>
              <a:gd name="connsiteX262" fmla="*/ 3779804 w 7910147"/>
              <a:gd name="connsiteY262" fmla="*/ 6630517 h 9954449"/>
              <a:gd name="connsiteX263" fmla="*/ 3830172 w 7910147"/>
              <a:gd name="connsiteY263" fmla="*/ 6589197 h 9954449"/>
              <a:gd name="connsiteX264" fmla="*/ 4302768 w 7910147"/>
              <a:gd name="connsiteY264" fmla="*/ 6520298 h 9954449"/>
              <a:gd name="connsiteX265" fmla="*/ 4320270 w 7910147"/>
              <a:gd name="connsiteY265" fmla="*/ 6522575 h 9954449"/>
              <a:gd name="connsiteX266" fmla="*/ 4346964 w 7910147"/>
              <a:gd name="connsiteY266" fmla="*/ 6545627 h 9954449"/>
              <a:gd name="connsiteX267" fmla="*/ 4326388 w 7910147"/>
              <a:gd name="connsiteY267" fmla="*/ 6607403 h 9954449"/>
              <a:gd name="connsiteX268" fmla="*/ 4203742 w 7910147"/>
              <a:gd name="connsiteY268" fmla="*/ 6654451 h 9954449"/>
              <a:gd name="connsiteX269" fmla="*/ 4191252 w 7910147"/>
              <a:gd name="connsiteY269" fmla="*/ 6656189 h 9954449"/>
              <a:gd name="connsiteX270" fmla="*/ 4191252 w 7910147"/>
              <a:gd name="connsiteY270" fmla="*/ 6656087 h 9954449"/>
              <a:gd name="connsiteX271" fmla="*/ 4146922 w 7910147"/>
              <a:gd name="connsiteY271" fmla="*/ 6622539 h 9954449"/>
              <a:gd name="connsiteX272" fmla="*/ 4178762 w 7910147"/>
              <a:gd name="connsiteY272" fmla="*/ 6565775 h 9954449"/>
              <a:gd name="connsiteX273" fmla="*/ 4285130 w 7910147"/>
              <a:gd name="connsiteY273" fmla="*/ 6525069 h 9954449"/>
              <a:gd name="connsiteX274" fmla="*/ 4302768 w 7910147"/>
              <a:gd name="connsiteY274" fmla="*/ 6520298 h 9954449"/>
              <a:gd name="connsiteX275" fmla="*/ 424205 w 7910147"/>
              <a:gd name="connsiteY275" fmla="*/ 6673144 h 9954449"/>
              <a:gd name="connsiteX276" fmla="*/ 442464 w 7910147"/>
              <a:gd name="connsiteY276" fmla="*/ 6674291 h 9954449"/>
              <a:gd name="connsiteX277" fmla="*/ 474916 w 7910147"/>
              <a:gd name="connsiteY277" fmla="*/ 6730749 h 9954449"/>
              <a:gd name="connsiteX278" fmla="*/ 449834 w 7910147"/>
              <a:gd name="connsiteY278" fmla="*/ 6846119 h 9954449"/>
              <a:gd name="connsiteX279" fmla="*/ 404482 w 7910147"/>
              <a:gd name="connsiteY279" fmla="*/ 6884677 h 9954449"/>
              <a:gd name="connsiteX280" fmla="*/ 404278 w 7910147"/>
              <a:gd name="connsiteY280" fmla="*/ 6884575 h 9954449"/>
              <a:gd name="connsiteX281" fmla="*/ 396702 w 7910147"/>
              <a:gd name="connsiteY281" fmla="*/ 6883961 h 9954449"/>
              <a:gd name="connsiteX282" fmla="*/ 358822 w 7910147"/>
              <a:gd name="connsiteY282" fmla="*/ 6831085 h 9954449"/>
              <a:gd name="connsiteX283" fmla="*/ 385952 w 7910147"/>
              <a:gd name="connsiteY283" fmla="*/ 6706713 h 9954449"/>
              <a:gd name="connsiteX284" fmla="*/ 424205 w 7910147"/>
              <a:gd name="connsiteY284" fmla="*/ 6673144 h 9954449"/>
              <a:gd name="connsiteX285" fmla="*/ 3463001 w 7910147"/>
              <a:gd name="connsiteY285" fmla="*/ 6509915 h 9954449"/>
              <a:gd name="connsiteX286" fmla="*/ 3481174 w 7910147"/>
              <a:gd name="connsiteY286" fmla="*/ 6512181 h 9954449"/>
              <a:gd name="connsiteX287" fmla="*/ 3595836 w 7910147"/>
              <a:gd name="connsiteY287" fmla="*/ 6546445 h 9954449"/>
              <a:gd name="connsiteX288" fmla="*/ 3628698 w 7910147"/>
              <a:gd name="connsiteY288" fmla="*/ 6602595 h 9954449"/>
              <a:gd name="connsiteX289" fmla="*/ 3584164 w 7910147"/>
              <a:gd name="connsiteY289" fmla="*/ 6636961 h 9954449"/>
              <a:gd name="connsiteX290" fmla="*/ 3584267 w 7910147"/>
              <a:gd name="connsiteY290" fmla="*/ 6637063 h 9954449"/>
              <a:gd name="connsiteX291" fmla="*/ 3572596 w 7910147"/>
              <a:gd name="connsiteY291" fmla="*/ 6635529 h 9954449"/>
              <a:gd name="connsiteX292" fmla="*/ 3451792 w 7910147"/>
              <a:gd name="connsiteY292" fmla="*/ 6599425 h 9954449"/>
              <a:gd name="connsiteX293" fmla="*/ 3422820 w 7910147"/>
              <a:gd name="connsiteY293" fmla="*/ 6541127 h 9954449"/>
              <a:gd name="connsiteX294" fmla="*/ 3463001 w 7910147"/>
              <a:gd name="connsiteY294" fmla="*/ 6509915 h 9954449"/>
              <a:gd name="connsiteX295" fmla="*/ 3128533 w 7910147"/>
              <a:gd name="connsiteY295" fmla="*/ 6367659 h 9954449"/>
              <a:gd name="connsiteX296" fmla="*/ 3146304 w 7910147"/>
              <a:gd name="connsiteY296" fmla="*/ 6371959 h 9954449"/>
              <a:gd name="connsiteX297" fmla="*/ 3257280 w 7910147"/>
              <a:gd name="connsiteY297" fmla="*/ 6422483 h 9954449"/>
              <a:gd name="connsiteX298" fmla="*/ 3280724 w 7910147"/>
              <a:gd name="connsiteY298" fmla="*/ 6483237 h 9954449"/>
              <a:gd name="connsiteX299" fmla="*/ 3238544 w 7910147"/>
              <a:gd name="connsiteY299" fmla="*/ 6510647 h 9954449"/>
              <a:gd name="connsiteX300" fmla="*/ 3238544 w 7910147"/>
              <a:gd name="connsiteY300" fmla="*/ 6510545 h 9954449"/>
              <a:gd name="connsiteX301" fmla="*/ 3219912 w 7910147"/>
              <a:gd name="connsiteY301" fmla="*/ 6506557 h 9954449"/>
              <a:gd name="connsiteX302" fmla="*/ 3107300 w 7910147"/>
              <a:gd name="connsiteY302" fmla="*/ 6455315 h 9954449"/>
              <a:gd name="connsiteX303" fmla="*/ 3085084 w 7910147"/>
              <a:gd name="connsiteY303" fmla="*/ 6394153 h 9954449"/>
              <a:gd name="connsiteX304" fmla="*/ 3111088 w 7910147"/>
              <a:gd name="connsiteY304" fmla="*/ 6370398 h 9954449"/>
              <a:gd name="connsiteX305" fmla="*/ 3128533 w 7910147"/>
              <a:gd name="connsiteY305" fmla="*/ 6367659 h 9954449"/>
              <a:gd name="connsiteX306" fmla="*/ 4556141 w 7910147"/>
              <a:gd name="connsiteY306" fmla="*/ 6259657 h 9954449"/>
              <a:gd name="connsiteX307" fmla="*/ 4574034 w 7910147"/>
              <a:gd name="connsiteY307" fmla="*/ 6263543 h 9954449"/>
              <a:gd name="connsiteX308" fmla="*/ 4597786 w 7910147"/>
              <a:gd name="connsiteY308" fmla="*/ 6324093 h 9954449"/>
              <a:gd name="connsiteX309" fmla="*/ 4540250 w 7910147"/>
              <a:gd name="connsiteY309" fmla="*/ 6425757 h 9954449"/>
              <a:gd name="connsiteX310" fmla="*/ 4530422 w 7910147"/>
              <a:gd name="connsiteY310" fmla="*/ 6439053 h 9954449"/>
              <a:gd name="connsiteX311" fmla="*/ 4493670 w 7910147"/>
              <a:gd name="connsiteY311" fmla="*/ 6457361 h 9954449"/>
              <a:gd name="connsiteX312" fmla="*/ 4493566 w 7910147"/>
              <a:gd name="connsiteY312" fmla="*/ 6457361 h 9954449"/>
              <a:gd name="connsiteX313" fmla="*/ 4465824 w 7910147"/>
              <a:gd name="connsiteY313" fmla="*/ 6448053 h 9954449"/>
              <a:gd name="connsiteX314" fmla="*/ 4456814 w 7910147"/>
              <a:gd name="connsiteY314" fmla="*/ 6383619 h 9954449"/>
              <a:gd name="connsiteX315" fmla="*/ 4465106 w 7910147"/>
              <a:gd name="connsiteY315" fmla="*/ 6372367 h 9954449"/>
              <a:gd name="connsiteX316" fmla="*/ 4513326 w 7910147"/>
              <a:gd name="connsiteY316" fmla="*/ 6287273 h 9954449"/>
              <a:gd name="connsiteX317" fmla="*/ 4538765 w 7910147"/>
              <a:gd name="connsiteY317" fmla="*/ 6262828 h 9954449"/>
              <a:gd name="connsiteX318" fmla="*/ 4556141 w 7910147"/>
              <a:gd name="connsiteY318" fmla="*/ 6259657 h 9954449"/>
              <a:gd name="connsiteX319" fmla="*/ 568539 w 7910147"/>
              <a:gd name="connsiteY319" fmla="*/ 6338091 h 9954449"/>
              <a:gd name="connsiteX320" fmla="*/ 603296 w 7910147"/>
              <a:gd name="connsiteY320" fmla="*/ 6344241 h 9954449"/>
              <a:gd name="connsiteX321" fmla="*/ 617320 w 7910147"/>
              <a:gd name="connsiteY321" fmla="*/ 6407857 h 9954449"/>
              <a:gd name="connsiteX322" fmla="*/ 558966 w 7910147"/>
              <a:gd name="connsiteY322" fmla="*/ 6510341 h 9954449"/>
              <a:gd name="connsiteX323" fmla="*/ 517812 w 7910147"/>
              <a:gd name="connsiteY323" fmla="*/ 6535705 h 9954449"/>
              <a:gd name="connsiteX324" fmla="*/ 517710 w 7910147"/>
              <a:gd name="connsiteY324" fmla="*/ 6535705 h 9954449"/>
              <a:gd name="connsiteX325" fmla="*/ 497030 w 7910147"/>
              <a:gd name="connsiteY325" fmla="*/ 6530797 h 9954449"/>
              <a:gd name="connsiteX326" fmla="*/ 476554 w 7910147"/>
              <a:gd name="connsiteY326" fmla="*/ 6469021 h 9954449"/>
              <a:gd name="connsiteX327" fmla="*/ 539618 w 7910147"/>
              <a:gd name="connsiteY327" fmla="*/ 6358253 h 9954449"/>
              <a:gd name="connsiteX328" fmla="*/ 568539 w 7910147"/>
              <a:gd name="connsiteY328" fmla="*/ 6338091 h 9954449"/>
              <a:gd name="connsiteX329" fmla="*/ 2797837 w 7910147"/>
              <a:gd name="connsiteY329" fmla="*/ 6206925 h 9954449"/>
              <a:gd name="connsiteX330" fmla="*/ 2815528 w 7910147"/>
              <a:gd name="connsiteY330" fmla="*/ 6211587 h 9954449"/>
              <a:gd name="connsiteX331" fmla="*/ 2889752 w 7910147"/>
              <a:gd name="connsiteY331" fmla="*/ 6247997 h 9954449"/>
              <a:gd name="connsiteX332" fmla="*/ 2925890 w 7910147"/>
              <a:gd name="connsiteY332" fmla="*/ 6265691 h 9954449"/>
              <a:gd name="connsiteX333" fmla="*/ 2946980 w 7910147"/>
              <a:gd name="connsiteY333" fmla="*/ 6327263 h 9954449"/>
              <a:gd name="connsiteX334" fmla="*/ 2905620 w 7910147"/>
              <a:gd name="connsiteY334" fmla="*/ 6353037 h 9954449"/>
              <a:gd name="connsiteX335" fmla="*/ 2905414 w 7910147"/>
              <a:gd name="connsiteY335" fmla="*/ 6353037 h 9954449"/>
              <a:gd name="connsiteX336" fmla="*/ 2885144 w 7910147"/>
              <a:gd name="connsiteY336" fmla="*/ 6348333 h 9954449"/>
              <a:gd name="connsiteX337" fmla="*/ 2849006 w 7910147"/>
              <a:gd name="connsiteY337" fmla="*/ 6330535 h 9954449"/>
              <a:gd name="connsiteX338" fmla="*/ 2774988 w 7910147"/>
              <a:gd name="connsiteY338" fmla="*/ 6294227 h 9954449"/>
              <a:gd name="connsiteX339" fmla="*/ 2753898 w 7910147"/>
              <a:gd name="connsiteY339" fmla="*/ 6232655 h 9954449"/>
              <a:gd name="connsiteX340" fmla="*/ 2780337 w 7910147"/>
              <a:gd name="connsiteY340" fmla="*/ 6209349 h 9954449"/>
              <a:gd name="connsiteX341" fmla="*/ 2797837 w 7910147"/>
              <a:gd name="connsiteY341" fmla="*/ 6206925 h 9954449"/>
              <a:gd name="connsiteX342" fmla="*/ 2461598 w 7910147"/>
              <a:gd name="connsiteY342" fmla="*/ 6051042 h 9954449"/>
              <a:gd name="connsiteX343" fmla="*/ 2479532 w 7910147"/>
              <a:gd name="connsiteY343" fmla="*/ 6054795 h 9954449"/>
              <a:gd name="connsiteX344" fmla="*/ 2592658 w 7910147"/>
              <a:gd name="connsiteY344" fmla="*/ 6105319 h 9954449"/>
              <a:gd name="connsiteX345" fmla="*/ 2615282 w 7910147"/>
              <a:gd name="connsiteY345" fmla="*/ 6166379 h 9954449"/>
              <a:gd name="connsiteX346" fmla="*/ 2573410 w 7910147"/>
              <a:gd name="connsiteY346" fmla="*/ 6193177 h 9954449"/>
              <a:gd name="connsiteX347" fmla="*/ 2554164 w 7910147"/>
              <a:gd name="connsiteY347" fmla="*/ 6188983 h 9954449"/>
              <a:gd name="connsiteX348" fmla="*/ 2442984 w 7910147"/>
              <a:gd name="connsiteY348" fmla="*/ 6139379 h 9954449"/>
              <a:gd name="connsiteX349" fmla="*/ 2418926 w 7910147"/>
              <a:gd name="connsiteY349" fmla="*/ 6078829 h 9954449"/>
              <a:gd name="connsiteX350" fmla="*/ 2444239 w 7910147"/>
              <a:gd name="connsiteY350" fmla="*/ 6054309 h 9954449"/>
              <a:gd name="connsiteX351" fmla="*/ 2461598 w 7910147"/>
              <a:gd name="connsiteY351" fmla="*/ 6051042 h 9954449"/>
              <a:gd name="connsiteX352" fmla="*/ 4595124 w 7910147"/>
              <a:gd name="connsiteY352" fmla="*/ 5898717 h 9954449"/>
              <a:gd name="connsiteX353" fmla="*/ 4646004 w 7910147"/>
              <a:gd name="connsiteY353" fmla="*/ 5939425 h 9954449"/>
              <a:gd name="connsiteX354" fmla="*/ 4651942 w 7910147"/>
              <a:gd name="connsiteY354" fmla="*/ 6044771 h 9954449"/>
              <a:gd name="connsiteX355" fmla="*/ 4651634 w 7910147"/>
              <a:gd name="connsiteY355" fmla="*/ 6068295 h 9954449"/>
              <a:gd name="connsiteX356" fmla="*/ 4605566 w 7910147"/>
              <a:gd name="connsiteY356" fmla="*/ 6113093 h 9954449"/>
              <a:gd name="connsiteX357" fmla="*/ 4605566 w 7910147"/>
              <a:gd name="connsiteY357" fmla="*/ 6112991 h 9954449"/>
              <a:gd name="connsiteX358" fmla="*/ 4604234 w 7910147"/>
              <a:gd name="connsiteY358" fmla="*/ 6112991 h 9954449"/>
              <a:gd name="connsiteX359" fmla="*/ 4559496 w 7910147"/>
              <a:gd name="connsiteY359" fmla="*/ 6065739 h 9954449"/>
              <a:gd name="connsiteX360" fmla="*/ 4559804 w 7910147"/>
              <a:gd name="connsiteY360" fmla="*/ 6044771 h 9954449"/>
              <a:gd name="connsiteX361" fmla="*/ 4554378 w 7910147"/>
              <a:gd name="connsiteY361" fmla="*/ 5949551 h 9954449"/>
              <a:gd name="connsiteX362" fmla="*/ 4595124 w 7910147"/>
              <a:gd name="connsiteY362" fmla="*/ 5898717 h 9954449"/>
              <a:gd name="connsiteX363" fmla="*/ 829622 w 7910147"/>
              <a:gd name="connsiteY363" fmla="*/ 6065278 h 9954449"/>
              <a:gd name="connsiteX364" fmla="*/ 860360 w 7910147"/>
              <a:gd name="connsiteY364" fmla="*/ 6082511 h 9954449"/>
              <a:gd name="connsiteX365" fmla="*/ 852580 w 7910147"/>
              <a:gd name="connsiteY365" fmla="*/ 6147151 h 9954449"/>
              <a:gd name="connsiteX366" fmla="*/ 764640 w 7910147"/>
              <a:gd name="connsiteY366" fmla="*/ 6224883 h 9954449"/>
              <a:gd name="connsiteX367" fmla="*/ 732186 w 7910147"/>
              <a:gd name="connsiteY367" fmla="*/ 6238281 h 9954449"/>
              <a:gd name="connsiteX368" fmla="*/ 732084 w 7910147"/>
              <a:gd name="connsiteY368" fmla="*/ 6238179 h 9954449"/>
              <a:gd name="connsiteX369" fmla="*/ 699426 w 7910147"/>
              <a:gd name="connsiteY369" fmla="*/ 6224577 h 9954449"/>
              <a:gd name="connsiteX370" fmla="*/ 699630 w 7910147"/>
              <a:gd name="connsiteY370" fmla="*/ 6159527 h 9954449"/>
              <a:gd name="connsiteX371" fmla="*/ 795658 w 7910147"/>
              <a:gd name="connsiteY371" fmla="*/ 6074739 h 9954449"/>
              <a:gd name="connsiteX372" fmla="*/ 829622 w 7910147"/>
              <a:gd name="connsiteY372" fmla="*/ 6065278 h 9954449"/>
              <a:gd name="connsiteX373" fmla="*/ 1033638 w 7910147"/>
              <a:gd name="connsiteY373" fmla="*/ 6030338 h 9954449"/>
              <a:gd name="connsiteX374" fmla="*/ 1033682 w 7910147"/>
              <a:gd name="connsiteY374" fmla="*/ 6030351 h 9954449"/>
              <a:gd name="connsiteX375" fmla="*/ 1033580 w 7910147"/>
              <a:gd name="connsiteY375" fmla="*/ 6030351 h 9954449"/>
              <a:gd name="connsiteX376" fmla="*/ 2111091 w 7910147"/>
              <a:gd name="connsiteY376" fmla="*/ 5922934 h 9954449"/>
              <a:gd name="connsiteX377" fmla="*/ 2129306 w 7910147"/>
              <a:gd name="connsiteY377" fmla="*/ 5924595 h 9954449"/>
              <a:gd name="connsiteX378" fmla="*/ 2233626 w 7910147"/>
              <a:gd name="connsiteY378" fmla="*/ 5958449 h 9954449"/>
              <a:gd name="connsiteX379" fmla="*/ 2248164 w 7910147"/>
              <a:gd name="connsiteY379" fmla="*/ 5963563 h 9954449"/>
              <a:gd name="connsiteX380" fmla="*/ 2276214 w 7910147"/>
              <a:gd name="connsiteY380" fmla="*/ 6022373 h 9954449"/>
              <a:gd name="connsiteX381" fmla="*/ 2232808 w 7910147"/>
              <a:gd name="connsiteY381" fmla="*/ 6053055 h 9954449"/>
              <a:gd name="connsiteX382" fmla="*/ 2232808 w 7910147"/>
              <a:gd name="connsiteY382" fmla="*/ 6052851 h 9954449"/>
              <a:gd name="connsiteX383" fmla="*/ 2217450 w 7910147"/>
              <a:gd name="connsiteY383" fmla="*/ 6050193 h 9954449"/>
              <a:gd name="connsiteX384" fmla="*/ 2203426 w 7910147"/>
              <a:gd name="connsiteY384" fmla="*/ 6045283 h 9954449"/>
              <a:gd name="connsiteX385" fmla="*/ 2102892 w 7910147"/>
              <a:gd name="connsiteY385" fmla="*/ 6012759 h 9954449"/>
              <a:gd name="connsiteX386" fmla="*/ 2071976 w 7910147"/>
              <a:gd name="connsiteY386" fmla="*/ 5955483 h 9954449"/>
              <a:gd name="connsiteX387" fmla="*/ 2111091 w 7910147"/>
              <a:gd name="connsiteY387" fmla="*/ 5922934 h 9954449"/>
              <a:gd name="connsiteX388" fmla="*/ 1152206 w 7910147"/>
              <a:gd name="connsiteY388" fmla="*/ 5894531 h 9954449"/>
              <a:gd name="connsiteX389" fmla="*/ 1191954 w 7910147"/>
              <a:gd name="connsiteY389" fmla="*/ 5926231 h 9954449"/>
              <a:gd name="connsiteX390" fmla="*/ 1162266 w 7910147"/>
              <a:gd name="connsiteY390" fmla="*/ 5984121 h 9954449"/>
              <a:gd name="connsiteX391" fmla="*/ 1052520 w 7910147"/>
              <a:gd name="connsiteY391" fmla="*/ 6026259 h 9954449"/>
              <a:gd name="connsiteX392" fmla="*/ 1033638 w 7910147"/>
              <a:gd name="connsiteY392" fmla="*/ 6030338 h 9954449"/>
              <a:gd name="connsiteX393" fmla="*/ 1008959 w 7910147"/>
              <a:gd name="connsiteY393" fmla="*/ 6023166 h 9954449"/>
              <a:gd name="connsiteX394" fmla="*/ 991606 w 7910147"/>
              <a:gd name="connsiteY394" fmla="*/ 6003247 h 9954449"/>
              <a:gd name="connsiteX395" fmla="*/ 1014640 w 7910147"/>
              <a:gd name="connsiteY395" fmla="*/ 5942391 h 9954449"/>
              <a:gd name="connsiteX396" fmla="*/ 1134010 w 7910147"/>
              <a:gd name="connsiteY396" fmla="*/ 5896571 h 9954449"/>
              <a:gd name="connsiteX397" fmla="*/ 1152206 w 7910147"/>
              <a:gd name="connsiteY397" fmla="*/ 5894531 h 9954449"/>
              <a:gd name="connsiteX398" fmla="*/ 1761368 w 7910147"/>
              <a:gd name="connsiteY398" fmla="*/ 5846863 h 9954449"/>
              <a:gd name="connsiteX399" fmla="*/ 1885652 w 7910147"/>
              <a:gd name="connsiteY399" fmla="*/ 5865683 h 9954449"/>
              <a:gd name="connsiteX400" fmla="*/ 1922712 w 7910147"/>
              <a:gd name="connsiteY400" fmla="*/ 5919275 h 9954449"/>
              <a:gd name="connsiteX401" fmla="*/ 1877462 w 7910147"/>
              <a:gd name="connsiteY401" fmla="*/ 5957017 h 9954449"/>
              <a:gd name="connsiteX402" fmla="*/ 1877462 w 7910147"/>
              <a:gd name="connsiteY402" fmla="*/ 5956915 h 9954449"/>
              <a:gd name="connsiteX403" fmla="*/ 1869170 w 7910147"/>
              <a:gd name="connsiteY403" fmla="*/ 5956199 h 9954449"/>
              <a:gd name="connsiteX404" fmla="*/ 1750516 w 7910147"/>
              <a:gd name="connsiteY404" fmla="*/ 5938301 h 9954449"/>
              <a:gd name="connsiteX405" fmla="*/ 1710180 w 7910147"/>
              <a:gd name="connsiteY405" fmla="*/ 5887161 h 9954449"/>
              <a:gd name="connsiteX406" fmla="*/ 1761368 w 7910147"/>
              <a:gd name="connsiteY406" fmla="*/ 5846863 h 9954449"/>
              <a:gd name="connsiteX407" fmla="*/ 1509320 w 7910147"/>
              <a:gd name="connsiteY407" fmla="*/ 5834795 h 9954449"/>
              <a:gd name="connsiteX408" fmla="*/ 1556616 w 7910147"/>
              <a:gd name="connsiteY408" fmla="*/ 5879491 h 9954449"/>
              <a:gd name="connsiteX409" fmla="*/ 1511878 w 7910147"/>
              <a:gd name="connsiteY409" fmla="*/ 5926743 h 9954449"/>
              <a:gd name="connsiteX410" fmla="*/ 1393328 w 7910147"/>
              <a:gd name="connsiteY410" fmla="*/ 5935027 h 9954449"/>
              <a:gd name="connsiteX411" fmla="*/ 1388106 w 7910147"/>
              <a:gd name="connsiteY411" fmla="*/ 5935333 h 9954449"/>
              <a:gd name="connsiteX412" fmla="*/ 1342344 w 7910147"/>
              <a:gd name="connsiteY412" fmla="*/ 5894525 h 9954449"/>
              <a:gd name="connsiteX413" fmla="*/ 1382886 w 7910147"/>
              <a:gd name="connsiteY413" fmla="*/ 5843591 h 9954449"/>
              <a:gd name="connsiteX414" fmla="*/ 1509320 w 7910147"/>
              <a:gd name="connsiteY414" fmla="*/ 5834795 h 9954449"/>
              <a:gd name="connsiteX415" fmla="*/ 4505641 w 7910147"/>
              <a:gd name="connsiteY415" fmla="*/ 5543847 h 9954449"/>
              <a:gd name="connsiteX416" fmla="*/ 4547622 w 7910147"/>
              <a:gd name="connsiteY416" fmla="*/ 5572657 h 9954449"/>
              <a:gd name="connsiteX417" fmla="*/ 4590722 w 7910147"/>
              <a:gd name="connsiteY417" fmla="*/ 5690889 h 9954449"/>
              <a:gd name="connsiteX418" fmla="*/ 4561134 w 7910147"/>
              <a:gd name="connsiteY418" fmla="*/ 5748881 h 9954449"/>
              <a:gd name="connsiteX419" fmla="*/ 4546904 w 7910147"/>
              <a:gd name="connsiteY419" fmla="*/ 5751131 h 9954449"/>
              <a:gd name="connsiteX420" fmla="*/ 4546904 w 7910147"/>
              <a:gd name="connsiteY420" fmla="*/ 5751233 h 9954449"/>
              <a:gd name="connsiteX421" fmla="*/ 4503088 w 7910147"/>
              <a:gd name="connsiteY421" fmla="*/ 5719425 h 9954449"/>
              <a:gd name="connsiteX422" fmla="*/ 4462138 w 7910147"/>
              <a:gd name="connsiteY422" fmla="*/ 5607123 h 9954449"/>
              <a:gd name="connsiteX423" fmla="*/ 4487628 w 7910147"/>
              <a:gd name="connsiteY423" fmla="*/ 5547189 h 9954449"/>
              <a:gd name="connsiteX424" fmla="*/ 4505641 w 7910147"/>
              <a:gd name="connsiteY424" fmla="*/ 5543847 h 9954449"/>
              <a:gd name="connsiteX425" fmla="*/ 4326939 w 7910147"/>
              <a:gd name="connsiteY425" fmla="*/ 5218733 h 9954449"/>
              <a:gd name="connsiteX426" fmla="*/ 4344585 w 7910147"/>
              <a:gd name="connsiteY426" fmla="*/ 5219081 h 9954449"/>
              <a:gd name="connsiteX427" fmla="*/ 4373583 w 7910147"/>
              <a:gd name="connsiteY427" fmla="*/ 5239127 h 9954449"/>
              <a:gd name="connsiteX428" fmla="*/ 4438592 w 7910147"/>
              <a:gd name="connsiteY428" fmla="*/ 5346519 h 9954449"/>
              <a:gd name="connsiteX429" fmla="*/ 4421084 w 7910147"/>
              <a:gd name="connsiteY429" fmla="*/ 5409215 h 9954449"/>
              <a:gd name="connsiteX430" fmla="*/ 4398562 w 7910147"/>
              <a:gd name="connsiteY430" fmla="*/ 5415147 h 9954449"/>
              <a:gd name="connsiteX431" fmla="*/ 4398460 w 7910147"/>
              <a:gd name="connsiteY431" fmla="*/ 5415045 h 9954449"/>
              <a:gd name="connsiteX432" fmla="*/ 4358226 w 7910147"/>
              <a:gd name="connsiteY432" fmla="*/ 5391625 h 9954449"/>
              <a:gd name="connsiteX433" fmla="*/ 4296187 w 7910147"/>
              <a:gd name="connsiteY433" fmla="*/ 5289039 h 9954449"/>
              <a:gd name="connsiteX434" fmla="*/ 4309906 w 7910147"/>
              <a:gd name="connsiteY434" fmla="*/ 5225423 h 9954449"/>
              <a:gd name="connsiteX435" fmla="*/ 4326939 w 7910147"/>
              <a:gd name="connsiteY435" fmla="*/ 5218733 h 9954449"/>
              <a:gd name="connsiteX436" fmla="*/ 4111949 w 7910147"/>
              <a:gd name="connsiteY436" fmla="*/ 4927051 h 9954449"/>
              <a:gd name="connsiteX437" fmla="*/ 4143852 w 7910147"/>
              <a:gd name="connsiteY437" fmla="*/ 4942009 h 9954449"/>
              <a:gd name="connsiteX438" fmla="*/ 4225650 w 7910147"/>
              <a:gd name="connsiteY438" fmla="*/ 5036719 h 9954449"/>
              <a:gd name="connsiteX439" fmla="*/ 4219200 w 7910147"/>
              <a:gd name="connsiteY439" fmla="*/ 5101461 h 9954449"/>
              <a:gd name="connsiteX440" fmla="*/ 4190024 w 7910147"/>
              <a:gd name="connsiteY440" fmla="*/ 5111893 h 9954449"/>
              <a:gd name="connsiteX441" fmla="*/ 4190024 w 7910147"/>
              <a:gd name="connsiteY441" fmla="*/ 5111995 h 9954449"/>
              <a:gd name="connsiteX442" fmla="*/ 4154396 w 7910147"/>
              <a:gd name="connsiteY442" fmla="*/ 5095121 h 9954449"/>
              <a:gd name="connsiteX443" fmla="*/ 4075670 w 7910147"/>
              <a:gd name="connsiteY443" fmla="*/ 5003991 h 9954449"/>
              <a:gd name="connsiteX444" fmla="*/ 4078742 w 7910147"/>
              <a:gd name="connsiteY444" fmla="*/ 4938941 h 9954449"/>
              <a:gd name="connsiteX445" fmla="*/ 4111949 w 7910147"/>
              <a:gd name="connsiteY445" fmla="*/ 4927051 h 9954449"/>
              <a:gd name="connsiteX446" fmla="*/ 3839567 w 7910147"/>
              <a:gd name="connsiteY446" fmla="*/ 4672725 h 9954449"/>
              <a:gd name="connsiteX447" fmla="*/ 3873170 w 7910147"/>
              <a:gd name="connsiteY447" fmla="*/ 4683247 h 9954449"/>
              <a:gd name="connsiteX448" fmla="*/ 3967152 w 7910147"/>
              <a:gd name="connsiteY448" fmla="*/ 4765375 h 9954449"/>
              <a:gd name="connsiteX449" fmla="*/ 3970120 w 7910147"/>
              <a:gd name="connsiteY449" fmla="*/ 4830425 h 9954449"/>
              <a:gd name="connsiteX450" fmla="*/ 3936132 w 7910147"/>
              <a:gd name="connsiteY450" fmla="*/ 4845459 h 9954449"/>
              <a:gd name="connsiteX451" fmla="*/ 3936030 w 7910147"/>
              <a:gd name="connsiteY451" fmla="*/ 4845459 h 9954449"/>
              <a:gd name="connsiteX452" fmla="*/ 3905010 w 7910147"/>
              <a:gd name="connsiteY452" fmla="*/ 4833391 h 9954449"/>
              <a:gd name="connsiteX453" fmla="*/ 3813998 w 7910147"/>
              <a:gd name="connsiteY453" fmla="*/ 4753819 h 9954449"/>
              <a:gd name="connsiteX454" fmla="*/ 3808264 w 7910147"/>
              <a:gd name="connsiteY454" fmla="*/ 4688975 h 9954449"/>
              <a:gd name="connsiteX455" fmla="*/ 3839567 w 7910147"/>
              <a:gd name="connsiteY455" fmla="*/ 4672725 h 9954449"/>
              <a:gd name="connsiteX456" fmla="*/ 3538684 w 7910147"/>
              <a:gd name="connsiteY456" fmla="*/ 4453684 h 9954449"/>
              <a:gd name="connsiteX457" fmla="*/ 3573312 w 7910147"/>
              <a:gd name="connsiteY457" fmla="*/ 4460383 h 9954449"/>
              <a:gd name="connsiteX458" fmla="*/ 3675894 w 7910147"/>
              <a:gd name="connsiteY458" fmla="*/ 4530853 h 9954449"/>
              <a:gd name="connsiteX459" fmla="*/ 3686540 w 7910147"/>
              <a:gd name="connsiteY459" fmla="*/ 4595083 h 9954449"/>
              <a:gd name="connsiteX460" fmla="*/ 3648968 w 7910147"/>
              <a:gd name="connsiteY460" fmla="*/ 4614311 h 9954449"/>
              <a:gd name="connsiteX461" fmla="*/ 3649070 w 7910147"/>
              <a:gd name="connsiteY461" fmla="*/ 4614413 h 9954449"/>
              <a:gd name="connsiteX462" fmla="*/ 3622350 w 7910147"/>
              <a:gd name="connsiteY462" fmla="*/ 4605823 h 9954449"/>
              <a:gd name="connsiteX463" fmla="*/ 3522432 w 7910147"/>
              <a:gd name="connsiteY463" fmla="*/ 4537193 h 9954449"/>
              <a:gd name="connsiteX464" fmla="*/ 3509430 w 7910147"/>
              <a:gd name="connsiteY464" fmla="*/ 4473373 h 9954449"/>
              <a:gd name="connsiteX465" fmla="*/ 3538684 w 7910147"/>
              <a:gd name="connsiteY465" fmla="*/ 4453684 h 9954449"/>
              <a:gd name="connsiteX466" fmla="*/ 3235114 w 7910147"/>
              <a:gd name="connsiteY466" fmla="*/ 4265022 h 9954449"/>
              <a:gd name="connsiteX467" fmla="*/ 3252672 w 7910147"/>
              <a:gd name="connsiteY467" fmla="*/ 4270249 h 9954449"/>
              <a:gd name="connsiteX468" fmla="*/ 3361498 w 7910147"/>
              <a:gd name="connsiteY468" fmla="*/ 4330183 h 9954449"/>
              <a:gd name="connsiteX469" fmla="*/ 3378594 w 7910147"/>
              <a:gd name="connsiteY469" fmla="*/ 4392981 h 9954449"/>
              <a:gd name="connsiteX470" fmla="*/ 3338566 w 7910147"/>
              <a:gd name="connsiteY470" fmla="*/ 4416199 h 9954449"/>
              <a:gd name="connsiteX471" fmla="*/ 3315736 w 7910147"/>
              <a:gd name="connsiteY471" fmla="*/ 4410167 h 9954449"/>
              <a:gd name="connsiteX472" fmla="*/ 3209368 w 7910147"/>
              <a:gd name="connsiteY472" fmla="*/ 4351559 h 9954449"/>
              <a:gd name="connsiteX473" fmla="*/ 3190326 w 7910147"/>
              <a:gd name="connsiteY473" fmla="*/ 4289271 h 9954449"/>
              <a:gd name="connsiteX474" fmla="*/ 3217545 w 7910147"/>
              <a:gd name="connsiteY474" fmla="*/ 4266873 h 9954449"/>
              <a:gd name="connsiteX475" fmla="*/ 3235114 w 7910147"/>
              <a:gd name="connsiteY475" fmla="*/ 4265022 h 9954449"/>
              <a:gd name="connsiteX476" fmla="*/ 2899094 w 7910147"/>
              <a:gd name="connsiteY476" fmla="*/ 4106125 h 9954449"/>
              <a:gd name="connsiteX477" fmla="*/ 2916984 w 7910147"/>
              <a:gd name="connsiteY477" fmla="*/ 4109877 h 9954449"/>
              <a:gd name="connsiteX478" fmla="*/ 2982400 w 7910147"/>
              <a:gd name="connsiteY478" fmla="*/ 4138515 h 9954449"/>
              <a:gd name="connsiteX479" fmla="*/ 3030210 w 7910147"/>
              <a:gd name="connsiteY479" fmla="*/ 4160197 h 9954449"/>
              <a:gd name="connsiteX480" fmla="*/ 3052734 w 7910147"/>
              <a:gd name="connsiteY480" fmla="*/ 4221257 h 9954449"/>
              <a:gd name="connsiteX481" fmla="*/ 3010862 w 7910147"/>
              <a:gd name="connsiteY481" fmla="*/ 4248053 h 9954449"/>
              <a:gd name="connsiteX482" fmla="*/ 3010862 w 7910147"/>
              <a:gd name="connsiteY482" fmla="*/ 4247951 h 9954449"/>
              <a:gd name="connsiteX483" fmla="*/ 2991614 w 7910147"/>
              <a:gd name="connsiteY483" fmla="*/ 4243759 h 9954449"/>
              <a:gd name="connsiteX484" fmla="*/ 2944830 w 7910147"/>
              <a:gd name="connsiteY484" fmla="*/ 4222587 h 9954449"/>
              <a:gd name="connsiteX485" fmla="*/ 2880538 w 7910147"/>
              <a:gd name="connsiteY485" fmla="*/ 4194357 h 9954449"/>
              <a:gd name="connsiteX486" fmla="*/ 2856480 w 7910147"/>
              <a:gd name="connsiteY486" fmla="*/ 4133911 h 9954449"/>
              <a:gd name="connsiteX487" fmla="*/ 2881741 w 7910147"/>
              <a:gd name="connsiteY487" fmla="*/ 4109391 h 9954449"/>
              <a:gd name="connsiteX488" fmla="*/ 2899094 w 7910147"/>
              <a:gd name="connsiteY488" fmla="*/ 4106125 h 9954449"/>
              <a:gd name="connsiteX489" fmla="*/ 2671052 w 7910147"/>
              <a:gd name="connsiteY489" fmla="*/ 4105558 h 9954449"/>
              <a:gd name="connsiteX490" fmla="*/ 2671180 w 7910147"/>
              <a:gd name="connsiteY490" fmla="*/ 4105581 h 9954449"/>
              <a:gd name="connsiteX491" fmla="*/ 2670974 w 7910147"/>
              <a:gd name="connsiteY491" fmla="*/ 4105581 h 9954449"/>
              <a:gd name="connsiteX492" fmla="*/ 2553806 w 7910147"/>
              <a:gd name="connsiteY492" fmla="*/ 3970497 h 9954449"/>
              <a:gd name="connsiteX493" fmla="*/ 2571874 w 7910147"/>
              <a:gd name="connsiteY493" fmla="*/ 3973233 h 9954449"/>
              <a:gd name="connsiteX494" fmla="*/ 2687560 w 7910147"/>
              <a:gd name="connsiteY494" fmla="*/ 4016599 h 9954449"/>
              <a:gd name="connsiteX495" fmla="*/ 2713972 w 7910147"/>
              <a:gd name="connsiteY495" fmla="*/ 4076125 h 9954449"/>
              <a:gd name="connsiteX496" fmla="*/ 2696773 w 7910147"/>
              <a:gd name="connsiteY496" fmla="*/ 4097719 h 9954449"/>
              <a:gd name="connsiteX497" fmla="*/ 2671052 w 7910147"/>
              <a:gd name="connsiteY497" fmla="*/ 4105558 h 9954449"/>
              <a:gd name="connsiteX498" fmla="*/ 2654594 w 7910147"/>
              <a:gd name="connsiteY498" fmla="*/ 4102513 h 9954449"/>
              <a:gd name="connsiteX499" fmla="*/ 2540240 w 7910147"/>
              <a:gd name="connsiteY499" fmla="*/ 4059657 h 9954449"/>
              <a:gd name="connsiteX500" fmla="*/ 2512804 w 7910147"/>
              <a:gd name="connsiteY500" fmla="*/ 4000643 h 9954449"/>
              <a:gd name="connsiteX501" fmla="*/ 2536658 w 7910147"/>
              <a:gd name="connsiteY501" fmla="*/ 3974742 h 9954449"/>
              <a:gd name="connsiteX502" fmla="*/ 2553806 w 7910147"/>
              <a:gd name="connsiteY502" fmla="*/ 3970497 h 9954449"/>
              <a:gd name="connsiteX503" fmla="*/ 2203802 w 7910147"/>
              <a:gd name="connsiteY503" fmla="*/ 3850797 h 9954449"/>
              <a:gd name="connsiteX504" fmla="*/ 2221956 w 7910147"/>
              <a:gd name="connsiteY504" fmla="*/ 3852955 h 9954449"/>
              <a:gd name="connsiteX505" fmla="*/ 2338970 w 7910147"/>
              <a:gd name="connsiteY505" fmla="*/ 3891717 h 9954449"/>
              <a:gd name="connsiteX506" fmla="*/ 2367942 w 7910147"/>
              <a:gd name="connsiteY506" fmla="*/ 3950015 h 9954449"/>
              <a:gd name="connsiteX507" fmla="*/ 2324330 w 7910147"/>
              <a:gd name="connsiteY507" fmla="*/ 3981415 h 9954449"/>
              <a:gd name="connsiteX508" fmla="*/ 2324330 w 7910147"/>
              <a:gd name="connsiteY508" fmla="*/ 3981313 h 9954449"/>
              <a:gd name="connsiteX509" fmla="*/ 2309588 w 7910147"/>
              <a:gd name="connsiteY509" fmla="*/ 3978859 h 9954449"/>
              <a:gd name="connsiteX510" fmla="*/ 2193392 w 7910147"/>
              <a:gd name="connsiteY510" fmla="*/ 3940401 h 9954449"/>
              <a:gd name="connsiteX511" fmla="*/ 2163908 w 7910147"/>
              <a:gd name="connsiteY511" fmla="*/ 3882409 h 9954449"/>
              <a:gd name="connsiteX512" fmla="*/ 2203802 w 7910147"/>
              <a:gd name="connsiteY512" fmla="*/ 3850797 h 9954449"/>
              <a:gd name="connsiteX513" fmla="*/ 1851666 w 7910147"/>
              <a:gd name="connsiteY513" fmla="*/ 3740215 h 9954449"/>
              <a:gd name="connsiteX514" fmla="*/ 1869886 w 7910147"/>
              <a:gd name="connsiteY514" fmla="*/ 3742085 h 9954449"/>
              <a:gd name="connsiteX515" fmla="*/ 1987412 w 7910147"/>
              <a:gd name="connsiteY515" fmla="*/ 3778393 h 9954449"/>
              <a:gd name="connsiteX516" fmla="*/ 2017716 w 7910147"/>
              <a:gd name="connsiteY516" fmla="*/ 3836077 h 9954449"/>
              <a:gd name="connsiteX517" fmla="*/ 1973796 w 7910147"/>
              <a:gd name="connsiteY517" fmla="*/ 3868397 h 9954449"/>
              <a:gd name="connsiteX518" fmla="*/ 1973592 w 7910147"/>
              <a:gd name="connsiteY518" fmla="*/ 3868397 h 9954449"/>
              <a:gd name="connsiteX519" fmla="*/ 1959874 w 7910147"/>
              <a:gd name="connsiteY519" fmla="*/ 3866353 h 9954449"/>
              <a:gd name="connsiteX520" fmla="*/ 1842654 w 7910147"/>
              <a:gd name="connsiteY520" fmla="*/ 3830043 h 9954449"/>
              <a:gd name="connsiteX521" fmla="*/ 1812248 w 7910147"/>
              <a:gd name="connsiteY521" fmla="*/ 3772461 h 9954449"/>
              <a:gd name="connsiteX522" fmla="*/ 1851666 w 7910147"/>
              <a:gd name="connsiteY522" fmla="*/ 3740215 h 9954449"/>
              <a:gd name="connsiteX523" fmla="*/ 1499624 w 7910147"/>
              <a:gd name="connsiteY523" fmla="*/ 3631637 h 9954449"/>
              <a:gd name="connsiteX524" fmla="*/ 1517816 w 7910147"/>
              <a:gd name="connsiteY524" fmla="*/ 3633567 h 9954449"/>
              <a:gd name="connsiteX525" fmla="*/ 1635036 w 7910147"/>
              <a:gd name="connsiteY525" fmla="*/ 3669877 h 9954449"/>
              <a:gd name="connsiteX526" fmla="*/ 1665442 w 7910147"/>
              <a:gd name="connsiteY526" fmla="*/ 3727459 h 9954449"/>
              <a:gd name="connsiteX527" fmla="*/ 1621420 w 7910147"/>
              <a:gd name="connsiteY527" fmla="*/ 3759881 h 9954449"/>
              <a:gd name="connsiteX528" fmla="*/ 1607804 w 7910147"/>
              <a:gd name="connsiteY528" fmla="*/ 3757835 h 9954449"/>
              <a:gd name="connsiteX529" fmla="*/ 1490278 w 7910147"/>
              <a:gd name="connsiteY529" fmla="*/ 3721425 h 9954449"/>
              <a:gd name="connsiteX530" fmla="*/ 1460076 w 7910147"/>
              <a:gd name="connsiteY530" fmla="*/ 3663739 h 9954449"/>
              <a:gd name="connsiteX531" fmla="*/ 1499624 w 7910147"/>
              <a:gd name="connsiteY531" fmla="*/ 3631637 h 9954449"/>
              <a:gd name="connsiteX532" fmla="*/ 1149986 w 7910147"/>
              <a:gd name="connsiteY532" fmla="*/ 3518328 h 9954449"/>
              <a:gd name="connsiteX533" fmla="*/ 1168102 w 7910147"/>
              <a:gd name="connsiteY533" fmla="*/ 3520653 h 9954449"/>
              <a:gd name="connsiteX534" fmla="*/ 1284196 w 7910147"/>
              <a:gd name="connsiteY534" fmla="*/ 3559211 h 9954449"/>
              <a:gd name="connsiteX535" fmla="*/ 1313680 w 7910147"/>
              <a:gd name="connsiteY535" fmla="*/ 3617305 h 9954449"/>
              <a:gd name="connsiteX536" fmla="*/ 1269862 w 7910147"/>
              <a:gd name="connsiteY536" fmla="*/ 3649011 h 9954449"/>
              <a:gd name="connsiteX537" fmla="*/ 1269964 w 7910147"/>
              <a:gd name="connsiteY537" fmla="*/ 3648909 h 9954449"/>
              <a:gd name="connsiteX538" fmla="*/ 1255632 w 7910147"/>
              <a:gd name="connsiteY538" fmla="*/ 3646659 h 9954449"/>
              <a:gd name="connsiteX539" fmla="*/ 1138618 w 7910147"/>
              <a:gd name="connsiteY539" fmla="*/ 3607793 h 9954449"/>
              <a:gd name="connsiteX540" fmla="*/ 1109748 w 7910147"/>
              <a:gd name="connsiteY540" fmla="*/ 3549495 h 9954449"/>
              <a:gd name="connsiteX541" fmla="*/ 1149986 w 7910147"/>
              <a:gd name="connsiteY541" fmla="*/ 3518328 h 9954449"/>
              <a:gd name="connsiteX542" fmla="*/ 805369 w 7910147"/>
              <a:gd name="connsiteY542" fmla="*/ 3393272 h 9954449"/>
              <a:gd name="connsiteX543" fmla="*/ 823402 w 7910147"/>
              <a:gd name="connsiteY543" fmla="*/ 3396385 h 9954449"/>
              <a:gd name="connsiteX544" fmla="*/ 937654 w 7910147"/>
              <a:gd name="connsiteY544" fmla="*/ 3439443 h 9954449"/>
              <a:gd name="connsiteX545" fmla="*/ 964988 w 7910147"/>
              <a:gd name="connsiteY545" fmla="*/ 3498561 h 9954449"/>
              <a:gd name="connsiteX546" fmla="*/ 921786 w 7910147"/>
              <a:gd name="connsiteY546" fmla="*/ 3528733 h 9954449"/>
              <a:gd name="connsiteX547" fmla="*/ 921684 w 7910147"/>
              <a:gd name="connsiteY547" fmla="*/ 3528631 h 9954449"/>
              <a:gd name="connsiteX548" fmla="*/ 905814 w 7910147"/>
              <a:gd name="connsiteY548" fmla="*/ 3525767 h 9954449"/>
              <a:gd name="connsiteX549" fmla="*/ 790130 w 7910147"/>
              <a:gd name="connsiteY549" fmla="*/ 3482197 h 9954449"/>
              <a:gd name="connsiteX550" fmla="*/ 763820 w 7910147"/>
              <a:gd name="connsiteY550" fmla="*/ 3422671 h 9954449"/>
              <a:gd name="connsiteX551" fmla="*/ 788160 w 7910147"/>
              <a:gd name="connsiteY551" fmla="*/ 3397178 h 9954449"/>
              <a:gd name="connsiteX552" fmla="*/ 805369 w 7910147"/>
              <a:gd name="connsiteY552" fmla="*/ 3393272 h 9954449"/>
              <a:gd name="connsiteX553" fmla="*/ 580511 w 7910147"/>
              <a:gd name="connsiteY553" fmla="*/ 3389314 h 9954449"/>
              <a:gd name="connsiteX554" fmla="*/ 580568 w 7910147"/>
              <a:gd name="connsiteY554" fmla="*/ 3389327 h 9954449"/>
              <a:gd name="connsiteX555" fmla="*/ 580466 w 7910147"/>
              <a:gd name="connsiteY555" fmla="*/ 3389327 h 9954449"/>
              <a:gd name="connsiteX556" fmla="*/ 459612 w 7910147"/>
              <a:gd name="connsiteY556" fmla="*/ 3242086 h 9954449"/>
              <a:gd name="connsiteX557" fmla="*/ 494572 w 7910147"/>
              <a:gd name="connsiteY557" fmla="*/ 3246547 h 9954449"/>
              <a:gd name="connsiteX558" fmla="*/ 600428 w 7910147"/>
              <a:gd name="connsiteY558" fmla="*/ 3301881 h 9954449"/>
              <a:gd name="connsiteX559" fmla="*/ 622030 w 7910147"/>
              <a:gd name="connsiteY559" fmla="*/ 3363247 h 9954449"/>
              <a:gd name="connsiteX560" fmla="*/ 604742 w 7910147"/>
              <a:gd name="connsiteY560" fmla="*/ 3382462 h 9954449"/>
              <a:gd name="connsiteX561" fmla="*/ 580511 w 7910147"/>
              <a:gd name="connsiteY561" fmla="*/ 3389314 h 9954449"/>
              <a:gd name="connsiteX562" fmla="*/ 560604 w 7910147"/>
              <a:gd name="connsiteY562" fmla="*/ 3384827 h 9954449"/>
              <a:gd name="connsiteX563" fmla="*/ 448810 w 7910147"/>
              <a:gd name="connsiteY563" fmla="*/ 3326427 h 9954449"/>
              <a:gd name="connsiteX564" fmla="*/ 431714 w 7910147"/>
              <a:gd name="connsiteY564" fmla="*/ 3263629 h 9954449"/>
              <a:gd name="connsiteX565" fmla="*/ 459612 w 7910147"/>
              <a:gd name="connsiteY565" fmla="*/ 3242086 h 9954449"/>
              <a:gd name="connsiteX566" fmla="*/ 193345 w 7910147"/>
              <a:gd name="connsiteY566" fmla="*/ 3009020 h 9954449"/>
              <a:gd name="connsiteX567" fmla="*/ 224198 w 7910147"/>
              <a:gd name="connsiteY567" fmla="*/ 3026037 h 9954449"/>
              <a:gd name="connsiteX568" fmla="*/ 271804 w 7910147"/>
              <a:gd name="connsiteY568" fmla="*/ 3079631 h 9954449"/>
              <a:gd name="connsiteX569" fmla="*/ 303438 w 7910147"/>
              <a:gd name="connsiteY569" fmla="*/ 3110007 h 9954449"/>
              <a:gd name="connsiteX570" fmla="*/ 306406 w 7910147"/>
              <a:gd name="connsiteY570" fmla="*/ 3175055 h 9954449"/>
              <a:gd name="connsiteX571" fmla="*/ 272316 w 7910147"/>
              <a:gd name="connsiteY571" fmla="*/ 3190091 h 9954449"/>
              <a:gd name="connsiteX572" fmla="*/ 272418 w 7910147"/>
              <a:gd name="connsiteY572" fmla="*/ 3189885 h 9954449"/>
              <a:gd name="connsiteX573" fmla="*/ 241398 w 7910147"/>
              <a:gd name="connsiteY573" fmla="*/ 3177817 h 9954449"/>
              <a:gd name="connsiteX574" fmla="*/ 206282 w 7910147"/>
              <a:gd name="connsiteY574" fmla="*/ 3144167 h 9954449"/>
              <a:gd name="connsiteX575" fmla="*/ 152228 w 7910147"/>
              <a:gd name="connsiteY575" fmla="*/ 3083415 h 9954449"/>
              <a:gd name="connsiteX576" fmla="*/ 159498 w 7910147"/>
              <a:gd name="connsiteY576" fmla="*/ 3018775 h 9954449"/>
              <a:gd name="connsiteX577" fmla="*/ 193345 w 7910147"/>
              <a:gd name="connsiteY577" fmla="*/ 3009020 h 9954449"/>
              <a:gd name="connsiteX578" fmla="*/ 41766 w 7910147"/>
              <a:gd name="connsiteY578" fmla="*/ 2674609 h 9954449"/>
              <a:gd name="connsiteX579" fmla="*/ 91930 w 7910147"/>
              <a:gd name="connsiteY579" fmla="*/ 2716135 h 9954449"/>
              <a:gd name="connsiteX580" fmla="*/ 115066 w 7910147"/>
              <a:gd name="connsiteY580" fmla="*/ 2826083 h 9954449"/>
              <a:gd name="connsiteX581" fmla="*/ 85480 w 7910147"/>
              <a:gd name="connsiteY581" fmla="*/ 2884075 h 9954449"/>
              <a:gd name="connsiteX582" fmla="*/ 71250 w 7910147"/>
              <a:gd name="connsiteY582" fmla="*/ 2886325 h 9954449"/>
              <a:gd name="connsiteX583" fmla="*/ 27432 w 7910147"/>
              <a:gd name="connsiteY583" fmla="*/ 2854517 h 9954449"/>
              <a:gd name="connsiteX584" fmla="*/ 200 w 7910147"/>
              <a:gd name="connsiteY584" fmla="*/ 2724725 h 9954449"/>
              <a:gd name="connsiteX585" fmla="*/ 41766 w 7910147"/>
              <a:gd name="connsiteY585" fmla="*/ 2674609 h 9954449"/>
              <a:gd name="connsiteX586" fmla="*/ 2110980 w 7910147"/>
              <a:gd name="connsiteY586" fmla="*/ 2546865 h 9954449"/>
              <a:gd name="connsiteX587" fmla="*/ 2227790 w 7910147"/>
              <a:gd name="connsiteY587" fmla="*/ 2544511 h 9954449"/>
              <a:gd name="connsiteX588" fmla="*/ 2277648 w 7910147"/>
              <a:gd name="connsiteY588" fmla="*/ 2586343 h 9954449"/>
              <a:gd name="connsiteX589" fmla="*/ 2235776 w 7910147"/>
              <a:gd name="connsiteY589" fmla="*/ 2636153 h 9954449"/>
              <a:gd name="connsiteX590" fmla="*/ 2151726 w 7910147"/>
              <a:gd name="connsiteY590" fmla="*/ 2639733 h 9954449"/>
              <a:gd name="connsiteX591" fmla="*/ 2151726 w 7910147"/>
              <a:gd name="connsiteY591" fmla="*/ 2639835 h 9954449"/>
              <a:gd name="connsiteX592" fmla="*/ 2107090 w 7910147"/>
              <a:gd name="connsiteY592" fmla="*/ 2638915 h 9954449"/>
              <a:gd name="connsiteX593" fmla="*/ 2062966 w 7910147"/>
              <a:gd name="connsiteY593" fmla="*/ 2590945 h 9954449"/>
              <a:gd name="connsiteX594" fmla="*/ 2110980 w 7910147"/>
              <a:gd name="connsiteY594" fmla="*/ 2546865 h 9954449"/>
              <a:gd name="connsiteX595" fmla="*/ 1747698 w 7910147"/>
              <a:gd name="connsiteY595" fmla="*/ 2472281 h 9954449"/>
              <a:gd name="connsiteX596" fmla="*/ 1765770 w 7910147"/>
              <a:gd name="connsiteY596" fmla="*/ 2475167 h 9954449"/>
              <a:gd name="connsiteX597" fmla="*/ 1782456 w 7910147"/>
              <a:gd name="connsiteY597" fmla="*/ 2481303 h 9954449"/>
              <a:gd name="connsiteX598" fmla="*/ 1878280 w 7910147"/>
              <a:gd name="connsiteY598" fmla="*/ 2511271 h 9954449"/>
              <a:gd name="connsiteX599" fmla="*/ 1911144 w 7910147"/>
              <a:gd name="connsiteY599" fmla="*/ 2567525 h 9954449"/>
              <a:gd name="connsiteX600" fmla="*/ 1866610 w 7910147"/>
              <a:gd name="connsiteY600" fmla="*/ 2601787 h 9954449"/>
              <a:gd name="connsiteX601" fmla="*/ 1854836 w 7910147"/>
              <a:gd name="connsiteY601" fmla="*/ 2600253 h 9954449"/>
              <a:gd name="connsiteX602" fmla="*/ 1750926 w 7910147"/>
              <a:gd name="connsiteY602" fmla="*/ 2567831 h 9954449"/>
              <a:gd name="connsiteX603" fmla="*/ 1733522 w 7910147"/>
              <a:gd name="connsiteY603" fmla="*/ 2561387 h 9954449"/>
              <a:gd name="connsiteX604" fmla="*/ 1706494 w 7910147"/>
              <a:gd name="connsiteY604" fmla="*/ 2502169 h 9954449"/>
              <a:gd name="connsiteX605" fmla="*/ 1730527 w 7910147"/>
              <a:gd name="connsiteY605" fmla="*/ 2476395 h 9954449"/>
              <a:gd name="connsiteX606" fmla="*/ 1747698 w 7910147"/>
              <a:gd name="connsiteY606" fmla="*/ 2472281 h 9954449"/>
              <a:gd name="connsiteX607" fmla="*/ 1523183 w 7910147"/>
              <a:gd name="connsiteY607" fmla="*/ 2468917 h 9954449"/>
              <a:gd name="connsiteX608" fmla="*/ 1523242 w 7910147"/>
              <a:gd name="connsiteY608" fmla="*/ 2468929 h 9954449"/>
              <a:gd name="connsiteX609" fmla="*/ 1523140 w 7910147"/>
              <a:gd name="connsiteY609" fmla="*/ 2468929 h 9954449"/>
              <a:gd name="connsiteX610" fmla="*/ 2571914 w 7910147"/>
              <a:gd name="connsiteY610" fmla="*/ 2414044 h 9954449"/>
              <a:gd name="connsiteX611" fmla="*/ 2603816 w 7910147"/>
              <a:gd name="connsiteY611" fmla="*/ 2429143 h 9954449"/>
              <a:gd name="connsiteX612" fmla="*/ 2600540 w 7910147"/>
              <a:gd name="connsiteY612" fmla="*/ 2494191 h 9954449"/>
              <a:gd name="connsiteX613" fmla="*/ 2488644 w 7910147"/>
              <a:gd name="connsiteY613" fmla="*/ 2569569 h 9954449"/>
              <a:gd name="connsiteX614" fmla="*/ 2468168 w 7910147"/>
              <a:gd name="connsiteY614" fmla="*/ 2574377 h 9954449"/>
              <a:gd name="connsiteX615" fmla="*/ 2468066 w 7910147"/>
              <a:gd name="connsiteY615" fmla="*/ 2574377 h 9954449"/>
              <a:gd name="connsiteX616" fmla="*/ 2426808 w 7910147"/>
              <a:gd name="connsiteY616" fmla="*/ 2548807 h 9954449"/>
              <a:gd name="connsiteX617" fmla="*/ 2447592 w 7910147"/>
              <a:gd name="connsiteY617" fmla="*/ 2487133 h 9954449"/>
              <a:gd name="connsiteX618" fmla="*/ 2538706 w 7910147"/>
              <a:gd name="connsiteY618" fmla="*/ 2425869 h 9954449"/>
              <a:gd name="connsiteX619" fmla="*/ 2571914 w 7910147"/>
              <a:gd name="connsiteY619" fmla="*/ 2414044 h 9954449"/>
              <a:gd name="connsiteX620" fmla="*/ 1413086 w 7910147"/>
              <a:gd name="connsiteY620" fmla="*/ 2325624 h 9954449"/>
              <a:gd name="connsiteX621" fmla="*/ 1430900 w 7910147"/>
              <a:gd name="connsiteY621" fmla="*/ 2329831 h 9954449"/>
              <a:gd name="connsiteX622" fmla="*/ 1461612 w 7910147"/>
              <a:gd name="connsiteY622" fmla="*/ 2343945 h 9954449"/>
              <a:gd name="connsiteX623" fmla="*/ 1542284 w 7910147"/>
              <a:gd name="connsiteY623" fmla="*/ 2380969 h 9954449"/>
              <a:gd name="connsiteX624" fmla="*/ 1565114 w 7910147"/>
              <a:gd name="connsiteY624" fmla="*/ 2441927 h 9954449"/>
              <a:gd name="connsiteX625" fmla="*/ 1547813 w 7910147"/>
              <a:gd name="connsiteY625" fmla="*/ 2461795 h 9954449"/>
              <a:gd name="connsiteX626" fmla="*/ 1523183 w 7910147"/>
              <a:gd name="connsiteY626" fmla="*/ 2468917 h 9954449"/>
              <a:gd name="connsiteX627" fmla="*/ 1504200 w 7910147"/>
              <a:gd name="connsiteY627" fmla="*/ 2464837 h 9954449"/>
              <a:gd name="connsiteX628" fmla="*/ 1423118 w 7910147"/>
              <a:gd name="connsiteY628" fmla="*/ 2427607 h 9954449"/>
              <a:gd name="connsiteX629" fmla="*/ 1392406 w 7910147"/>
              <a:gd name="connsiteY629" fmla="*/ 2413493 h 9954449"/>
              <a:gd name="connsiteX630" fmla="*/ 1369782 w 7910147"/>
              <a:gd name="connsiteY630" fmla="*/ 2352433 h 9954449"/>
              <a:gd name="connsiteX631" fmla="*/ 1395657 w 7910147"/>
              <a:gd name="connsiteY631" fmla="*/ 2328475 h 9954449"/>
              <a:gd name="connsiteX632" fmla="*/ 1413086 w 7910147"/>
              <a:gd name="connsiteY632" fmla="*/ 2325624 h 9954449"/>
              <a:gd name="connsiteX633" fmla="*/ 1186466 w 7910147"/>
              <a:gd name="connsiteY633" fmla="*/ 2319385 h 9954449"/>
              <a:gd name="connsiteX634" fmla="*/ 1186528 w 7910147"/>
              <a:gd name="connsiteY634" fmla="*/ 2319397 h 9954449"/>
              <a:gd name="connsiteX635" fmla="*/ 1186426 w 7910147"/>
              <a:gd name="connsiteY635" fmla="*/ 2319397 h 9954449"/>
              <a:gd name="connsiteX636" fmla="*/ 151358 w 7910147"/>
              <a:gd name="connsiteY636" fmla="*/ 2333500 h 9954449"/>
              <a:gd name="connsiteX637" fmla="*/ 184784 w 7910147"/>
              <a:gd name="connsiteY637" fmla="*/ 2344763 h 9954449"/>
              <a:gd name="connsiteX638" fmla="*/ 189186 w 7910147"/>
              <a:gd name="connsiteY638" fmla="*/ 2409709 h 9954449"/>
              <a:gd name="connsiteX639" fmla="*/ 128580 w 7910147"/>
              <a:gd name="connsiteY639" fmla="*/ 2501351 h 9954449"/>
              <a:gd name="connsiteX640" fmla="*/ 87016 w 7910147"/>
              <a:gd name="connsiteY640" fmla="*/ 2527533 h 9954449"/>
              <a:gd name="connsiteX641" fmla="*/ 87016 w 7910147"/>
              <a:gd name="connsiteY641" fmla="*/ 2527431 h 9954449"/>
              <a:gd name="connsiteX642" fmla="*/ 67154 w 7910147"/>
              <a:gd name="connsiteY642" fmla="*/ 2522931 h 9954449"/>
              <a:gd name="connsiteX643" fmla="*/ 45450 w 7910147"/>
              <a:gd name="connsiteY643" fmla="*/ 2461565 h 9954449"/>
              <a:gd name="connsiteX644" fmla="*/ 119776 w 7910147"/>
              <a:gd name="connsiteY644" fmla="*/ 2349161 h 9954449"/>
              <a:gd name="connsiteX645" fmla="*/ 151358 w 7910147"/>
              <a:gd name="connsiteY645" fmla="*/ 2333500 h 9954449"/>
              <a:gd name="connsiteX646" fmla="*/ 833041 w 7910147"/>
              <a:gd name="connsiteY646" fmla="*/ 2218240 h 9954449"/>
              <a:gd name="connsiteX647" fmla="*/ 833128 w 7910147"/>
              <a:gd name="connsiteY647" fmla="*/ 2218245 h 9954449"/>
              <a:gd name="connsiteX648" fmla="*/ 833026 w 7910147"/>
              <a:gd name="connsiteY648" fmla="*/ 2218245 h 9954449"/>
              <a:gd name="connsiteX649" fmla="*/ 1067678 w 7910147"/>
              <a:gd name="connsiteY649" fmla="*/ 2184991 h 9954449"/>
              <a:gd name="connsiteX650" fmla="*/ 1085792 w 7910147"/>
              <a:gd name="connsiteY650" fmla="*/ 2187255 h 9954449"/>
              <a:gd name="connsiteX651" fmla="*/ 1203524 w 7910147"/>
              <a:gd name="connsiteY651" fmla="*/ 2230621 h 9954449"/>
              <a:gd name="connsiteX652" fmla="*/ 1229220 w 7910147"/>
              <a:gd name="connsiteY652" fmla="*/ 2290453 h 9954449"/>
              <a:gd name="connsiteX653" fmla="*/ 1212008 w 7910147"/>
              <a:gd name="connsiteY653" fmla="*/ 2311676 h 9954449"/>
              <a:gd name="connsiteX654" fmla="*/ 1186466 w 7910147"/>
              <a:gd name="connsiteY654" fmla="*/ 2319385 h 9954449"/>
              <a:gd name="connsiteX655" fmla="*/ 1169432 w 7910147"/>
              <a:gd name="connsiteY655" fmla="*/ 2316125 h 9954449"/>
              <a:gd name="connsiteX656" fmla="*/ 1056614 w 7910147"/>
              <a:gd name="connsiteY656" fmla="*/ 2274601 h 9954449"/>
              <a:gd name="connsiteX657" fmla="*/ 1027540 w 7910147"/>
              <a:gd name="connsiteY657" fmla="*/ 2216301 h 9954449"/>
              <a:gd name="connsiteX658" fmla="*/ 1067678 w 7910147"/>
              <a:gd name="connsiteY658" fmla="*/ 2184991 h 9954449"/>
              <a:gd name="connsiteX659" fmla="*/ 2700458 w 7910147"/>
              <a:gd name="connsiteY659" fmla="*/ 2083545 h 9954449"/>
              <a:gd name="connsiteX660" fmla="*/ 2748268 w 7910147"/>
              <a:gd name="connsiteY660" fmla="*/ 2127831 h 9954449"/>
              <a:gd name="connsiteX661" fmla="*/ 2748678 w 7910147"/>
              <a:gd name="connsiteY661" fmla="*/ 2149617 h 9954449"/>
              <a:gd name="connsiteX662" fmla="*/ 2736494 w 7910147"/>
              <a:gd name="connsiteY662" fmla="*/ 2261713 h 9954449"/>
              <a:gd name="connsiteX663" fmla="*/ 2691654 w 7910147"/>
              <a:gd name="connsiteY663" fmla="*/ 2297511 h 9954449"/>
              <a:gd name="connsiteX664" fmla="*/ 2691450 w 7910147"/>
              <a:gd name="connsiteY664" fmla="*/ 2297511 h 9954449"/>
              <a:gd name="connsiteX665" fmla="*/ 2681212 w 7910147"/>
              <a:gd name="connsiteY665" fmla="*/ 2296385 h 9954449"/>
              <a:gd name="connsiteX666" fmla="*/ 2646506 w 7910147"/>
              <a:gd name="connsiteY666" fmla="*/ 2241257 h 9954449"/>
              <a:gd name="connsiteX667" fmla="*/ 2656438 w 7910147"/>
              <a:gd name="connsiteY667" fmla="*/ 2149617 h 9954449"/>
              <a:gd name="connsiteX668" fmla="*/ 2656130 w 7910147"/>
              <a:gd name="connsiteY668" fmla="*/ 2131309 h 9954449"/>
              <a:gd name="connsiteX669" fmla="*/ 2700458 w 7910147"/>
              <a:gd name="connsiteY669" fmla="*/ 2083545 h 9954449"/>
              <a:gd name="connsiteX670" fmla="*/ 473726 w 7910147"/>
              <a:gd name="connsiteY670" fmla="*/ 2149681 h 9954449"/>
              <a:gd name="connsiteX671" fmla="*/ 512078 w 7910147"/>
              <a:gd name="connsiteY671" fmla="*/ 2183163 h 9954449"/>
              <a:gd name="connsiteX672" fmla="*/ 479830 w 7910147"/>
              <a:gd name="connsiteY672" fmla="*/ 2239723 h 9954449"/>
              <a:gd name="connsiteX673" fmla="*/ 371210 w 7910147"/>
              <a:gd name="connsiteY673" fmla="*/ 2278691 h 9954449"/>
              <a:gd name="connsiteX674" fmla="*/ 352168 w 7910147"/>
              <a:gd name="connsiteY674" fmla="*/ 2282783 h 9954449"/>
              <a:gd name="connsiteX675" fmla="*/ 352066 w 7910147"/>
              <a:gd name="connsiteY675" fmla="*/ 2282783 h 9954449"/>
              <a:gd name="connsiteX676" fmla="*/ 310092 w 7910147"/>
              <a:gd name="connsiteY676" fmla="*/ 2255781 h 9954449"/>
              <a:gd name="connsiteX677" fmla="*/ 333024 w 7910147"/>
              <a:gd name="connsiteY677" fmla="*/ 2194823 h 9954449"/>
              <a:gd name="connsiteX678" fmla="*/ 455464 w 7910147"/>
              <a:gd name="connsiteY678" fmla="*/ 2150947 h 9954449"/>
              <a:gd name="connsiteX679" fmla="*/ 473726 w 7910147"/>
              <a:gd name="connsiteY679" fmla="*/ 2149681 h 9954449"/>
              <a:gd name="connsiteX680" fmla="*/ 710584 w 7910147"/>
              <a:gd name="connsiteY680" fmla="*/ 2117705 h 9954449"/>
              <a:gd name="connsiteX681" fmla="*/ 710688 w 7910147"/>
              <a:gd name="connsiteY681" fmla="*/ 2117705 h 9954449"/>
              <a:gd name="connsiteX682" fmla="*/ 839270 w 7910147"/>
              <a:gd name="connsiteY682" fmla="*/ 2126603 h 9954449"/>
              <a:gd name="connsiteX683" fmla="*/ 878584 w 7910147"/>
              <a:gd name="connsiteY683" fmla="*/ 2178459 h 9954449"/>
              <a:gd name="connsiteX684" fmla="*/ 863099 w 7910147"/>
              <a:gd name="connsiteY684" fmla="*/ 2206982 h 9954449"/>
              <a:gd name="connsiteX685" fmla="*/ 833041 w 7910147"/>
              <a:gd name="connsiteY685" fmla="*/ 2218240 h 9954449"/>
              <a:gd name="connsiteX686" fmla="*/ 826782 w 7910147"/>
              <a:gd name="connsiteY686" fmla="*/ 2217835 h 9954449"/>
              <a:gd name="connsiteX687" fmla="*/ 710482 w 7910147"/>
              <a:gd name="connsiteY687" fmla="*/ 2209755 h 9954449"/>
              <a:gd name="connsiteX688" fmla="*/ 664516 w 7910147"/>
              <a:gd name="connsiteY688" fmla="*/ 2163629 h 9954449"/>
              <a:gd name="connsiteX689" fmla="*/ 710584 w 7910147"/>
              <a:gd name="connsiteY689" fmla="*/ 2117705 h 9954449"/>
              <a:gd name="connsiteX690" fmla="*/ 2598924 w 7910147"/>
              <a:gd name="connsiteY690" fmla="*/ 1731979 h 9954449"/>
              <a:gd name="connsiteX691" fmla="*/ 2616396 w 7910147"/>
              <a:gd name="connsiteY691" fmla="*/ 1734611 h 9954449"/>
              <a:gd name="connsiteX692" fmla="*/ 2642616 w 7910147"/>
              <a:gd name="connsiteY692" fmla="*/ 1758199 h 9954449"/>
              <a:gd name="connsiteX693" fmla="*/ 2692474 w 7910147"/>
              <a:gd name="connsiteY693" fmla="*/ 1874693 h 9954449"/>
              <a:gd name="connsiteX694" fmla="*/ 2665446 w 7910147"/>
              <a:gd name="connsiteY694" fmla="*/ 1933913 h 9954449"/>
              <a:gd name="connsiteX695" fmla="*/ 2649374 w 7910147"/>
              <a:gd name="connsiteY695" fmla="*/ 1936879 h 9954449"/>
              <a:gd name="connsiteX696" fmla="*/ 2649272 w 7910147"/>
              <a:gd name="connsiteY696" fmla="*/ 1936879 h 9954449"/>
              <a:gd name="connsiteX697" fmla="*/ 2606068 w 7910147"/>
              <a:gd name="connsiteY697" fmla="*/ 1906911 h 9954449"/>
              <a:gd name="connsiteX698" fmla="*/ 2559386 w 7910147"/>
              <a:gd name="connsiteY698" fmla="*/ 1797781 h 9954449"/>
              <a:gd name="connsiteX699" fmla="*/ 2581192 w 7910147"/>
              <a:gd name="connsiteY699" fmla="*/ 1736413 h 9954449"/>
              <a:gd name="connsiteX700" fmla="*/ 2598924 w 7910147"/>
              <a:gd name="connsiteY700" fmla="*/ 1731979 h 9954449"/>
              <a:gd name="connsiteX701" fmla="*/ 2416353 w 7910147"/>
              <a:gd name="connsiteY701" fmla="*/ 1410169 h 9954449"/>
              <a:gd name="connsiteX702" fmla="*/ 2433989 w 7910147"/>
              <a:gd name="connsiteY702" fmla="*/ 1410990 h 9954449"/>
              <a:gd name="connsiteX703" fmla="*/ 2462436 w 7910147"/>
              <a:gd name="connsiteY703" fmla="*/ 1431829 h 9954449"/>
              <a:gd name="connsiteX704" fmla="*/ 2525498 w 7910147"/>
              <a:gd name="connsiteY704" fmla="*/ 1538607 h 9954449"/>
              <a:gd name="connsiteX705" fmla="*/ 2508402 w 7910147"/>
              <a:gd name="connsiteY705" fmla="*/ 1601407 h 9954449"/>
              <a:gd name="connsiteX706" fmla="*/ 2485572 w 7910147"/>
              <a:gd name="connsiteY706" fmla="*/ 1607441 h 9954449"/>
              <a:gd name="connsiteX707" fmla="*/ 2445544 w 7910147"/>
              <a:gd name="connsiteY707" fmla="*/ 1584223 h 9954449"/>
              <a:gd name="connsiteX708" fmla="*/ 2383708 w 7910147"/>
              <a:gd name="connsiteY708" fmla="*/ 1479593 h 9954449"/>
              <a:gd name="connsiteX709" fmla="*/ 2399168 w 7910147"/>
              <a:gd name="connsiteY709" fmla="*/ 1416385 h 9954449"/>
              <a:gd name="connsiteX710" fmla="*/ 2416353 w 7910147"/>
              <a:gd name="connsiteY710" fmla="*/ 1410169 h 9954449"/>
              <a:gd name="connsiteX711" fmla="*/ 2289773 w 7910147"/>
              <a:gd name="connsiteY711" fmla="*/ 1295479 h 9954449"/>
              <a:gd name="connsiteX712" fmla="*/ 2289830 w 7910147"/>
              <a:gd name="connsiteY712" fmla="*/ 1295493 h 9954449"/>
              <a:gd name="connsiteX713" fmla="*/ 2289728 w 7910147"/>
              <a:gd name="connsiteY713" fmla="*/ 1295493 h 9954449"/>
              <a:gd name="connsiteX714" fmla="*/ 2226358 w 7910147"/>
              <a:gd name="connsiteY714" fmla="*/ 1103619 h 9954449"/>
              <a:gd name="connsiteX715" fmla="*/ 2256354 w 7910147"/>
              <a:gd name="connsiteY715" fmla="*/ 1122131 h 9954449"/>
              <a:gd name="connsiteX716" fmla="*/ 2327710 w 7910147"/>
              <a:gd name="connsiteY716" fmla="*/ 1223489 h 9954449"/>
              <a:gd name="connsiteX717" fmla="*/ 2315732 w 7910147"/>
              <a:gd name="connsiteY717" fmla="*/ 1287413 h 9954449"/>
              <a:gd name="connsiteX718" fmla="*/ 2289773 w 7910147"/>
              <a:gd name="connsiteY718" fmla="*/ 1295479 h 9954449"/>
              <a:gd name="connsiteX719" fmla="*/ 2268600 w 7910147"/>
              <a:gd name="connsiteY719" fmla="*/ 1290341 h 9954449"/>
              <a:gd name="connsiteX720" fmla="*/ 2251746 w 7910147"/>
              <a:gd name="connsiteY720" fmla="*/ 1275447 h 9954449"/>
              <a:gd name="connsiteX721" fmla="*/ 2181722 w 7910147"/>
              <a:gd name="connsiteY721" fmla="*/ 1176033 h 9954449"/>
              <a:gd name="connsiteX722" fmla="*/ 2192062 w 7910147"/>
              <a:gd name="connsiteY722" fmla="*/ 1111801 h 9954449"/>
              <a:gd name="connsiteX723" fmla="*/ 2226358 w 7910147"/>
              <a:gd name="connsiteY723" fmla="*/ 1103619 h 9954449"/>
              <a:gd name="connsiteX724" fmla="*/ 1995245 w 7910147"/>
              <a:gd name="connsiteY724" fmla="*/ 813790 h 9954449"/>
              <a:gd name="connsiteX725" fmla="*/ 2026622 w 7910147"/>
              <a:gd name="connsiteY725" fmla="*/ 829821 h 9954449"/>
              <a:gd name="connsiteX726" fmla="*/ 2105760 w 7910147"/>
              <a:gd name="connsiteY726" fmla="*/ 925247 h 9954449"/>
              <a:gd name="connsiteX727" fmla="*/ 2098798 w 7910147"/>
              <a:gd name="connsiteY727" fmla="*/ 989989 h 9954449"/>
              <a:gd name="connsiteX728" fmla="*/ 2069928 w 7910147"/>
              <a:gd name="connsiteY728" fmla="*/ 1000217 h 9954449"/>
              <a:gd name="connsiteX729" fmla="*/ 2069928 w 7910147"/>
              <a:gd name="connsiteY729" fmla="*/ 1000115 h 9954449"/>
              <a:gd name="connsiteX730" fmla="*/ 2034096 w 7910147"/>
              <a:gd name="connsiteY730" fmla="*/ 983033 h 9954449"/>
              <a:gd name="connsiteX731" fmla="*/ 1956496 w 7910147"/>
              <a:gd name="connsiteY731" fmla="*/ 889449 h 9954449"/>
              <a:gd name="connsiteX732" fmla="*/ 1961716 w 7910147"/>
              <a:gd name="connsiteY732" fmla="*/ 824605 h 9954449"/>
              <a:gd name="connsiteX733" fmla="*/ 1995245 w 7910147"/>
              <a:gd name="connsiteY733" fmla="*/ 813790 h 9954449"/>
              <a:gd name="connsiteX734" fmla="*/ 1742198 w 7910147"/>
              <a:gd name="connsiteY734" fmla="*/ 542727 h 9954449"/>
              <a:gd name="connsiteX735" fmla="*/ 1774676 w 7910147"/>
              <a:gd name="connsiteY735" fmla="*/ 556329 h 9954449"/>
              <a:gd name="connsiteX736" fmla="*/ 1860978 w 7910147"/>
              <a:gd name="connsiteY736" fmla="*/ 645311 h 9954449"/>
              <a:gd name="connsiteX737" fmla="*/ 1859136 w 7910147"/>
              <a:gd name="connsiteY737" fmla="*/ 710361 h 9954449"/>
              <a:gd name="connsiteX738" fmla="*/ 1827502 w 7910147"/>
              <a:gd name="connsiteY738" fmla="*/ 722941 h 9954449"/>
              <a:gd name="connsiteX739" fmla="*/ 1827502 w 7910147"/>
              <a:gd name="connsiteY739" fmla="*/ 722839 h 9954449"/>
              <a:gd name="connsiteX740" fmla="*/ 1794026 w 7910147"/>
              <a:gd name="connsiteY740" fmla="*/ 708417 h 9954449"/>
              <a:gd name="connsiteX741" fmla="*/ 1709360 w 7910147"/>
              <a:gd name="connsiteY741" fmla="*/ 621175 h 9954449"/>
              <a:gd name="connsiteX742" fmla="*/ 1709566 w 7910147"/>
              <a:gd name="connsiteY742" fmla="*/ 556125 h 9954449"/>
              <a:gd name="connsiteX743" fmla="*/ 1742198 w 7910147"/>
              <a:gd name="connsiteY743" fmla="*/ 542727 h 9954449"/>
              <a:gd name="connsiteX744" fmla="*/ 1468715 w 7910147"/>
              <a:gd name="connsiteY744" fmla="*/ 291917 h 9954449"/>
              <a:gd name="connsiteX745" fmla="*/ 1502256 w 7910147"/>
              <a:gd name="connsiteY745" fmla="*/ 302885 h 9954449"/>
              <a:gd name="connsiteX746" fmla="*/ 1595212 w 7910147"/>
              <a:gd name="connsiteY746" fmla="*/ 384913 h 9954449"/>
              <a:gd name="connsiteX747" fmla="*/ 1598386 w 7910147"/>
              <a:gd name="connsiteY747" fmla="*/ 449961 h 9954449"/>
              <a:gd name="connsiteX748" fmla="*/ 1564192 w 7910147"/>
              <a:gd name="connsiteY748" fmla="*/ 465099 h 9954449"/>
              <a:gd name="connsiteX749" fmla="*/ 1564294 w 7910147"/>
              <a:gd name="connsiteY749" fmla="*/ 465201 h 9954449"/>
              <a:gd name="connsiteX750" fmla="*/ 1533378 w 7910147"/>
              <a:gd name="connsiteY750" fmla="*/ 453233 h 9954449"/>
              <a:gd name="connsiteX751" fmla="*/ 1442160 w 7910147"/>
              <a:gd name="connsiteY751" fmla="*/ 372741 h 9954449"/>
              <a:gd name="connsiteX752" fmla="*/ 1437246 w 7910147"/>
              <a:gd name="connsiteY752" fmla="*/ 307795 h 9954449"/>
              <a:gd name="connsiteX753" fmla="*/ 1468715 w 7910147"/>
              <a:gd name="connsiteY753" fmla="*/ 291917 h 9954449"/>
              <a:gd name="connsiteX754" fmla="*/ 1176765 w 7910147"/>
              <a:gd name="connsiteY754" fmla="*/ 63389 h 9954449"/>
              <a:gd name="connsiteX755" fmla="*/ 1210996 w 7910147"/>
              <a:gd name="connsiteY755" fmla="*/ 71737 h 9954449"/>
              <a:gd name="connsiteX756" fmla="*/ 1310096 w 7910147"/>
              <a:gd name="connsiteY756" fmla="*/ 146297 h 9954449"/>
              <a:gd name="connsiteX757" fmla="*/ 1318286 w 7910147"/>
              <a:gd name="connsiteY757" fmla="*/ 210835 h 9954449"/>
              <a:gd name="connsiteX758" fmla="*/ 1281840 w 7910147"/>
              <a:gd name="connsiteY758" fmla="*/ 228631 h 9954449"/>
              <a:gd name="connsiteX759" fmla="*/ 1281840 w 7910147"/>
              <a:gd name="connsiteY759" fmla="*/ 228733 h 9954449"/>
              <a:gd name="connsiteX760" fmla="*/ 1253688 w 7910147"/>
              <a:gd name="connsiteY760" fmla="*/ 219119 h 9954449"/>
              <a:gd name="connsiteX761" fmla="*/ 1156532 w 7910147"/>
              <a:gd name="connsiteY761" fmla="*/ 145991 h 9954449"/>
              <a:gd name="connsiteX762" fmla="*/ 1146602 w 7910147"/>
              <a:gd name="connsiteY762" fmla="*/ 81657 h 9954449"/>
              <a:gd name="connsiteX763" fmla="*/ 1176765 w 7910147"/>
              <a:gd name="connsiteY763" fmla="*/ 63389 h 9954449"/>
              <a:gd name="connsiteX764" fmla="*/ 949856 w 7910147"/>
              <a:gd name="connsiteY764" fmla="*/ 2943 h 9954449"/>
              <a:gd name="connsiteX765" fmla="*/ 1014109 w 7910147"/>
              <a:gd name="connsiteY765" fmla="*/ 0 h 9954449"/>
              <a:gd name="connsiteX766" fmla="*/ 1003622 w 7910147"/>
              <a:gd name="connsiteY766" fmla="*/ 9552 h 9954449"/>
              <a:gd name="connsiteX767" fmla="*/ 981982 w 7910147"/>
              <a:gd name="connsiteY767" fmla="*/ 14871 h 9954449"/>
              <a:gd name="connsiteX768" fmla="*/ 956696 w 7910147"/>
              <a:gd name="connsiteY768" fmla="*/ 7301 h 995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</a:cxnLst>
            <a:rect l="l" t="t" r="r" b="b"/>
            <a:pathLst>
              <a:path w="7910147" h="9954449">
                <a:moveTo>
                  <a:pt x="7780628" y="9774069"/>
                </a:moveTo>
                <a:cubicBezTo>
                  <a:pt x="7792414" y="9774516"/>
                  <a:pt x="7804034" y="9779452"/>
                  <a:pt x="7812684" y="9788759"/>
                </a:cubicBezTo>
                <a:cubicBezTo>
                  <a:pt x="7840018" y="9818215"/>
                  <a:pt x="7868274" y="9847569"/>
                  <a:pt x="7896632" y="9875797"/>
                </a:cubicBezTo>
                <a:cubicBezTo>
                  <a:pt x="7914652" y="9893799"/>
                  <a:pt x="7914652" y="9922947"/>
                  <a:pt x="7896632" y="9940847"/>
                </a:cubicBezTo>
                <a:cubicBezTo>
                  <a:pt x="7887624" y="9949847"/>
                  <a:pt x="7875850" y="9954347"/>
                  <a:pt x="7863976" y="9954347"/>
                </a:cubicBezTo>
                <a:lnTo>
                  <a:pt x="7864180" y="9954449"/>
                </a:lnTo>
                <a:cubicBezTo>
                  <a:pt x="7852406" y="9954449"/>
                  <a:pt x="7840634" y="9949949"/>
                  <a:pt x="7831624" y="9941051"/>
                </a:cubicBezTo>
                <a:cubicBezTo>
                  <a:pt x="7802448" y="9911901"/>
                  <a:pt x="7773270" y="9881731"/>
                  <a:pt x="7745118" y="9851353"/>
                </a:cubicBezTo>
                <a:cubicBezTo>
                  <a:pt x="7727816" y="9832739"/>
                  <a:pt x="7728942" y="9803589"/>
                  <a:pt x="7747574" y="9786305"/>
                </a:cubicBezTo>
                <a:cubicBezTo>
                  <a:pt x="7756889" y="9777661"/>
                  <a:pt x="7768842" y="9773622"/>
                  <a:pt x="7780628" y="9774069"/>
                </a:cubicBezTo>
                <a:close/>
                <a:moveTo>
                  <a:pt x="7617717" y="9680834"/>
                </a:moveTo>
                <a:lnTo>
                  <a:pt x="7617762" y="9680855"/>
                </a:lnTo>
                <a:lnTo>
                  <a:pt x="7617660" y="9680855"/>
                </a:lnTo>
                <a:close/>
                <a:moveTo>
                  <a:pt x="7544564" y="9494173"/>
                </a:moveTo>
                <a:cubicBezTo>
                  <a:pt x="7556286" y="9495400"/>
                  <a:pt x="7567547" y="9501103"/>
                  <a:pt x="7575584" y="9510974"/>
                </a:cubicBezTo>
                <a:cubicBezTo>
                  <a:pt x="7603736" y="9545645"/>
                  <a:pt x="7629024" y="9576533"/>
                  <a:pt x="7653082" y="9605375"/>
                </a:cubicBezTo>
                <a:cubicBezTo>
                  <a:pt x="7669360" y="9624909"/>
                  <a:pt x="7666698" y="9653957"/>
                  <a:pt x="7647144" y="9670219"/>
                </a:cubicBezTo>
                <a:lnTo>
                  <a:pt x="7617717" y="9680834"/>
                </a:lnTo>
                <a:lnTo>
                  <a:pt x="7582340" y="9664287"/>
                </a:lnTo>
                <a:cubicBezTo>
                  <a:pt x="7557974" y="9635035"/>
                  <a:pt x="7532380" y="9603841"/>
                  <a:pt x="7504022" y="9568963"/>
                </a:cubicBezTo>
                <a:cubicBezTo>
                  <a:pt x="7488052" y="9549225"/>
                  <a:pt x="7491022" y="9520279"/>
                  <a:pt x="7510780" y="9504221"/>
                </a:cubicBezTo>
                <a:cubicBezTo>
                  <a:pt x="7520659" y="9496192"/>
                  <a:pt x="7532842" y="9492946"/>
                  <a:pt x="7544564" y="9494173"/>
                </a:cubicBezTo>
                <a:close/>
                <a:moveTo>
                  <a:pt x="7314602" y="9206516"/>
                </a:moveTo>
                <a:cubicBezTo>
                  <a:pt x="7326324" y="9207794"/>
                  <a:pt x="7337560" y="9213548"/>
                  <a:pt x="7345546" y="9223469"/>
                </a:cubicBezTo>
                <a:cubicBezTo>
                  <a:pt x="7371242" y="9255379"/>
                  <a:pt x="7396836" y="9287393"/>
                  <a:pt x="7422430" y="9319507"/>
                </a:cubicBezTo>
                <a:cubicBezTo>
                  <a:pt x="7438298" y="9339349"/>
                  <a:pt x="7435022" y="9368397"/>
                  <a:pt x="7415058" y="9384147"/>
                </a:cubicBezTo>
                <a:cubicBezTo>
                  <a:pt x="7406562" y="9390897"/>
                  <a:pt x="7396426" y="9394171"/>
                  <a:pt x="7386392" y="9394171"/>
                </a:cubicBezTo>
                <a:lnTo>
                  <a:pt x="7386290" y="9394273"/>
                </a:lnTo>
                <a:cubicBezTo>
                  <a:pt x="7372778" y="9394273"/>
                  <a:pt x="7359366" y="9388341"/>
                  <a:pt x="7350254" y="9376885"/>
                </a:cubicBezTo>
                <a:cubicBezTo>
                  <a:pt x="7324764" y="9344975"/>
                  <a:pt x="7299272" y="9312961"/>
                  <a:pt x="7273678" y="9281153"/>
                </a:cubicBezTo>
                <a:cubicBezTo>
                  <a:pt x="7257706" y="9261311"/>
                  <a:pt x="7260880" y="9232367"/>
                  <a:pt x="7280742" y="9216411"/>
                </a:cubicBezTo>
                <a:cubicBezTo>
                  <a:pt x="7290672" y="9208433"/>
                  <a:pt x="7302880" y="9205237"/>
                  <a:pt x="7314602" y="9206516"/>
                </a:cubicBezTo>
                <a:close/>
                <a:moveTo>
                  <a:pt x="7075824" y="8924139"/>
                </a:moveTo>
                <a:cubicBezTo>
                  <a:pt x="7087585" y="8924842"/>
                  <a:pt x="7099076" y="8930032"/>
                  <a:pt x="7107522" y="8939545"/>
                </a:cubicBezTo>
                <a:cubicBezTo>
                  <a:pt x="7133628" y="8968899"/>
                  <a:pt x="7160860" y="9000401"/>
                  <a:pt x="7188604" y="9033027"/>
                </a:cubicBezTo>
                <a:cubicBezTo>
                  <a:pt x="7205086" y="9052461"/>
                  <a:pt x="7202630" y="9081507"/>
                  <a:pt x="7183280" y="9097871"/>
                </a:cubicBezTo>
                <a:cubicBezTo>
                  <a:pt x="7174578" y="9105235"/>
                  <a:pt x="7164034" y="9108815"/>
                  <a:pt x="7153488" y="9108815"/>
                </a:cubicBezTo>
                <a:cubicBezTo>
                  <a:pt x="7140384" y="9108815"/>
                  <a:pt x="7127486" y="9103291"/>
                  <a:pt x="7118374" y="9092553"/>
                </a:cubicBezTo>
                <a:cubicBezTo>
                  <a:pt x="7091040" y="9060437"/>
                  <a:pt x="7064218" y="9029447"/>
                  <a:pt x="7038624" y="9000605"/>
                </a:cubicBezTo>
                <a:cubicBezTo>
                  <a:pt x="7021732" y="8981581"/>
                  <a:pt x="7023472" y="8952535"/>
                  <a:pt x="7042514" y="8935659"/>
                </a:cubicBezTo>
                <a:cubicBezTo>
                  <a:pt x="7052035" y="8927222"/>
                  <a:pt x="7064064" y="8923436"/>
                  <a:pt x="7075824" y="8924139"/>
                </a:cubicBezTo>
                <a:close/>
                <a:moveTo>
                  <a:pt x="6813602" y="8660658"/>
                </a:moveTo>
                <a:cubicBezTo>
                  <a:pt x="6825375" y="8660121"/>
                  <a:pt x="6837353" y="8664059"/>
                  <a:pt x="6846772" y="8672599"/>
                </a:cubicBezTo>
                <a:cubicBezTo>
                  <a:pt x="6876460" y="8699805"/>
                  <a:pt x="6906866" y="8728647"/>
                  <a:pt x="6937068" y="8758615"/>
                </a:cubicBezTo>
                <a:cubicBezTo>
                  <a:pt x="6955084" y="8776515"/>
                  <a:pt x="6955188" y="8805663"/>
                  <a:pt x="6937272" y="8823665"/>
                </a:cubicBezTo>
                <a:cubicBezTo>
                  <a:pt x="6928262" y="8832767"/>
                  <a:pt x="6916386" y="8837267"/>
                  <a:pt x="6904614" y="8837267"/>
                </a:cubicBezTo>
                <a:lnTo>
                  <a:pt x="6904614" y="8837369"/>
                </a:lnTo>
                <a:cubicBezTo>
                  <a:pt x="6892840" y="8837369"/>
                  <a:pt x="6881170" y="8832869"/>
                  <a:pt x="6872160" y="8823971"/>
                </a:cubicBezTo>
                <a:cubicBezTo>
                  <a:pt x="6842882" y="8794925"/>
                  <a:pt x="6813500" y="8766901"/>
                  <a:pt x="6784630" y="8740615"/>
                </a:cubicBezTo>
                <a:cubicBezTo>
                  <a:pt x="6765894" y="8723431"/>
                  <a:pt x="6764564" y="8694385"/>
                  <a:pt x="6781660" y="8675564"/>
                </a:cubicBezTo>
                <a:cubicBezTo>
                  <a:pt x="6790260" y="8666207"/>
                  <a:pt x="6801828" y="8661196"/>
                  <a:pt x="6813602" y="8660658"/>
                </a:cubicBezTo>
                <a:close/>
                <a:moveTo>
                  <a:pt x="6516354" y="8434956"/>
                </a:moveTo>
                <a:cubicBezTo>
                  <a:pt x="6527897" y="8432527"/>
                  <a:pt x="6540361" y="8434496"/>
                  <a:pt x="6551008" y="8441451"/>
                </a:cubicBezTo>
                <a:cubicBezTo>
                  <a:pt x="6585406" y="8463851"/>
                  <a:pt x="6620010" y="8487987"/>
                  <a:pt x="6653998" y="8513149"/>
                </a:cubicBezTo>
                <a:cubicBezTo>
                  <a:pt x="6674474" y="8528285"/>
                  <a:pt x="6678670" y="8557127"/>
                  <a:pt x="6663520" y="8577583"/>
                </a:cubicBezTo>
                <a:cubicBezTo>
                  <a:pt x="6654510" y="8589755"/>
                  <a:pt x="6640588" y="8596199"/>
                  <a:pt x="6626460" y="8596199"/>
                </a:cubicBezTo>
                <a:lnTo>
                  <a:pt x="6626562" y="8596299"/>
                </a:lnTo>
                <a:cubicBezTo>
                  <a:pt x="6617040" y="8596299"/>
                  <a:pt x="6607418" y="8593335"/>
                  <a:pt x="6599126" y="8587197"/>
                </a:cubicBezTo>
                <a:cubicBezTo>
                  <a:pt x="6566570" y="8563059"/>
                  <a:pt x="6533502" y="8540047"/>
                  <a:pt x="6500640" y="8518569"/>
                </a:cubicBezTo>
                <a:cubicBezTo>
                  <a:pt x="6479346" y="8504659"/>
                  <a:pt x="6473306" y="8476123"/>
                  <a:pt x="6487228" y="8454849"/>
                </a:cubicBezTo>
                <a:cubicBezTo>
                  <a:pt x="6494190" y="8444212"/>
                  <a:pt x="6504812" y="8437385"/>
                  <a:pt x="6516354" y="8434956"/>
                </a:cubicBezTo>
                <a:close/>
                <a:moveTo>
                  <a:pt x="2693190" y="8545161"/>
                </a:moveTo>
                <a:cubicBezTo>
                  <a:pt x="2718682" y="8543219"/>
                  <a:pt x="2740692" y="8562241"/>
                  <a:pt x="2742536" y="8587607"/>
                </a:cubicBezTo>
                <a:cubicBezTo>
                  <a:pt x="2744378" y="8612971"/>
                  <a:pt x="2725336" y="8635063"/>
                  <a:pt x="2700050" y="8636905"/>
                </a:cubicBezTo>
                <a:cubicBezTo>
                  <a:pt x="2672408" y="8638951"/>
                  <a:pt x="2644460" y="8640689"/>
                  <a:pt x="2617022" y="8642121"/>
                </a:cubicBezTo>
                <a:cubicBezTo>
                  <a:pt x="2603304" y="8642837"/>
                  <a:pt x="2589586" y="8643451"/>
                  <a:pt x="2575766" y="8643961"/>
                </a:cubicBezTo>
                <a:cubicBezTo>
                  <a:pt x="2575152" y="8643961"/>
                  <a:pt x="2574536" y="8643961"/>
                  <a:pt x="2573922" y="8643961"/>
                </a:cubicBezTo>
                <a:lnTo>
                  <a:pt x="2573820" y="8644065"/>
                </a:lnTo>
                <a:cubicBezTo>
                  <a:pt x="2549250" y="8644064"/>
                  <a:pt x="2528774" y="8624631"/>
                  <a:pt x="2527854" y="8599879"/>
                </a:cubicBezTo>
                <a:cubicBezTo>
                  <a:pt x="2526830" y="8574515"/>
                  <a:pt x="2546588" y="8553037"/>
                  <a:pt x="2572080" y="8552117"/>
                </a:cubicBezTo>
                <a:cubicBezTo>
                  <a:pt x="2585490" y="8551605"/>
                  <a:pt x="2598800" y="8550991"/>
                  <a:pt x="2612210" y="8550275"/>
                </a:cubicBezTo>
                <a:cubicBezTo>
                  <a:pt x="2639034" y="8548843"/>
                  <a:pt x="2666266" y="8547207"/>
                  <a:pt x="2693190" y="8545161"/>
                </a:cubicBezTo>
                <a:close/>
                <a:moveTo>
                  <a:pt x="2209056" y="8545775"/>
                </a:moveTo>
                <a:cubicBezTo>
                  <a:pt x="2248880" y="8548843"/>
                  <a:pt x="2289524" y="8551093"/>
                  <a:pt x="2329860" y="8552627"/>
                </a:cubicBezTo>
                <a:cubicBezTo>
                  <a:pt x="2355248" y="8553547"/>
                  <a:pt x="2375110" y="8574925"/>
                  <a:pt x="2374188" y="8600289"/>
                </a:cubicBezTo>
                <a:cubicBezTo>
                  <a:pt x="2373266" y="8625143"/>
                  <a:pt x="2352894" y="8644677"/>
                  <a:pt x="2328222" y="8644677"/>
                </a:cubicBezTo>
                <a:lnTo>
                  <a:pt x="2328222" y="8644575"/>
                </a:lnTo>
                <a:cubicBezTo>
                  <a:pt x="2327606" y="8644575"/>
                  <a:pt x="2327094" y="8644575"/>
                  <a:pt x="2326480" y="8644575"/>
                </a:cubicBezTo>
                <a:cubicBezTo>
                  <a:pt x="2284916" y="8643041"/>
                  <a:pt x="2243044" y="8640689"/>
                  <a:pt x="2201992" y="8637519"/>
                </a:cubicBezTo>
                <a:cubicBezTo>
                  <a:pt x="2176602" y="8635575"/>
                  <a:pt x="2157664" y="8613483"/>
                  <a:pt x="2159608" y="8588117"/>
                </a:cubicBezTo>
                <a:cubicBezTo>
                  <a:pt x="2161554" y="8562753"/>
                  <a:pt x="2183564" y="8543627"/>
                  <a:pt x="2209056" y="8545775"/>
                </a:cubicBezTo>
                <a:close/>
                <a:moveTo>
                  <a:pt x="3055190" y="8502409"/>
                </a:moveTo>
                <a:cubicBezTo>
                  <a:pt x="3080374" y="8498523"/>
                  <a:pt x="3103920" y="8515603"/>
                  <a:pt x="3107914" y="8540763"/>
                </a:cubicBezTo>
                <a:cubicBezTo>
                  <a:pt x="3111906" y="8565923"/>
                  <a:pt x="3094706" y="8589447"/>
                  <a:pt x="3069522" y="8593437"/>
                </a:cubicBezTo>
                <a:cubicBezTo>
                  <a:pt x="3027958" y="8599983"/>
                  <a:pt x="2986700" y="8606017"/>
                  <a:pt x="2946876" y="8611233"/>
                </a:cubicBezTo>
                <a:cubicBezTo>
                  <a:pt x="2944830" y="8611539"/>
                  <a:pt x="2942782" y="8611641"/>
                  <a:pt x="2940734" y="8611641"/>
                </a:cubicBezTo>
                <a:lnTo>
                  <a:pt x="2940734" y="8611539"/>
                </a:lnTo>
                <a:cubicBezTo>
                  <a:pt x="2918006" y="8611539"/>
                  <a:pt x="2898248" y="8594663"/>
                  <a:pt x="2895074" y="8571549"/>
                </a:cubicBezTo>
                <a:cubicBezTo>
                  <a:pt x="2891696" y="8546389"/>
                  <a:pt x="2909408" y="8523171"/>
                  <a:pt x="2934694" y="8519899"/>
                </a:cubicBezTo>
                <a:cubicBezTo>
                  <a:pt x="2973700" y="8514683"/>
                  <a:pt x="3014240" y="8508853"/>
                  <a:pt x="3055190" y="8502409"/>
                </a:cubicBezTo>
                <a:close/>
                <a:moveTo>
                  <a:pt x="3415142" y="8435213"/>
                </a:moveTo>
                <a:cubicBezTo>
                  <a:pt x="3440020" y="8429997"/>
                  <a:pt x="3464488" y="8445849"/>
                  <a:pt x="3469708" y="8470703"/>
                </a:cubicBezTo>
                <a:cubicBezTo>
                  <a:pt x="3474930" y="8495557"/>
                  <a:pt x="3459062" y="8520001"/>
                  <a:pt x="3434184" y="8525217"/>
                </a:cubicBezTo>
                <a:cubicBezTo>
                  <a:pt x="3391596" y="8534216"/>
                  <a:pt x="3351976" y="8542297"/>
                  <a:pt x="3313176" y="8549969"/>
                </a:cubicBezTo>
                <a:cubicBezTo>
                  <a:pt x="3310208" y="8550581"/>
                  <a:pt x="3307136" y="8550889"/>
                  <a:pt x="3304270" y="8550889"/>
                </a:cubicBezTo>
                <a:lnTo>
                  <a:pt x="3304168" y="8550787"/>
                </a:lnTo>
                <a:cubicBezTo>
                  <a:pt x="3282566" y="8550787"/>
                  <a:pt x="3263320" y="8535547"/>
                  <a:pt x="3259020" y="8513659"/>
                </a:cubicBezTo>
                <a:cubicBezTo>
                  <a:pt x="3254106" y="8488703"/>
                  <a:pt x="3270384" y="8464567"/>
                  <a:pt x="3295364" y="8459657"/>
                </a:cubicBezTo>
                <a:cubicBezTo>
                  <a:pt x="3333754" y="8452089"/>
                  <a:pt x="3372862" y="8444111"/>
                  <a:pt x="3415142" y="8435213"/>
                </a:cubicBezTo>
                <a:close/>
                <a:moveTo>
                  <a:pt x="1832248" y="8494384"/>
                </a:moveTo>
                <a:cubicBezTo>
                  <a:pt x="1838124" y="8493262"/>
                  <a:pt x="1844317" y="8493281"/>
                  <a:pt x="1850536" y="8494637"/>
                </a:cubicBezTo>
                <a:cubicBezTo>
                  <a:pt x="1889440" y="8502921"/>
                  <a:pt x="1929366" y="8510489"/>
                  <a:pt x="1969088" y="8517035"/>
                </a:cubicBezTo>
                <a:cubicBezTo>
                  <a:pt x="1994170" y="8521125"/>
                  <a:pt x="2011164" y="8544854"/>
                  <a:pt x="2007068" y="8569913"/>
                </a:cubicBezTo>
                <a:cubicBezTo>
                  <a:pt x="2003384" y="8592413"/>
                  <a:pt x="1983830" y="8608471"/>
                  <a:pt x="1961716" y="8608471"/>
                </a:cubicBezTo>
                <a:cubicBezTo>
                  <a:pt x="1959260" y="8608471"/>
                  <a:pt x="1956700" y="8608267"/>
                  <a:pt x="1954140" y="8607857"/>
                </a:cubicBezTo>
                <a:cubicBezTo>
                  <a:pt x="1912986" y="8601107"/>
                  <a:pt x="1871626" y="8593231"/>
                  <a:pt x="1831290" y="8584641"/>
                </a:cubicBezTo>
                <a:cubicBezTo>
                  <a:pt x="1806412" y="8579321"/>
                  <a:pt x="1790544" y="8554877"/>
                  <a:pt x="1795868" y="8530023"/>
                </a:cubicBezTo>
                <a:cubicBezTo>
                  <a:pt x="1799861" y="8511385"/>
                  <a:pt x="1814623" y="8497749"/>
                  <a:pt x="1832248" y="8494384"/>
                </a:cubicBezTo>
                <a:close/>
                <a:moveTo>
                  <a:pt x="4023123" y="8388872"/>
                </a:moveTo>
                <a:lnTo>
                  <a:pt x="4023150" y="8388881"/>
                </a:lnTo>
                <a:lnTo>
                  <a:pt x="4023048" y="8388881"/>
                </a:lnTo>
                <a:close/>
                <a:moveTo>
                  <a:pt x="6198333" y="8264416"/>
                </a:moveTo>
                <a:cubicBezTo>
                  <a:pt x="6204320" y="8264287"/>
                  <a:pt x="6210430" y="8265329"/>
                  <a:pt x="6216342" y="8267681"/>
                </a:cubicBezTo>
                <a:cubicBezTo>
                  <a:pt x="6255348" y="8283227"/>
                  <a:pt x="6294148" y="8300103"/>
                  <a:pt x="6331618" y="8318001"/>
                </a:cubicBezTo>
                <a:cubicBezTo>
                  <a:pt x="6354550" y="8328945"/>
                  <a:pt x="6364276" y="8356459"/>
                  <a:pt x="6353322" y="8379369"/>
                </a:cubicBezTo>
                <a:cubicBezTo>
                  <a:pt x="6345438" y="8395937"/>
                  <a:pt x="6328956" y="8405551"/>
                  <a:pt x="6311756" y="8405551"/>
                </a:cubicBezTo>
                <a:lnTo>
                  <a:pt x="6311860" y="8405655"/>
                </a:lnTo>
                <a:cubicBezTo>
                  <a:pt x="6305204" y="8405655"/>
                  <a:pt x="6298448" y="8404223"/>
                  <a:pt x="6291998" y="8401153"/>
                </a:cubicBezTo>
                <a:cubicBezTo>
                  <a:pt x="6256372" y="8384175"/>
                  <a:pt x="6219414" y="8368015"/>
                  <a:pt x="6182252" y="8353287"/>
                </a:cubicBezTo>
                <a:cubicBezTo>
                  <a:pt x="6158602" y="8343877"/>
                  <a:pt x="6147034" y="8317081"/>
                  <a:pt x="6156454" y="8293455"/>
                </a:cubicBezTo>
                <a:cubicBezTo>
                  <a:pt x="6161163" y="8281642"/>
                  <a:pt x="6170223" y="8272846"/>
                  <a:pt x="6181061" y="8268179"/>
                </a:cubicBezTo>
                <a:cubicBezTo>
                  <a:pt x="6186481" y="8265847"/>
                  <a:pt x="6192345" y="8264546"/>
                  <a:pt x="6198333" y="8264416"/>
                </a:cubicBezTo>
                <a:close/>
                <a:moveTo>
                  <a:pt x="3773458" y="8354209"/>
                </a:moveTo>
                <a:cubicBezTo>
                  <a:pt x="3798232" y="8348379"/>
                  <a:pt x="3823006" y="8363719"/>
                  <a:pt x="3828842" y="8388471"/>
                </a:cubicBezTo>
                <a:cubicBezTo>
                  <a:pt x="3834678" y="8413223"/>
                  <a:pt x="3819322" y="8437973"/>
                  <a:pt x="3794546" y="8443803"/>
                </a:cubicBezTo>
                <a:cubicBezTo>
                  <a:pt x="3754620" y="8453213"/>
                  <a:pt x="3714694" y="8462521"/>
                  <a:pt x="3674664" y="8471725"/>
                </a:cubicBezTo>
                <a:cubicBezTo>
                  <a:pt x="3671184" y="8472543"/>
                  <a:pt x="3667702" y="8472953"/>
                  <a:pt x="3664324" y="8472953"/>
                </a:cubicBezTo>
                <a:cubicBezTo>
                  <a:pt x="3643338" y="8472953"/>
                  <a:pt x="3624398" y="8458531"/>
                  <a:pt x="3619484" y="8437257"/>
                </a:cubicBezTo>
                <a:cubicBezTo>
                  <a:pt x="3613752" y="8412507"/>
                  <a:pt x="3629210" y="8387755"/>
                  <a:pt x="3653984" y="8382027"/>
                </a:cubicBezTo>
                <a:cubicBezTo>
                  <a:pt x="3693808" y="8372823"/>
                  <a:pt x="3733632" y="8363617"/>
                  <a:pt x="3773458" y="8354209"/>
                </a:cubicBezTo>
                <a:close/>
                <a:moveTo>
                  <a:pt x="4132692" y="8270443"/>
                </a:moveTo>
                <a:cubicBezTo>
                  <a:pt x="4157468" y="8264817"/>
                  <a:pt x="4182140" y="8280363"/>
                  <a:pt x="4187770" y="8305115"/>
                </a:cubicBezTo>
                <a:cubicBezTo>
                  <a:pt x="4193402" y="8329865"/>
                  <a:pt x="4177840" y="8354515"/>
                  <a:pt x="4153066" y="8360141"/>
                </a:cubicBezTo>
                <a:cubicBezTo>
                  <a:pt x="4113242" y="8369141"/>
                  <a:pt x="4073418" y="8378345"/>
                  <a:pt x="4033594" y="8387653"/>
                </a:cubicBezTo>
                <a:lnTo>
                  <a:pt x="4023123" y="8388872"/>
                </a:lnTo>
                <a:lnTo>
                  <a:pt x="3994779" y="8379061"/>
                </a:lnTo>
                <a:cubicBezTo>
                  <a:pt x="3986807" y="8372822"/>
                  <a:pt x="3980818" y="8363923"/>
                  <a:pt x="3978310" y="8353287"/>
                </a:cubicBezTo>
                <a:cubicBezTo>
                  <a:pt x="3972578" y="8328537"/>
                  <a:pt x="3987934" y="8303785"/>
                  <a:pt x="4012708" y="8298057"/>
                </a:cubicBezTo>
                <a:cubicBezTo>
                  <a:pt x="4052636" y="8288751"/>
                  <a:pt x="4092664" y="8279545"/>
                  <a:pt x="4132692" y="8270443"/>
                </a:cubicBezTo>
                <a:close/>
                <a:moveTo>
                  <a:pt x="1486357" y="8389465"/>
                </a:moveTo>
                <a:cubicBezTo>
                  <a:pt x="1492344" y="8389277"/>
                  <a:pt x="1498467" y="8390262"/>
                  <a:pt x="1504404" y="8392563"/>
                </a:cubicBezTo>
                <a:cubicBezTo>
                  <a:pt x="1541362" y="8406779"/>
                  <a:pt x="1579548" y="8420177"/>
                  <a:pt x="1617838" y="8432553"/>
                </a:cubicBezTo>
                <a:cubicBezTo>
                  <a:pt x="1642100" y="8440325"/>
                  <a:pt x="1655306" y="8466305"/>
                  <a:pt x="1647526" y="8490443"/>
                </a:cubicBezTo>
                <a:cubicBezTo>
                  <a:pt x="1641282" y="8509977"/>
                  <a:pt x="1623160" y="8522353"/>
                  <a:pt x="1603710" y="8522353"/>
                </a:cubicBezTo>
                <a:lnTo>
                  <a:pt x="1603606" y="8522455"/>
                </a:lnTo>
                <a:cubicBezTo>
                  <a:pt x="1598898" y="8522455"/>
                  <a:pt x="1594188" y="8521739"/>
                  <a:pt x="1589480" y="8520205"/>
                </a:cubicBezTo>
                <a:cubicBezTo>
                  <a:pt x="1549552" y="8507319"/>
                  <a:pt x="1509830" y="8493307"/>
                  <a:pt x="1471236" y="8478477"/>
                </a:cubicBezTo>
                <a:cubicBezTo>
                  <a:pt x="1447484" y="8469373"/>
                  <a:pt x="1435608" y="8442679"/>
                  <a:pt x="1444822" y="8418951"/>
                </a:cubicBezTo>
                <a:cubicBezTo>
                  <a:pt x="1449378" y="8407086"/>
                  <a:pt x="1458336" y="8398187"/>
                  <a:pt x="1469124" y="8393406"/>
                </a:cubicBezTo>
                <a:cubicBezTo>
                  <a:pt x="1474518" y="8391015"/>
                  <a:pt x="1480369" y="8389653"/>
                  <a:pt x="1486357" y="8389465"/>
                </a:cubicBezTo>
                <a:close/>
                <a:moveTo>
                  <a:pt x="5837055" y="8161518"/>
                </a:moveTo>
                <a:cubicBezTo>
                  <a:pt x="5842921" y="8160328"/>
                  <a:pt x="5849121" y="8160264"/>
                  <a:pt x="5855367" y="8161517"/>
                </a:cubicBezTo>
                <a:cubicBezTo>
                  <a:pt x="5896624" y="8169801"/>
                  <a:pt x="5937676" y="8179313"/>
                  <a:pt x="5977602" y="8189745"/>
                </a:cubicBezTo>
                <a:cubicBezTo>
                  <a:pt x="6002174" y="8196189"/>
                  <a:pt x="6017018" y="8221349"/>
                  <a:pt x="6010568" y="8245897"/>
                </a:cubicBezTo>
                <a:cubicBezTo>
                  <a:pt x="6005142" y="8266555"/>
                  <a:pt x="5986510" y="8280261"/>
                  <a:pt x="5966034" y="8280261"/>
                </a:cubicBezTo>
                <a:lnTo>
                  <a:pt x="5965932" y="8280261"/>
                </a:lnTo>
                <a:cubicBezTo>
                  <a:pt x="5962043" y="8280261"/>
                  <a:pt x="5958152" y="8279749"/>
                  <a:pt x="5954262" y="8278727"/>
                </a:cubicBezTo>
                <a:cubicBezTo>
                  <a:pt x="5916076" y="8268807"/>
                  <a:pt x="5876660" y="8259703"/>
                  <a:pt x="5837144" y="8251725"/>
                </a:cubicBezTo>
                <a:cubicBezTo>
                  <a:pt x="5812164" y="8246713"/>
                  <a:pt x="5796092" y="8222371"/>
                  <a:pt x="5801109" y="8197517"/>
                </a:cubicBezTo>
                <a:cubicBezTo>
                  <a:pt x="5804870" y="8178800"/>
                  <a:pt x="5819458" y="8165089"/>
                  <a:pt x="5837055" y="8161518"/>
                </a:cubicBezTo>
                <a:close/>
                <a:moveTo>
                  <a:pt x="4494796" y="8194143"/>
                </a:moveTo>
                <a:cubicBezTo>
                  <a:pt x="4519878" y="8189439"/>
                  <a:pt x="4543936" y="8205803"/>
                  <a:pt x="4548644" y="8230759"/>
                </a:cubicBezTo>
                <a:cubicBezTo>
                  <a:pt x="4553354" y="8255715"/>
                  <a:pt x="4536974" y="8279853"/>
                  <a:pt x="4511994" y="8284557"/>
                </a:cubicBezTo>
                <a:lnTo>
                  <a:pt x="4504624" y="8285989"/>
                </a:lnTo>
                <a:cubicBezTo>
                  <a:pt x="4468588" y="8292841"/>
                  <a:pt x="4430708" y="8300307"/>
                  <a:pt x="4392112" y="8308183"/>
                </a:cubicBezTo>
                <a:cubicBezTo>
                  <a:pt x="4389042" y="8308797"/>
                  <a:pt x="4385868" y="8309103"/>
                  <a:pt x="4382796" y="8309103"/>
                </a:cubicBezTo>
                <a:lnTo>
                  <a:pt x="4382898" y="8309207"/>
                </a:lnTo>
                <a:cubicBezTo>
                  <a:pt x="4361502" y="8309207"/>
                  <a:pt x="4342256" y="8294171"/>
                  <a:pt x="4337854" y="8272385"/>
                </a:cubicBezTo>
                <a:cubicBezTo>
                  <a:pt x="4332734" y="8247533"/>
                  <a:pt x="4348808" y="8223189"/>
                  <a:pt x="4373686" y="8218075"/>
                </a:cubicBezTo>
                <a:cubicBezTo>
                  <a:pt x="4412690" y="8210099"/>
                  <a:pt x="4450979" y="8202529"/>
                  <a:pt x="4487424" y="8195575"/>
                </a:cubicBezTo>
                <a:close/>
                <a:moveTo>
                  <a:pt x="5483334" y="8114979"/>
                </a:moveTo>
                <a:cubicBezTo>
                  <a:pt x="5525206" y="8117333"/>
                  <a:pt x="5567078" y="8120503"/>
                  <a:pt x="5607822" y="8124593"/>
                </a:cubicBezTo>
                <a:cubicBezTo>
                  <a:pt x="5633108" y="8127151"/>
                  <a:pt x="5651640" y="8149651"/>
                  <a:pt x="5649080" y="8174915"/>
                </a:cubicBezTo>
                <a:cubicBezTo>
                  <a:pt x="5646726" y="8198643"/>
                  <a:pt x="5626660" y="8216337"/>
                  <a:pt x="5603318" y="8216337"/>
                </a:cubicBezTo>
                <a:lnTo>
                  <a:pt x="5603420" y="8216439"/>
                </a:lnTo>
                <a:cubicBezTo>
                  <a:pt x="5601884" y="8216439"/>
                  <a:pt x="5600350" y="8216439"/>
                  <a:pt x="5598814" y="8216235"/>
                </a:cubicBezTo>
                <a:cubicBezTo>
                  <a:pt x="5559398" y="8212349"/>
                  <a:pt x="5518858" y="8209177"/>
                  <a:pt x="5478318" y="8206927"/>
                </a:cubicBezTo>
                <a:cubicBezTo>
                  <a:pt x="5452928" y="8205495"/>
                  <a:pt x="5433476" y="8183813"/>
                  <a:pt x="5434808" y="8158447"/>
                </a:cubicBezTo>
                <a:cubicBezTo>
                  <a:pt x="5436240" y="8133083"/>
                  <a:pt x="5457842" y="8113651"/>
                  <a:pt x="5483334" y="8114979"/>
                </a:cubicBezTo>
                <a:close/>
                <a:moveTo>
                  <a:pt x="4862426" y="8137685"/>
                </a:moveTo>
                <a:cubicBezTo>
                  <a:pt x="4887712" y="8134719"/>
                  <a:pt x="4910542" y="8152823"/>
                  <a:pt x="4913512" y="8178085"/>
                </a:cubicBezTo>
                <a:cubicBezTo>
                  <a:pt x="4916480" y="8203347"/>
                  <a:pt x="4898360" y="8226157"/>
                  <a:pt x="4873074" y="8229123"/>
                </a:cubicBezTo>
                <a:cubicBezTo>
                  <a:pt x="4833658" y="8233725"/>
                  <a:pt x="4793016" y="8238941"/>
                  <a:pt x="4752474" y="8244771"/>
                </a:cubicBezTo>
                <a:cubicBezTo>
                  <a:pt x="4750222" y="8245077"/>
                  <a:pt x="4748072" y="8245283"/>
                  <a:pt x="4745922" y="8245283"/>
                </a:cubicBezTo>
                <a:lnTo>
                  <a:pt x="4745820" y="8245283"/>
                </a:lnTo>
                <a:cubicBezTo>
                  <a:pt x="4723298" y="8245283"/>
                  <a:pt x="4703540" y="8228713"/>
                  <a:pt x="4700264" y="8205701"/>
                </a:cubicBezTo>
                <a:cubicBezTo>
                  <a:pt x="4696680" y="8180539"/>
                  <a:pt x="4714186" y="8157221"/>
                  <a:pt x="4739370" y="8153641"/>
                </a:cubicBezTo>
                <a:cubicBezTo>
                  <a:pt x="4780730" y="8147709"/>
                  <a:pt x="4822192" y="8142391"/>
                  <a:pt x="4862426" y="8137685"/>
                </a:cubicBezTo>
                <a:close/>
                <a:moveTo>
                  <a:pt x="5109868" y="8116105"/>
                </a:moveTo>
                <a:cubicBezTo>
                  <a:pt x="5151842" y="8113753"/>
                  <a:pt x="5193613" y="8112115"/>
                  <a:pt x="5234152" y="8111195"/>
                </a:cubicBezTo>
                <a:cubicBezTo>
                  <a:pt x="5259644" y="8110889"/>
                  <a:pt x="5280630" y="8130731"/>
                  <a:pt x="5281245" y="8156197"/>
                </a:cubicBezTo>
                <a:cubicBezTo>
                  <a:pt x="5281858" y="8181665"/>
                  <a:pt x="5261690" y="8202631"/>
                  <a:pt x="5236200" y="8203245"/>
                </a:cubicBezTo>
                <a:cubicBezTo>
                  <a:pt x="5196682" y="8204167"/>
                  <a:pt x="5155936" y="8205803"/>
                  <a:pt x="5114986" y="8208053"/>
                </a:cubicBezTo>
                <a:cubicBezTo>
                  <a:pt x="5114064" y="8208053"/>
                  <a:pt x="5113246" y="8208053"/>
                  <a:pt x="5112324" y="8208053"/>
                </a:cubicBezTo>
                <a:lnTo>
                  <a:pt x="5112426" y="8208155"/>
                </a:lnTo>
                <a:cubicBezTo>
                  <a:pt x="5088165" y="8208155"/>
                  <a:pt x="5067894" y="8189233"/>
                  <a:pt x="5066460" y="8164687"/>
                </a:cubicBezTo>
                <a:cubicBezTo>
                  <a:pt x="5065028" y="8139321"/>
                  <a:pt x="5084478" y="8117537"/>
                  <a:pt x="5109868" y="8116105"/>
                </a:cubicBezTo>
                <a:close/>
                <a:moveTo>
                  <a:pt x="1146475" y="8228790"/>
                </a:moveTo>
                <a:cubicBezTo>
                  <a:pt x="1157941" y="8226054"/>
                  <a:pt x="1170456" y="8227691"/>
                  <a:pt x="1181308" y="8234339"/>
                </a:cubicBezTo>
                <a:cubicBezTo>
                  <a:pt x="1199122" y="8245283"/>
                  <a:pt x="1217140" y="8255919"/>
                  <a:pt x="1235054" y="8265943"/>
                </a:cubicBezTo>
                <a:cubicBezTo>
                  <a:pt x="1251640" y="8275353"/>
                  <a:pt x="1268532" y="8284557"/>
                  <a:pt x="1285424" y="8293455"/>
                </a:cubicBezTo>
                <a:cubicBezTo>
                  <a:pt x="1307946" y="8305319"/>
                  <a:pt x="1316546" y="8333139"/>
                  <a:pt x="1304670" y="8355641"/>
                </a:cubicBezTo>
                <a:cubicBezTo>
                  <a:pt x="1296378" y="8371289"/>
                  <a:pt x="1280408" y="8380187"/>
                  <a:pt x="1263924" y="8380187"/>
                </a:cubicBezTo>
                <a:lnTo>
                  <a:pt x="1264028" y="8380289"/>
                </a:lnTo>
                <a:cubicBezTo>
                  <a:pt x="1256758" y="8380289"/>
                  <a:pt x="1249388" y="8378551"/>
                  <a:pt x="1242528" y="8374971"/>
                </a:cubicBezTo>
                <a:cubicBezTo>
                  <a:pt x="1224818" y="8365663"/>
                  <a:pt x="1207106" y="8355947"/>
                  <a:pt x="1189702" y="8346129"/>
                </a:cubicBezTo>
                <a:cubicBezTo>
                  <a:pt x="1170866" y="8335491"/>
                  <a:pt x="1151824" y="8324241"/>
                  <a:pt x="1133088" y="8312785"/>
                </a:cubicBezTo>
                <a:cubicBezTo>
                  <a:pt x="1111386" y="8299489"/>
                  <a:pt x="1104628" y="8271159"/>
                  <a:pt x="1117938" y="8249475"/>
                </a:cubicBezTo>
                <a:cubicBezTo>
                  <a:pt x="1124592" y="8238634"/>
                  <a:pt x="1135009" y="8231526"/>
                  <a:pt x="1146475" y="8228790"/>
                </a:cubicBezTo>
                <a:close/>
                <a:moveTo>
                  <a:pt x="863867" y="8004110"/>
                </a:moveTo>
                <a:cubicBezTo>
                  <a:pt x="875640" y="8003778"/>
                  <a:pt x="887541" y="8007946"/>
                  <a:pt x="896806" y="8016691"/>
                </a:cubicBezTo>
                <a:cubicBezTo>
                  <a:pt x="925574" y="8043897"/>
                  <a:pt x="955774" y="8070387"/>
                  <a:pt x="986590" y="8095649"/>
                </a:cubicBezTo>
                <a:cubicBezTo>
                  <a:pt x="1006246" y="8111809"/>
                  <a:pt x="1009112" y="8140753"/>
                  <a:pt x="992936" y="8160391"/>
                </a:cubicBezTo>
                <a:cubicBezTo>
                  <a:pt x="983826" y="8171437"/>
                  <a:pt x="970618" y="8177165"/>
                  <a:pt x="957310" y="8177165"/>
                </a:cubicBezTo>
                <a:lnTo>
                  <a:pt x="957310" y="8177267"/>
                </a:lnTo>
                <a:cubicBezTo>
                  <a:pt x="947072" y="8177267"/>
                  <a:pt x="936630" y="8173891"/>
                  <a:pt x="928132" y="8166835"/>
                </a:cubicBezTo>
                <a:cubicBezTo>
                  <a:pt x="895680" y="8140243"/>
                  <a:pt x="863944" y="8112219"/>
                  <a:pt x="833538" y="8083581"/>
                </a:cubicBezTo>
                <a:cubicBezTo>
                  <a:pt x="815008" y="8066091"/>
                  <a:pt x="814188" y="8037043"/>
                  <a:pt x="831696" y="8018531"/>
                </a:cubicBezTo>
                <a:cubicBezTo>
                  <a:pt x="840449" y="8009275"/>
                  <a:pt x="852094" y="8004442"/>
                  <a:pt x="863867" y="8004110"/>
                </a:cubicBezTo>
                <a:close/>
                <a:moveTo>
                  <a:pt x="617936" y="7725143"/>
                </a:moveTo>
                <a:cubicBezTo>
                  <a:pt x="623812" y="7724001"/>
                  <a:pt x="629817" y="7724030"/>
                  <a:pt x="635608" y="7725161"/>
                </a:cubicBezTo>
                <a:cubicBezTo>
                  <a:pt x="647189" y="7727424"/>
                  <a:pt x="657913" y="7734097"/>
                  <a:pt x="665028" y="7744631"/>
                </a:cubicBezTo>
                <a:cubicBezTo>
                  <a:pt x="686936" y="7777155"/>
                  <a:pt x="710688" y="7809577"/>
                  <a:pt x="735462" y="7840773"/>
                </a:cubicBezTo>
                <a:cubicBezTo>
                  <a:pt x="751228" y="7860717"/>
                  <a:pt x="747850" y="7889661"/>
                  <a:pt x="727886" y="7905411"/>
                </a:cubicBezTo>
                <a:cubicBezTo>
                  <a:pt x="719390" y="7912061"/>
                  <a:pt x="709356" y="7915333"/>
                  <a:pt x="699324" y="7915333"/>
                </a:cubicBezTo>
                <a:lnTo>
                  <a:pt x="699222" y="7915435"/>
                </a:lnTo>
                <a:cubicBezTo>
                  <a:pt x="685606" y="7915435"/>
                  <a:pt x="672194" y="7909503"/>
                  <a:pt x="663082" y="7897945"/>
                </a:cubicBezTo>
                <a:cubicBezTo>
                  <a:pt x="636874" y="7864807"/>
                  <a:pt x="611792" y="7830545"/>
                  <a:pt x="588554" y="7796077"/>
                </a:cubicBezTo>
                <a:cubicBezTo>
                  <a:pt x="574322" y="7775007"/>
                  <a:pt x="579954" y="7746369"/>
                  <a:pt x="601042" y="7732153"/>
                </a:cubicBezTo>
                <a:cubicBezTo>
                  <a:pt x="606315" y="7728599"/>
                  <a:pt x="612061" y="7726285"/>
                  <a:pt x="617936" y="7725143"/>
                </a:cubicBezTo>
                <a:close/>
                <a:moveTo>
                  <a:pt x="506507" y="7602656"/>
                </a:moveTo>
                <a:lnTo>
                  <a:pt x="506550" y="7602669"/>
                </a:lnTo>
                <a:lnTo>
                  <a:pt x="506448" y="7602669"/>
                </a:lnTo>
                <a:close/>
                <a:moveTo>
                  <a:pt x="463115" y="7396978"/>
                </a:moveTo>
                <a:cubicBezTo>
                  <a:pt x="481020" y="7398056"/>
                  <a:pt x="497413" y="7409620"/>
                  <a:pt x="503786" y="7427569"/>
                </a:cubicBezTo>
                <a:cubicBezTo>
                  <a:pt x="516788" y="7464389"/>
                  <a:pt x="531734" y="7501311"/>
                  <a:pt x="548320" y="7537519"/>
                </a:cubicBezTo>
                <a:cubicBezTo>
                  <a:pt x="558864" y="7560633"/>
                  <a:pt x="548730" y="7587941"/>
                  <a:pt x="525592" y="7598475"/>
                </a:cubicBezTo>
                <a:lnTo>
                  <a:pt x="506507" y="7602656"/>
                </a:lnTo>
                <a:lnTo>
                  <a:pt x="481916" y="7595548"/>
                </a:lnTo>
                <a:cubicBezTo>
                  <a:pt x="474583" y="7590934"/>
                  <a:pt x="468466" y="7584209"/>
                  <a:pt x="464576" y="7575771"/>
                </a:cubicBezTo>
                <a:cubicBezTo>
                  <a:pt x="446968" y="7537211"/>
                  <a:pt x="430894" y="7497629"/>
                  <a:pt x="416972" y="7458253"/>
                </a:cubicBezTo>
                <a:cubicBezTo>
                  <a:pt x="408474" y="7434319"/>
                  <a:pt x="421066" y="7408035"/>
                  <a:pt x="445022" y="7399545"/>
                </a:cubicBezTo>
                <a:cubicBezTo>
                  <a:pt x="451011" y="7397423"/>
                  <a:pt x="457147" y="7396618"/>
                  <a:pt x="463115" y="7396978"/>
                </a:cubicBezTo>
                <a:close/>
                <a:moveTo>
                  <a:pt x="387180" y="7037175"/>
                </a:moveTo>
                <a:cubicBezTo>
                  <a:pt x="412570" y="7035947"/>
                  <a:pt x="434068" y="7055789"/>
                  <a:pt x="435092" y="7081257"/>
                </a:cubicBezTo>
                <a:cubicBezTo>
                  <a:pt x="436628" y="7117257"/>
                  <a:pt x="439904" y="7153465"/>
                  <a:pt x="444920" y="7188649"/>
                </a:cubicBezTo>
                <a:lnTo>
                  <a:pt x="446354" y="7198467"/>
                </a:lnTo>
                <a:cubicBezTo>
                  <a:pt x="450142" y="7223627"/>
                  <a:pt x="432840" y="7247049"/>
                  <a:pt x="407656" y="7250833"/>
                </a:cubicBezTo>
                <a:cubicBezTo>
                  <a:pt x="405300" y="7251141"/>
                  <a:pt x="403048" y="7251345"/>
                  <a:pt x="400796" y="7251345"/>
                </a:cubicBezTo>
                <a:lnTo>
                  <a:pt x="400694" y="7251243"/>
                </a:lnTo>
                <a:cubicBezTo>
                  <a:pt x="378274" y="7251243"/>
                  <a:pt x="358618" y="7234877"/>
                  <a:pt x="355240" y="7212069"/>
                </a:cubicBezTo>
                <a:lnTo>
                  <a:pt x="353704" y="7201535"/>
                </a:lnTo>
                <a:cubicBezTo>
                  <a:pt x="348278" y="7163283"/>
                  <a:pt x="344694" y="7124111"/>
                  <a:pt x="343056" y="7085041"/>
                </a:cubicBezTo>
                <a:cubicBezTo>
                  <a:pt x="342032" y="7059675"/>
                  <a:pt x="361688" y="7038197"/>
                  <a:pt x="387180" y="7037175"/>
                </a:cubicBezTo>
                <a:close/>
                <a:moveTo>
                  <a:pt x="3830172" y="6589197"/>
                </a:moveTo>
                <a:cubicBezTo>
                  <a:pt x="3870202" y="6593083"/>
                  <a:pt x="3909514" y="6595129"/>
                  <a:pt x="3947188" y="6595129"/>
                </a:cubicBezTo>
                <a:cubicBezTo>
                  <a:pt x="3947598" y="6595129"/>
                  <a:pt x="3948008" y="6595129"/>
                  <a:pt x="3948416" y="6595129"/>
                </a:cubicBezTo>
                <a:cubicBezTo>
                  <a:pt x="3973908" y="6595129"/>
                  <a:pt x="3994384" y="6615687"/>
                  <a:pt x="3994384" y="6641155"/>
                </a:cubicBezTo>
                <a:cubicBezTo>
                  <a:pt x="3994384" y="6666621"/>
                  <a:pt x="3973704" y="6687179"/>
                  <a:pt x="3948212" y="6687179"/>
                </a:cubicBezTo>
                <a:lnTo>
                  <a:pt x="3948314" y="6687179"/>
                </a:lnTo>
                <a:lnTo>
                  <a:pt x="3947188" y="6687179"/>
                </a:lnTo>
                <a:cubicBezTo>
                  <a:pt x="3906546" y="6687179"/>
                  <a:pt x="3864162" y="6685031"/>
                  <a:pt x="3821164" y="6680837"/>
                </a:cubicBezTo>
                <a:cubicBezTo>
                  <a:pt x="3795878" y="6678383"/>
                  <a:pt x="3777348" y="6655779"/>
                  <a:pt x="3779804" y="6630517"/>
                </a:cubicBezTo>
                <a:cubicBezTo>
                  <a:pt x="3782262" y="6605255"/>
                  <a:pt x="3804784" y="6586743"/>
                  <a:pt x="3830172" y="6589197"/>
                </a:cubicBezTo>
                <a:close/>
                <a:moveTo>
                  <a:pt x="4302768" y="6520298"/>
                </a:moveTo>
                <a:cubicBezTo>
                  <a:pt x="4308735" y="6519919"/>
                  <a:pt x="4314678" y="6520715"/>
                  <a:pt x="4320270" y="6522575"/>
                </a:cubicBezTo>
                <a:cubicBezTo>
                  <a:pt x="4331454" y="6526296"/>
                  <a:pt x="4341231" y="6534274"/>
                  <a:pt x="4346964" y="6545627"/>
                </a:cubicBezTo>
                <a:cubicBezTo>
                  <a:pt x="4358328" y="6568333"/>
                  <a:pt x="4349114" y="6595947"/>
                  <a:pt x="4326388" y="6607403"/>
                </a:cubicBezTo>
                <a:cubicBezTo>
                  <a:pt x="4288508" y="6626323"/>
                  <a:pt x="4247253" y="6642177"/>
                  <a:pt x="4203742" y="6654451"/>
                </a:cubicBezTo>
                <a:cubicBezTo>
                  <a:pt x="4199544" y="6655677"/>
                  <a:pt x="4195346" y="6656189"/>
                  <a:pt x="4191252" y="6656189"/>
                </a:cubicBezTo>
                <a:lnTo>
                  <a:pt x="4191252" y="6656087"/>
                </a:lnTo>
                <a:cubicBezTo>
                  <a:pt x="4171186" y="6656087"/>
                  <a:pt x="4152656" y="6642791"/>
                  <a:pt x="4146922" y="6622539"/>
                </a:cubicBezTo>
                <a:cubicBezTo>
                  <a:pt x="4140064" y="6598095"/>
                  <a:pt x="4154294" y="6572627"/>
                  <a:pt x="4178762" y="6565775"/>
                </a:cubicBezTo>
                <a:cubicBezTo>
                  <a:pt x="4216640" y="6555139"/>
                  <a:pt x="4252472" y="6541433"/>
                  <a:pt x="4285130" y="6525069"/>
                </a:cubicBezTo>
                <a:cubicBezTo>
                  <a:pt x="4290812" y="6522231"/>
                  <a:pt x="4296801" y="6520677"/>
                  <a:pt x="4302768" y="6520298"/>
                </a:cubicBezTo>
                <a:close/>
                <a:moveTo>
                  <a:pt x="424205" y="6673144"/>
                </a:moveTo>
                <a:cubicBezTo>
                  <a:pt x="430134" y="6672329"/>
                  <a:pt x="436322" y="6672655"/>
                  <a:pt x="442464" y="6674291"/>
                </a:cubicBezTo>
                <a:cubicBezTo>
                  <a:pt x="467034" y="6680941"/>
                  <a:pt x="481570" y="6706203"/>
                  <a:pt x="474916" y="6730749"/>
                </a:cubicBezTo>
                <a:cubicBezTo>
                  <a:pt x="464678" y="6768695"/>
                  <a:pt x="456182" y="6807459"/>
                  <a:pt x="449834" y="6846119"/>
                </a:cubicBezTo>
                <a:cubicBezTo>
                  <a:pt x="446148" y="6868621"/>
                  <a:pt x="426594" y="6884677"/>
                  <a:pt x="404482" y="6884677"/>
                </a:cubicBezTo>
                <a:lnTo>
                  <a:pt x="404278" y="6884575"/>
                </a:lnTo>
                <a:cubicBezTo>
                  <a:pt x="401820" y="6884575"/>
                  <a:pt x="399260" y="6884371"/>
                  <a:pt x="396702" y="6883961"/>
                </a:cubicBezTo>
                <a:cubicBezTo>
                  <a:pt x="371620" y="6879769"/>
                  <a:pt x="354624" y="6856143"/>
                  <a:pt x="358822" y="6831085"/>
                </a:cubicBezTo>
                <a:cubicBezTo>
                  <a:pt x="365682" y="6789457"/>
                  <a:pt x="374792" y="6747523"/>
                  <a:pt x="385952" y="6706713"/>
                </a:cubicBezTo>
                <a:cubicBezTo>
                  <a:pt x="390943" y="6688303"/>
                  <a:pt x="406415" y="6675590"/>
                  <a:pt x="424205" y="6673144"/>
                </a:cubicBezTo>
                <a:close/>
                <a:moveTo>
                  <a:pt x="3463001" y="6509915"/>
                </a:moveTo>
                <a:cubicBezTo>
                  <a:pt x="3468972" y="6509458"/>
                  <a:pt x="3475134" y="6510161"/>
                  <a:pt x="3481174" y="6512181"/>
                </a:cubicBezTo>
                <a:cubicBezTo>
                  <a:pt x="3519156" y="6524967"/>
                  <a:pt x="3557752" y="6536523"/>
                  <a:pt x="3595836" y="6546445"/>
                </a:cubicBezTo>
                <a:cubicBezTo>
                  <a:pt x="3620406" y="6552889"/>
                  <a:pt x="3635148" y="6578049"/>
                  <a:pt x="3628698" y="6602595"/>
                </a:cubicBezTo>
                <a:cubicBezTo>
                  <a:pt x="3623272" y="6623255"/>
                  <a:pt x="3604640" y="6636961"/>
                  <a:pt x="3584164" y="6636961"/>
                </a:cubicBezTo>
                <a:lnTo>
                  <a:pt x="3584267" y="6637063"/>
                </a:lnTo>
                <a:cubicBezTo>
                  <a:pt x="3580376" y="6637063"/>
                  <a:pt x="3576486" y="6636551"/>
                  <a:pt x="3572596" y="6635529"/>
                </a:cubicBezTo>
                <a:cubicBezTo>
                  <a:pt x="3532464" y="6624993"/>
                  <a:pt x="3491822" y="6612925"/>
                  <a:pt x="3451792" y="6599425"/>
                </a:cubicBezTo>
                <a:cubicBezTo>
                  <a:pt x="3427734" y="6591345"/>
                  <a:pt x="3414732" y="6565263"/>
                  <a:pt x="3422820" y="6541127"/>
                </a:cubicBezTo>
                <a:cubicBezTo>
                  <a:pt x="3428886" y="6523100"/>
                  <a:pt x="3445087" y="6511286"/>
                  <a:pt x="3463001" y="6509915"/>
                </a:cubicBezTo>
                <a:close/>
                <a:moveTo>
                  <a:pt x="3128533" y="6367659"/>
                </a:moveTo>
                <a:cubicBezTo>
                  <a:pt x="3134512" y="6367880"/>
                  <a:pt x="3140546" y="6369274"/>
                  <a:pt x="3146304" y="6371959"/>
                </a:cubicBezTo>
                <a:cubicBezTo>
                  <a:pt x="3185822" y="6390369"/>
                  <a:pt x="3222164" y="6406937"/>
                  <a:pt x="3257280" y="6422483"/>
                </a:cubicBezTo>
                <a:cubicBezTo>
                  <a:pt x="3280518" y="6432813"/>
                  <a:pt x="3291064" y="6460019"/>
                  <a:pt x="3280724" y="6483237"/>
                </a:cubicBezTo>
                <a:cubicBezTo>
                  <a:pt x="3273148" y="6500419"/>
                  <a:pt x="3256256" y="6510647"/>
                  <a:pt x="3238544" y="6510647"/>
                </a:cubicBezTo>
                <a:lnTo>
                  <a:pt x="3238544" y="6510545"/>
                </a:lnTo>
                <a:cubicBezTo>
                  <a:pt x="3232300" y="6510545"/>
                  <a:pt x="3225952" y="6509317"/>
                  <a:pt x="3219912" y="6506557"/>
                </a:cubicBezTo>
                <a:cubicBezTo>
                  <a:pt x="3184184" y="6490805"/>
                  <a:pt x="3147430" y="6474031"/>
                  <a:pt x="3107300" y="6455315"/>
                </a:cubicBezTo>
                <a:cubicBezTo>
                  <a:pt x="3084264" y="6444577"/>
                  <a:pt x="3074334" y="6417165"/>
                  <a:pt x="3085084" y="6394153"/>
                </a:cubicBezTo>
                <a:cubicBezTo>
                  <a:pt x="3090459" y="6382646"/>
                  <a:pt x="3100006" y="6374413"/>
                  <a:pt x="3111088" y="6370398"/>
                </a:cubicBezTo>
                <a:cubicBezTo>
                  <a:pt x="3116629" y="6368391"/>
                  <a:pt x="3122554" y="6367439"/>
                  <a:pt x="3128533" y="6367659"/>
                </a:cubicBezTo>
                <a:close/>
                <a:moveTo>
                  <a:pt x="4556141" y="6259657"/>
                </a:moveTo>
                <a:cubicBezTo>
                  <a:pt x="4562126" y="6259734"/>
                  <a:pt x="4568198" y="6260987"/>
                  <a:pt x="4574034" y="6263543"/>
                </a:cubicBezTo>
                <a:cubicBezTo>
                  <a:pt x="4597376" y="6273771"/>
                  <a:pt x="4608022" y="6300875"/>
                  <a:pt x="4597786" y="6324093"/>
                </a:cubicBezTo>
                <a:cubicBezTo>
                  <a:pt x="4582020" y="6360095"/>
                  <a:pt x="4562670" y="6394255"/>
                  <a:pt x="4540250" y="6425757"/>
                </a:cubicBezTo>
                <a:cubicBezTo>
                  <a:pt x="4537076" y="6430257"/>
                  <a:pt x="4533800" y="6434757"/>
                  <a:pt x="4530422" y="6439053"/>
                </a:cubicBezTo>
                <a:cubicBezTo>
                  <a:pt x="4521414" y="6451019"/>
                  <a:pt x="4507592" y="6457361"/>
                  <a:pt x="4493670" y="6457361"/>
                </a:cubicBezTo>
                <a:lnTo>
                  <a:pt x="4493566" y="6457361"/>
                </a:lnTo>
                <a:cubicBezTo>
                  <a:pt x="4483944" y="6457361"/>
                  <a:pt x="4474116" y="6454291"/>
                  <a:pt x="4465824" y="6448053"/>
                </a:cubicBezTo>
                <a:cubicBezTo>
                  <a:pt x="4445552" y="6432711"/>
                  <a:pt x="4441458" y="6403869"/>
                  <a:pt x="4456814" y="6383619"/>
                </a:cubicBezTo>
                <a:cubicBezTo>
                  <a:pt x="4459578" y="6379937"/>
                  <a:pt x="4462342" y="6376153"/>
                  <a:pt x="4465106" y="6372367"/>
                </a:cubicBezTo>
                <a:cubicBezTo>
                  <a:pt x="4483842" y="6346083"/>
                  <a:pt x="4500118" y="6317443"/>
                  <a:pt x="4513326" y="6287273"/>
                </a:cubicBezTo>
                <a:cubicBezTo>
                  <a:pt x="4518444" y="6275613"/>
                  <a:pt x="4527785" y="6267124"/>
                  <a:pt x="4538765" y="6262828"/>
                </a:cubicBezTo>
                <a:cubicBezTo>
                  <a:pt x="4544255" y="6260680"/>
                  <a:pt x="4550155" y="6259580"/>
                  <a:pt x="4556141" y="6259657"/>
                </a:cubicBezTo>
                <a:close/>
                <a:moveTo>
                  <a:pt x="568539" y="6338091"/>
                </a:moveTo>
                <a:cubicBezTo>
                  <a:pt x="580056" y="6335547"/>
                  <a:pt x="592546" y="6337388"/>
                  <a:pt x="603296" y="6344241"/>
                </a:cubicBezTo>
                <a:cubicBezTo>
                  <a:pt x="624692" y="6357947"/>
                  <a:pt x="631038" y="6386379"/>
                  <a:pt x="617320" y="6407857"/>
                </a:cubicBezTo>
                <a:cubicBezTo>
                  <a:pt x="596334" y="6440689"/>
                  <a:pt x="576678" y="6475157"/>
                  <a:pt x="558966" y="6510341"/>
                </a:cubicBezTo>
                <a:cubicBezTo>
                  <a:pt x="550878" y="6526399"/>
                  <a:pt x="534602" y="6535705"/>
                  <a:pt x="517812" y="6535705"/>
                </a:cubicBezTo>
                <a:lnTo>
                  <a:pt x="517710" y="6535705"/>
                </a:lnTo>
                <a:cubicBezTo>
                  <a:pt x="510748" y="6535705"/>
                  <a:pt x="503684" y="6534171"/>
                  <a:pt x="497030" y="6530797"/>
                </a:cubicBezTo>
                <a:cubicBezTo>
                  <a:pt x="474302" y="6519341"/>
                  <a:pt x="465088" y="6491727"/>
                  <a:pt x="476554" y="6469021"/>
                </a:cubicBezTo>
                <a:cubicBezTo>
                  <a:pt x="495698" y="6430973"/>
                  <a:pt x="516890" y="6393743"/>
                  <a:pt x="539618" y="6358253"/>
                </a:cubicBezTo>
                <a:cubicBezTo>
                  <a:pt x="546477" y="6347565"/>
                  <a:pt x="557022" y="6340635"/>
                  <a:pt x="568539" y="6338091"/>
                </a:cubicBezTo>
                <a:close/>
                <a:moveTo>
                  <a:pt x="2797837" y="6206925"/>
                </a:moveTo>
                <a:cubicBezTo>
                  <a:pt x="2803813" y="6207259"/>
                  <a:pt x="2809821" y="6208775"/>
                  <a:pt x="2815528" y="6211587"/>
                </a:cubicBezTo>
                <a:cubicBezTo>
                  <a:pt x="2840304" y="6223655"/>
                  <a:pt x="2864976" y="6235827"/>
                  <a:pt x="2889752" y="6247997"/>
                </a:cubicBezTo>
                <a:lnTo>
                  <a:pt x="2925890" y="6265691"/>
                </a:lnTo>
                <a:cubicBezTo>
                  <a:pt x="2948720" y="6276943"/>
                  <a:pt x="2958138" y="6304455"/>
                  <a:pt x="2946980" y="6327263"/>
                </a:cubicBezTo>
                <a:cubicBezTo>
                  <a:pt x="2938994" y="6343525"/>
                  <a:pt x="2922614" y="6353037"/>
                  <a:pt x="2905620" y="6353037"/>
                </a:cubicBezTo>
                <a:lnTo>
                  <a:pt x="2905414" y="6353037"/>
                </a:lnTo>
                <a:cubicBezTo>
                  <a:pt x="2898556" y="6353037"/>
                  <a:pt x="2891696" y="6351503"/>
                  <a:pt x="2885144" y="6348333"/>
                </a:cubicBezTo>
                <a:lnTo>
                  <a:pt x="2849006" y="6330535"/>
                </a:lnTo>
                <a:cubicBezTo>
                  <a:pt x="2824332" y="6318467"/>
                  <a:pt x="2799660" y="6306297"/>
                  <a:pt x="2774988" y="6294227"/>
                </a:cubicBezTo>
                <a:cubicBezTo>
                  <a:pt x="2752158" y="6283079"/>
                  <a:pt x="2742638" y="6255463"/>
                  <a:pt x="2753898" y="6232655"/>
                </a:cubicBezTo>
                <a:cubicBezTo>
                  <a:pt x="2759478" y="6221251"/>
                  <a:pt x="2769178" y="6213172"/>
                  <a:pt x="2780337" y="6209349"/>
                </a:cubicBezTo>
                <a:cubicBezTo>
                  <a:pt x="2785917" y="6207438"/>
                  <a:pt x="2791861" y="6206591"/>
                  <a:pt x="2797837" y="6206925"/>
                </a:cubicBezTo>
                <a:close/>
                <a:moveTo>
                  <a:pt x="2461598" y="6051042"/>
                </a:moveTo>
                <a:cubicBezTo>
                  <a:pt x="2467586" y="6051081"/>
                  <a:pt x="2473671" y="6052289"/>
                  <a:pt x="2479532" y="6054795"/>
                </a:cubicBezTo>
                <a:cubicBezTo>
                  <a:pt x="2515876" y="6070545"/>
                  <a:pt x="2552834" y="6087013"/>
                  <a:pt x="2592658" y="6105319"/>
                </a:cubicBezTo>
                <a:cubicBezTo>
                  <a:pt x="2615794" y="6115957"/>
                  <a:pt x="2625930" y="6143265"/>
                  <a:pt x="2615282" y="6166379"/>
                </a:cubicBezTo>
                <a:cubicBezTo>
                  <a:pt x="2607502" y="6183255"/>
                  <a:pt x="2590814" y="6193177"/>
                  <a:pt x="2573410" y="6193177"/>
                </a:cubicBezTo>
                <a:cubicBezTo>
                  <a:pt x="2566960" y="6193177"/>
                  <a:pt x="2560408" y="6191847"/>
                  <a:pt x="2554164" y="6188983"/>
                </a:cubicBezTo>
                <a:cubicBezTo>
                  <a:pt x="2515056" y="6170983"/>
                  <a:pt x="2478610" y="6154823"/>
                  <a:pt x="2442984" y="6139379"/>
                </a:cubicBezTo>
                <a:cubicBezTo>
                  <a:pt x="2419642" y="6129253"/>
                  <a:pt x="2408894" y="6102251"/>
                  <a:pt x="2418926" y="6078829"/>
                </a:cubicBezTo>
                <a:cubicBezTo>
                  <a:pt x="2423994" y="6067170"/>
                  <a:pt x="2433285" y="6058656"/>
                  <a:pt x="2444239" y="6054309"/>
                </a:cubicBezTo>
                <a:cubicBezTo>
                  <a:pt x="2449716" y="6052136"/>
                  <a:pt x="2455609" y="6051004"/>
                  <a:pt x="2461598" y="6051042"/>
                </a:cubicBezTo>
                <a:close/>
                <a:moveTo>
                  <a:pt x="4595124" y="5898717"/>
                </a:moveTo>
                <a:cubicBezTo>
                  <a:pt x="4620410" y="5895855"/>
                  <a:pt x="4643138" y="5914161"/>
                  <a:pt x="4646004" y="5939425"/>
                </a:cubicBezTo>
                <a:cubicBezTo>
                  <a:pt x="4649996" y="5975325"/>
                  <a:pt x="4651942" y="6010713"/>
                  <a:pt x="4651942" y="6044771"/>
                </a:cubicBezTo>
                <a:cubicBezTo>
                  <a:pt x="4651942" y="6052647"/>
                  <a:pt x="4651840" y="6060521"/>
                  <a:pt x="4651634" y="6068295"/>
                </a:cubicBezTo>
                <a:cubicBezTo>
                  <a:pt x="4650919" y="6093251"/>
                  <a:pt x="4630442" y="6113093"/>
                  <a:pt x="4605566" y="6113093"/>
                </a:cubicBezTo>
                <a:lnTo>
                  <a:pt x="4605566" y="6112991"/>
                </a:lnTo>
                <a:cubicBezTo>
                  <a:pt x="4605566" y="6112991"/>
                  <a:pt x="4604746" y="6112991"/>
                  <a:pt x="4604234" y="6112991"/>
                </a:cubicBezTo>
                <a:cubicBezTo>
                  <a:pt x="4578846" y="6112275"/>
                  <a:pt x="4558780" y="6091103"/>
                  <a:pt x="4559496" y="6065739"/>
                </a:cubicBezTo>
                <a:cubicBezTo>
                  <a:pt x="4559702" y="6058783"/>
                  <a:pt x="4559804" y="6051725"/>
                  <a:pt x="4559804" y="6044771"/>
                </a:cubicBezTo>
                <a:cubicBezTo>
                  <a:pt x="4559804" y="6014087"/>
                  <a:pt x="4557962" y="5982075"/>
                  <a:pt x="4554378" y="5949551"/>
                </a:cubicBezTo>
                <a:cubicBezTo>
                  <a:pt x="4551614" y="5924287"/>
                  <a:pt x="4569836" y="5901581"/>
                  <a:pt x="4595124" y="5898717"/>
                </a:cubicBezTo>
                <a:close/>
                <a:moveTo>
                  <a:pt x="829622" y="6065278"/>
                </a:moveTo>
                <a:cubicBezTo>
                  <a:pt x="841318" y="6066684"/>
                  <a:pt x="852477" y="6072539"/>
                  <a:pt x="860360" y="6082511"/>
                </a:cubicBezTo>
                <a:cubicBezTo>
                  <a:pt x="876024" y="6102559"/>
                  <a:pt x="872542" y="6131401"/>
                  <a:pt x="852580" y="6147151"/>
                </a:cubicBezTo>
                <a:cubicBezTo>
                  <a:pt x="822072" y="6171085"/>
                  <a:pt x="792486" y="6197165"/>
                  <a:pt x="764640" y="6224883"/>
                </a:cubicBezTo>
                <a:cubicBezTo>
                  <a:pt x="755630" y="6233781"/>
                  <a:pt x="743960" y="6238281"/>
                  <a:pt x="732186" y="6238281"/>
                </a:cubicBezTo>
                <a:lnTo>
                  <a:pt x="732084" y="6238179"/>
                </a:lnTo>
                <a:cubicBezTo>
                  <a:pt x="720208" y="6238179"/>
                  <a:pt x="708434" y="6233679"/>
                  <a:pt x="699426" y="6224577"/>
                </a:cubicBezTo>
                <a:cubicBezTo>
                  <a:pt x="681510" y="6206575"/>
                  <a:pt x="681612" y="6177425"/>
                  <a:pt x="699630" y="6159527"/>
                </a:cubicBezTo>
                <a:cubicBezTo>
                  <a:pt x="730036" y="6129355"/>
                  <a:pt x="762386" y="6100819"/>
                  <a:pt x="795658" y="6074739"/>
                </a:cubicBezTo>
                <a:cubicBezTo>
                  <a:pt x="805691" y="6066915"/>
                  <a:pt x="817925" y="6063872"/>
                  <a:pt x="829622" y="6065278"/>
                </a:cubicBezTo>
                <a:close/>
                <a:moveTo>
                  <a:pt x="1033638" y="6030338"/>
                </a:moveTo>
                <a:lnTo>
                  <a:pt x="1033682" y="6030351"/>
                </a:lnTo>
                <a:lnTo>
                  <a:pt x="1033580" y="6030351"/>
                </a:lnTo>
                <a:close/>
                <a:moveTo>
                  <a:pt x="2111091" y="5922934"/>
                </a:moveTo>
                <a:cubicBezTo>
                  <a:pt x="2117040" y="5922281"/>
                  <a:pt x="2123215" y="5922779"/>
                  <a:pt x="2129306" y="5924595"/>
                </a:cubicBezTo>
                <a:cubicBezTo>
                  <a:pt x="2164010" y="5935027"/>
                  <a:pt x="2199024" y="5946379"/>
                  <a:pt x="2233626" y="5958449"/>
                </a:cubicBezTo>
                <a:lnTo>
                  <a:pt x="2248164" y="5963563"/>
                </a:lnTo>
                <a:cubicBezTo>
                  <a:pt x="2272120" y="5972051"/>
                  <a:pt x="2284712" y="5998337"/>
                  <a:pt x="2276214" y="6022373"/>
                </a:cubicBezTo>
                <a:cubicBezTo>
                  <a:pt x="2269560" y="6041293"/>
                  <a:pt x="2251746" y="6053055"/>
                  <a:pt x="2232808" y="6053055"/>
                </a:cubicBezTo>
                <a:lnTo>
                  <a:pt x="2232808" y="6052851"/>
                </a:lnTo>
                <a:cubicBezTo>
                  <a:pt x="2227688" y="6052851"/>
                  <a:pt x="2222468" y="6052033"/>
                  <a:pt x="2217450" y="6050193"/>
                </a:cubicBezTo>
                <a:lnTo>
                  <a:pt x="2203426" y="6045283"/>
                </a:lnTo>
                <a:cubicBezTo>
                  <a:pt x="2170050" y="6033623"/>
                  <a:pt x="2136266" y="6022679"/>
                  <a:pt x="2102892" y="6012759"/>
                </a:cubicBezTo>
                <a:cubicBezTo>
                  <a:pt x="2078528" y="6005497"/>
                  <a:pt x="2064706" y="5979825"/>
                  <a:pt x="2071976" y="5955483"/>
                </a:cubicBezTo>
                <a:cubicBezTo>
                  <a:pt x="2077427" y="5937227"/>
                  <a:pt x="2093244" y="5924895"/>
                  <a:pt x="2111091" y="5922934"/>
                </a:cubicBezTo>
                <a:close/>
                <a:moveTo>
                  <a:pt x="1152206" y="5894531"/>
                </a:moveTo>
                <a:cubicBezTo>
                  <a:pt x="1170092" y="5896122"/>
                  <a:pt x="1186119" y="5908128"/>
                  <a:pt x="1191954" y="5926231"/>
                </a:cubicBezTo>
                <a:cubicBezTo>
                  <a:pt x="1199736" y="5950471"/>
                  <a:pt x="1186426" y="5976347"/>
                  <a:pt x="1162266" y="5984121"/>
                </a:cubicBezTo>
                <a:cubicBezTo>
                  <a:pt x="1124694" y="5996189"/>
                  <a:pt x="1087736" y="6010405"/>
                  <a:pt x="1052520" y="6026259"/>
                </a:cubicBezTo>
                <a:lnTo>
                  <a:pt x="1033638" y="6030338"/>
                </a:lnTo>
                <a:lnTo>
                  <a:pt x="1008959" y="6023166"/>
                </a:lnTo>
                <a:cubicBezTo>
                  <a:pt x="1001613" y="6018512"/>
                  <a:pt x="995496" y="6011736"/>
                  <a:pt x="991606" y="6003247"/>
                </a:cubicBezTo>
                <a:cubicBezTo>
                  <a:pt x="981164" y="5980029"/>
                  <a:pt x="991504" y="5952823"/>
                  <a:pt x="1014640" y="5942391"/>
                </a:cubicBezTo>
                <a:cubicBezTo>
                  <a:pt x="1053032" y="5925105"/>
                  <a:pt x="1093162" y="5909661"/>
                  <a:pt x="1134010" y="5896571"/>
                </a:cubicBezTo>
                <a:cubicBezTo>
                  <a:pt x="1140076" y="5894627"/>
                  <a:pt x="1146244" y="5894001"/>
                  <a:pt x="1152206" y="5894531"/>
                </a:cubicBezTo>
                <a:close/>
                <a:moveTo>
                  <a:pt x="1761368" y="5846863"/>
                </a:moveTo>
                <a:cubicBezTo>
                  <a:pt x="1802216" y="5851671"/>
                  <a:pt x="1843984" y="5858011"/>
                  <a:pt x="1885652" y="5865683"/>
                </a:cubicBezTo>
                <a:cubicBezTo>
                  <a:pt x="1910632" y="5870285"/>
                  <a:pt x="1927216" y="5894219"/>
                  <a:pt x="1922712" y="5919275"/>
                </a:cubicBezTo>
                <a:cubicBezTo>
                  <a:pt x="1918616" y="5941471"/>
                  <a:pt x="1899268" y="5957017"/>
                  <a:pt x="1877462" y="5957017"/>
                </a:cubicBezTo>
                <a:lnTo>
                  <a:pt x="1877462" y="5956915"/>
                </a:lnTo>
                <a:cubicBezTo>
                  <a:pt x="1874698" y="5956915"/>
                  <a:pt x="1871934" y="5956709"/>
                  <a:pt x="1869170" y="5956199"/>
                </a:cubicBezTo>
                <a:cubicBezTo>
                  <a:pt x="1829344" y="5948937"/>
                  <a:pt x="1789418" y="5942903"/>
                  <a:pt x="1750516" y="5938301"/>
                </a:cubicBezTo>
                <a:cubicBezTo>
                  <a:pt x="1725230" y="5935333"/>
                  <a:pt x="1707210" y="5912423"/>
                  <a:pt x="1710180" y="5887161"/>
                </a:cubicBezTo>
                <a:cubicBezTo>
                  <a:pt x="1713148" y="5861899"/>
                  <a:pt x="1736080" y="5843897"/>
                  <a:pt x="1761368" y="5846863"/>
                </a:cubicBezTo>
                <a:close/>
                <a:moveTo>
                  <a:pt x="1509320" y="5834795"/>
                </a:moveTo>
                <a:cubicBezTo>
                  <a:pt x="1534708" y="5834079"/>
                  <a:pt x="1555900" y="5854125"/>
                  <a:pt x="1556616" y="5879491"/>
                </a:cubicBezTo>
                <a:cubicBezTo>
                  <a:pt x="1557334" y="5904855"/>
                  <a:pt x="1537268" y="5926027"/>
                  <a:pt x="1511878" y="5926743"/>
                </a:cubicBezTo>
                <a:cubicBezTo>
                  <a:pt x="1471748" y="5927867"/>
                  <a:pt x="1431820" y="5930629"/>
                  <a:pt x="1393328" y="5935027"/>
                </a:cubicBezTo>
                <a:cubicBezTo>
                  <a:pt x="1391588" y="5935231"/>
                  <a:pt x="1389846" y="5935333"/>
                  <a:pt x="1388106" y="5935333"/>
                </a:cubicBezTo>
                <a:cubicBezTo>
                  <a:pt x="1364970" y="5935333"/>
                  <a:pt x="1345108" y="5917947"/>
                  <a:pt x="1342344" y="5894525"/>
                </a:cubicBezTo>
                <a:cubicBezTo>
                  <a:pt x="1339478" y="5869263"/>
                  <a:pt x="1357598" y="5846453"/>
                  <a:pt x="1382886" y="5843591"/>
                </a:cubicBezTo>
                <a:cubicBezTo>
                  <a:pt x="1424040" y="5838885"/>
                  <a:pt x="1466526" y="5835919"/>
                  <a:pt x="1509320" y="5834795"/>
                </a:cubicBezTo>
                <a:close/>
                <a:moveTo>
                  <a:pt x="4505641" y="5543847"/>
                </a:moveTo>
                <a:cubicBezTo>
                  <a:pt x="4523608" y="5544159"/>
                  <a:pt x="4540480" y="5555013"/>
                  <a:pt x="4547622" y="5572657"/>
                </a:cubicBezTo>
                <a:cubicBezTo>
                  <a:pt x="4563284" y="5611521"/>
                  <a:pt x="4577822" y="5651309"/>
                  <a:pt x="4590722" y="5690889"/>
                </a:cubicBezTo>
                <a:cubicBezTo>
                  <a:pt x="4598605" y="5715027"/>
                  <a:pt x="4585398" y="5741005"/>
                  <a:pt x="4561134" y="5748881"/>
                </a:cubicBezTo>
                <a:cubicBezTo>
                  <a:pt x="4556426" y="5750415"/>
                  <a:pt x="4551614" y="5751131"/>
                  <a:pt x="4546904" y="5751131"/>
                </a:cubicBezTo>
                <a:lnTo>
                  <a:pt x="4546904" y="5751233"/>
                </a:lnTo>
                <a:cubicBezTo>
                  <a:pt x="4527454" y="5751233"/>
                  <a:pt x="4509434" y="5738857"/>
                  <a:pt x="4503088" y="5719425"/>
                </a:cubicBezTo>
                <a:cubicBezTo>
                  <a:pt x="4490802" y="5681787"/>
                  <a:pt x="4477084" y="5644047"/>
                  <a:pt x="4462138" y="5607123"/>
                </a:cubicBezTo>
                <a:cubicBezTo>
                  <a:pt x="4452616" y="5583599"/>
                  <a:pt x="4464082" y="5556701"/>
                  <a:pt x="4487628" y="5547189"/>
                </a:cubicBezTo>
                <a:cubicBezTo>
                  <a:pt x="4493541" y="5544811"/>
                  <a:pt x="4499651" y="5543743"/>
                  <a:pt x="4505641" y="5543847"/>
                </a:cubicBezTo>
                <a:close/>
                <a:moveTo>
                  <a:pt x="4326939" y="5218733"/>
                </a:moveTo>
                <a:cubicBezTo>
                  <a:pt x="4332831" y="5217701"/>
                  <a:pt x="4338827" y="5217841"/>
                  <a:pt x="4344585" y="5219081"/>
                </a:cubicBezTo>
                <a:cubicBezTo>
                  <a:pt x="4356102" y="5221561"/>
                  <a:pt x="4366672" y="5228439"/>
                  <a:pt x="4373583" y="5239127"/>
                </a:cubicBezTo>
                <a:cubicBezTo>
                  <a:pt x="4396412" y="5274413"/>
                  <a:pt x="4418219" y="5310517"/>
                  <a:pt x="4438592" y="5346519"/>
                </a:cubicBezTo>
                <a:cubicBezTo>
                  <a:pt x="4451082" y="5368714"/>
                  <a:pt x="4443198" y="5396739"/>
                  <a:pt x="4421084" y="5409215"/>
                </a:cubicBezTo>
                <a:cubicBezTo>
                  <a:pt x="4413918" y="5413205"/>
                  <a:pt x="4406138" y="5415147"/>
                  <a:pt x="4398562" y="5415147"/>
                </a:cubicBezTo>
                <a:lnTo>
                  <a:pt x="4398460" y="5415045"/>
                </a:lnTo>
                <a:cubicBezTo>
                  <a:pt x="4382386" y="5415045"/>
                  <a:pt x="4366724" y="5406557"/>
                  <a:pt x="4358226" y="5391625"/>
                </a:cubicBezTo>
                <a:cubicBezTo>
                  <a:pt x="4338878" y="5357259"/>
                  <a:pt x="4317992" y="5322689"/>
                  <a:pt x="4296187" y="5289039"/>
                </a:cubicBezTo>
                <a:cubicBezTo>
                  <a:pt x="4282366" y="5267663"/>
                  <a:pt x="4288508" y="5239229"/>
                  <a:pt x="4309906" y="5225423"/>
                </a:cubicBezTo>
                <a:cubicBezTo>
                  <a:pt x="4315255" y="5221971"/>
                  <a:pt x="4321046" y="5219766"/>
                  <a:pt x="4326939" y="5218733"/>
                </a:cubicBezTo>
                <a:close/>
                <a:moveTo>
                  <a:pt x="4111949" y="4927051"/>
                </a:moveTo>
                <a:cubicBezTo>
                  <a:pt x="4123734" y="4927614"/>
                  <a:pt x="4135303" y="4932651"/>
                  <a:pt x="4143852" y="4942009"/>
                </a:cubicBezTo>
                <a:cubicBezTo>
                  <a:pt x="4172108" y="4973001"/>
                  <a:pt x="4199646" y="5004911"/>
                  <a:pt x="4225650" y="5036719"/>
                </a:cubicBezTo>
                <a:cubicBezTo>
                  <a:pt x="4241722" y="5056357"/>
                  <a:pt x="4238856" y="5085403"/>
                  <a:pt x="4219200" y="5101461"/>
                </a:cubicBezTo>
                <a:cubicBezTo>
                  <a:pt x="4210600" y="5108519"/>
                  <a:pt x="4200260" y="5111893"/>
                  <a:pt x="4190024" y="5111893"/>
                </a:cubicBezTo>
                <a:lnTo>
                  <a:pt x="4190024" y="5111995"/>
                </a:lnTo>
                <a:cubicBezTo>
                  <a:pt x="4176714" y="5111995"/>
                  <a:pt x="4163508" y="5106269"/>
                  <a:pt x="4154396" y="5095121"/>
                </a:cubicBezTo>
                <a:cubicBezTo>
                  <a:pt x="4129314" y="5064539"/>
                  <a:pt x="4102800" y="5033855"/>
                  <a:pt x="4075670" y="5003991"/>
                </a:cubicBezTo>
                <a:cubicBezTo>
                  <a:pt x="4058574" y="4985171"/>
                  <a:pt x="4059904" y="4956021"/>
                  <a:pt x="4078742" y="4938941"/>
                </a:cubicBezTo>
                <a:cubicBezTo>
                  <a:pt x="4088160" y="4930401"/>
                  <a:pt x="4100163" y="4926489"/>
                  <a:pt x="4111949" y="4927051"/>
                </a:cubicBezTo>
                <a:close/>
                <a:moveTo>
                  <a:pt x="3839567" y="4672725"/>
                </a:moveTo>
                <a:cubicBezTo>
                  <a:pt x="3851313" y="4671690"/>
                  <a:pt x="3863445" y="4675116"/>
                  <a:pt x="3873170" y="4683247"/>
                </a:cubicBezTo>
                <a:cubicBezTo>
                  <a:pt x="3905316" y="4710145"/>
                  <a:pt x="3936950" y="4737761"/>
                  <a:pt x="3967152" y="4765375"/>
                </a:cubicBezTo>
                <a:cubicBezTo>
                  <a:pt x="3985886" y="4782559"/>
                  <a:pt x="3987218" y="4811606"/>
                  <a:pt x="3970120" y="4830425"/>
                </a:cubicBezTo>
                <a:cubicBezTo>
                  <a:pt x="3961010" y="4840345"/>
                  <a:pt x="3948622" y="4845460"/>
                  <a:pt x="3936132" y="4845459"/>
                </a:cubicBezTo>
                <a:lnTo>
                  <a:pt x="3936030" y="4845459"/>
                </a:lnTo>
                <a:cubicBezTo>
                  <a:pt x="3924972" y="4845459"/>
                  <a:pt x="3913814" y="4841471"/>
                  <a:pt x="3905010" y="4833391"/>
                </a:cubicBezTo>
                <a:cubicBezTo>
                  <a:pt x="3875730" y="4806697"/>
                  <a:pt x="3845120" y="4779899"/>
                  <a:pt x="3813998" y="4753819"/>
                </a:cubicBezTo>
                <a:cubicBezTo>
                  <a:pt x="3794546" y="4737453"/>
                  <a:pt x="3791988" y="4708408"/>
                  <a:pt x="3808264" y="4688975"/>
                </a:cubicBezTo>
                <a:cubicBezTo>
                  <a:pt x="3816454" y="4679258"/>
                  <a:pt x="3827818" y="4673761"/>
                  <a:pt x="3839567" y="4672725"/>
                </a:cubicBezTo>
                <a:close/>
                <a:moveTo>
                  <a:pt x="3538684" y="4453684"/>
                </a:moveTo>
                <a:cubicBezTo>
                  <a:pt x="3550253" y="4451331"/>
                  <a:pt x="3562717" y="4453377"/>
                  <a:pt x="3573312" y="4460383"/>
                </a:cubicBezTo>
                <a:cubicBezTo>
                  <a:pt x="3608120" y="4483395"/>
                  <a:pt x="3642622" y="4507125"/>
                  <a:pt x="3675894" y="4530853"/>
                </a:cubicBezTo>
                <a:cubicBezTo>
                  <a:pt x="3696572" y="4545581"/>
                  <a:pt x="3701384" y="4574423"/>
                  <a:pt x="3686540" y="4595083"/>
                </a:cubicBezTo>
                <a:cubicBezTo>
                  <a:pt x="3677532" y="4607663"/>
                  <a:pt x="3663404" y="4614311"/>
                  <a:pt x="3648968" y="4614311"/>
                </a:cubicBezTo>
                <a:lnTo>
                  <a:pt x="3649070" y="4614413"/>
                </a:lnTo>
                <a:cubicBezTo>
                  <a:pt x="3639754" y="4614413"/>
                  <a:pt x="3630438" y="4611653"/>
                  <a:pt x="3622350" y="4605823"/>
                </a:cubicBezTo>
                <a:cubicBezTo>
                  <a:pt x="3589898" y="4582707"/>
                  <a:pt x="3556318" y="4559594"/>
                  <a:pt x="3522432" y="4537193"/>
                </a:cubicBezTo>
                <a:cubicBezTo>
                  <a:pt x="3501240" y="4523181"/>
                  <a:pt x="3495404" y="4494647"/>
                  <a:pt x="3509430" y="4473373"/>
                </a:cubicBezTo>
                <a:cubicBezTo>
                  <a:pt x="3516443" y="4462787"/>
                  <a:pt x="3527116" y="4456036"/>
                  <a:pt x="3538684" y="4453684"/>
                </a:cubicBezTo>
                <a:close/>
                <a:moveTo>
                  <a:pt x="3235114" y="4265022"/>
                </a:moveTo>
                <a:cubicBezTo>
                  <a:pt x="3241078" y="4265550"/>
                  <a:pt x="3247042" y="4267257"/>
                  <a:pt x="3252672" y="4270249"/>
                </a:cubicBezTo>
                <a:cubicBezTo>
                  <a:pt x="3289322" y="4289783"/>
                  <a:pt x="3325974" y="4309933"/>
                  <a:pt x="3361498" y="4330183"/>
                </a:cubicBezTo>
                <a:cubicBezTo>
                  <a:pt x="3383610" y="4342764"/>
                  <a:pt x="3391288" y="4370889"/>
                  <a:pt x="3378594" y="4392981"/>
                </a:cubicBezTo>
                <a:cubicBezTo>
                  <a:pt x="3370098" y="4407813"/>
                  <a:pt x="3354536" y="4416199"/>
                  <a:pt x="3338566" y="4416199"/>
                </a:cubicBezTo>
                <a:cubicBezTo>
                  <a:pt x="3330784" y="4416199"/>
                  <a:pt x="3323004" y="4414255"/>
                  <a:pt x="3315736" y="4410167"/>
                </a:cubicBezTo>
                <a:cubicBezTo>
                  <a:pt x="3281030" y="4390323"/>
                  <a:pt x="3245302" y="4370583"/>
                  <a:pt x="3209368" y="4351559"/>
                </a:cubicBezTo>
                <a:cubicBezTo>
                  <a:pt x="3186948" y="4339593"/>
                  <a:pt x="3178348" y="4311773"/>
                  <a:pt x="3190326" y="4289271"/>
                </a:cubicBezTo>
                <a:cubicBezTo>
                  <a:pt x="3196315" y="4278072"/>
                  <a:pt x="3206271" y="4270324"/>
                  <a:pt x="3217545" y="4266873"/>
                </a:cubicBezTo>
                <a:cubicBezTo>
                  <a:pt x="3223182" y="4265147"/>
                  <a:pt x="3229149" y="4264495"/>
                  <a:pt x="3235114" y="4265022"/>
                </a:cubicBezTo>
                <a:close/>
                <a:moveTo>
                  <a:pt x="2899094" y="4106125"/>
                </a:moveTo>
                <a:cubicBezTo>
                  <a:pt x="2905076" y="4106163"/>
                  <a:pt x="2911149" y="4107371"/>
                  <a:pt x="2916984" y="4109877"/>
                </a:cubicBezTo>
                <a:cubicBezTo>
                  <a:pt x="2938892" y="4119285"/>
                  <a:pt x="2960698" y="4128797"/>
                  <a:pt x="2982400" y="4138515"/>
                </a:cubicBezTo>
                <a:cubicBezTo>
                  <a:pt x="2998372" y="4145673"/>
                  <a:pt x="3014240" y="4152834"/>
                  <a:pt x="3030210" y="4160197"/>
                </a:cubicBezTo>
                <a:cubicBezTo>
                  <a:pt x="3053348" y="4170835"/>
                  <a:pt x="3063380" y="4198143"/>
                  <a:pt x="3052734" y="4221257"/>
                </a:cubicBezTo>
                <a:cubicBezTo>
                  <a:pt x="3044952" y="4238133"/>
                  <a:pt x="3028266" y="4248053"/>
                  <a:pt x="3010862" y="4248053"/>
                </a:cubicBezTo>
                <a:lnTo>
                  <a:pt x="3010862" y="4247951"/>
                </a:lnTo>
                <a:cubicBezTo>
                  <a:pt x="3004412" y="4247951"/>
                  <a:pt x="2997860" y="4246623"/>
                  <a:pt x="2991614" y="4243759"/>
                </a:cubicBezTo>
                <a:cubicBezTo>
                  <a:pt x="2976054" y="4236599"/>
                  <a:pt x="2960492" y="4229541"/>
                  <a:pt x="2944830" y="4222587"/>
                </a:cubicBezTo>
                <a:cubicBezTo>
                  <a:pt x="2923432" y="4213075"/>
                  <a:pt x="2902036" y="4203665"/>
                  <a:pt x="2880538" y="4194357"/>
                </a:cubicBezTo>
                <a:cubicBezTo>
                  <a:pt x="2857196" y="4184336"/>
                  <a:pt x="2846344" y="4157231"/>
                  <a:pt x="2856480" y="4133911"/>
                </a:cubicBezTo>
                <a:cubicBezTo>
                  <a:pt x="2861496" y="4122252"/>
                  <a:pt x="2870787" y="4113738"/>
                  <a:pt x="2881741" y="4109391"/>
                </a:cubicBezTo>
                <a:cubicBezTo>
                  <a:pt x="2887218" y="4107218"/>
                  <a:pt x="2893111" y="4106086"/>
                  <a:pt x="2899094" y="4106125"/>
                </a:cubicBezTo>
                <a:close/>
                <a:moveTo>
                  <a:pt x="2671052" y="4105558"/>
                </a:moveTo>
                <a:lnTo>
                  <a:pt x="2671180" y="4105581"/>
                </a:lnTo>
                <a:lnTo>
                  <a:pt x="2670974" y="4105581"/>
                </a:lnTo>
                <a:close/>
                <a:moveTo>
                  <a:pt x="2553806" y="3970497"/>
                </a:moveTo>
                <a:cubicBezTo>
                  <a:pt x="2559782" y="3970197"/>
                  <a:pt x="2565911" y="3971060"/>
                  <a:pt x="2571874" y="3973233"/>
                </a:cubicBezTo>
                <a:cubicBezTo>
                  <a:pt x="2611290" y="3987653"/>
                  <a:pt x="2650192" y="4002279"/>
                  <a:pt x="2687560" y="4016599"/>
                </a:cubicBezTo>
                <a:cubicBezTo>
                  <a:pt x="2711310" y="4025701"/>
                  <a:pt x="2723186" y="4052397"/>
                  <a:pt x="2713972" y="4076125"/>
                </a:cubicBezTo>
                <a:cubicBezTo>
                  <a:pt x="2710440" y="4085279"/>
                  <a:pt x="2704323" y="4092643"/>
                  <a:pt x="2696773" y="4097719"/>
                </a:cubicBezTo>
                <a:lnTo>
                  <a:pt x="2671052" y="4105558"/>
                </a:lnTo>
                <a:lnTo>
                  <a:pt x="2654594" y="4102513"/>
                </a:lnTo>
                <a:cubicBezTo>
                  <a:pt x="2617740" y="4088295"/>
                  <a:pt x="2579246" y="4073875"/>
                  <a:pt x="2540240" y="4059657"/>
                </a:cubicBezTo>
                <a:cubicBezTo>
                  <a:pt x="2516388" y="4050965"/>
                  <a:pt x="2504102" y="4024475"/>
                  <a:pt x="2512804" y="4000643"/>
                </a:cubicBezTo>
                <a:cubicBezTo>
                  <a:pt x="2517155" y="3988728"/>
                  <a:pt x="2525960" y="3979702"/>
                  <a:pt x="2536658" y="3974742"/>
                </a:cubicBezTo>
                <a:cubicBezTo>
                  <a:pt x="2542007" y="3972262"/>
                  <a:pt x="2547830" y="3970798"/>
                  <a:pt x="2553806" y="3970497"/>
                </a:cubicBezTo>
                <a:close/>
                <a:moveTo>
                  <a:pt x="2203802" y="3850797"/>
                </a:moveTo>
                <a:cubicBezTo>
                  <a:pt x="2209760" y="3850296"/>
                  <a:pt x="2215916" y="3850960"/>
                  <a:pt x="2221956" y="3852955"/>
                </a:cubicBezTo>
                <a:cubicBezTo>
                  <a:pt x="2261062" y="3865637"/>
                  <a:pt x="2300068" y="3878523"/>
                  <a:pt x="2338970" y="3891717"/>
                </a:cubicBezTo>
                <a:cubicBezTo>
                  <a:pt x="2363132" y="3899797"/>
                  <a:pt x="2376030" y="3925877"/>
                  <a:pt x="2367942" y="3950015"/>
                </a:cubicBezTo>
                <a:cubicBezTo>
                  <a:pt x="2361494" y="3969245"/>
                  <a:pt x="2343476" y="3981415"/>
                  <a:pt x="2324330" y="3981415"/>
                </a:cubicBezTo>
                <a:lnTo>
                  <a:pt x="2324330" y="3981313"/>
                </a:lnTo>
                <a:cubicBezTo>
                  <a:pt x="2319416" y="3981313"/>
                  <a:pt x="2314502" y="3980495"/>
                  <a:pt x="2309588" y="3978859"/>
                </a:cubicBezTo>
                <a:cubicBezTo>
                  <a:pt x="2270890" y="3965869"/>
                  <a:pt x="2232192" y="3953083"/>
                  <a:pt x="2193392" y="3940401"/>
                </a:cubicBezTo>
                <a:cubicBezTo>
                  <a:pt x="2169232" y="3932527"/>
                  <a:pt x="2156026" y="3906547"/>
                  <a:pt x="2163908" y="3882409"/>
                </a:cubicBezTo>
                <a:cubicBezTo>
                  <a:pt x="2169821" y="3864307"/>
                  <a:pt x="2185926" y="3852302"/>
                  <a:pt x="2203802" y="3850797"/>
                </a:cubicBezTo>
                <a:close/>
                <a:moveTo>
                  <a:pt x="1851666" y="3740215"/>
                </a:moveTo>
                <a:cubicBezTo>
                  <a:pt x="1857620" y="3739624"/>
                  <a:pt x="1863795" y="3740193"/>
                  <a:pt x="1869886" y="3742085"/>
                </a:cubicBezTo>
                <a:cubicBezTo>
                  <a:pt x="1909096" y="3754153"/>
                  <a:pt x="1948202" y="3766223"/>
                  <a:pt x="1987412" y="3778393"/>
                </a:cubicBezTo>
                <a:cubicBezTo>
                  <a:pt x="2011676" y="3785961"/>
                  <a:pt x="2025292" y="3811737"/>
                  <a:pt x="2017716" y="3836077"/>
                </a:cubicBezTo>
                <a:cubicBezTo>
                  <a:pt x="2011574" y="3855817"/>
                  <a:pt x="1993350" y="3868397"/>
                  <a:pt x="1973796" y="3868397"/>
                </a:cubicBezTo>
                <a:lnTo>
                  <a:pt x="1973592" y="3868397"/>
                </a:lnTo>
                <a:cubicBezTo>
                  <a:pt x="1969088" y="3868397"/>
                  <a:pt x="1964480" y="3867683"/>
                  <a:pt x="1959874" y="3866353"/>
                </a:cubicBezTo>
                <a:cubicBezTo>
                  <a:pt x="1920868" y="3854181"/>
                  <a:pt x="1881762" y="3842113"/>
                  <a:pt x="1842654" y="3830043"/>
                </a:cubicBezTo>
                <a:cubicBezTo>
                  <a:pt x="1818288" y="3822577"/>
                  <a:pt x="1804672" y="3796803"/>
                  <a:pt x="1812248" y="3772461"/>
                </a:cubicBezTo>
                <a:cubicBezTo>
                  <a:pt x="1817930" y="3754205"/>
                  <a:pt x="1833805" y="3741988"/>
                  <a:pt x="1851666" y="3740215"/>
                </a:cubicBezTo>
                <a:close/>
                <a:moveTo>
                  <a:pt x="1499624" y="3631637"/>
                </a:moveTo>
                <a:cubicBezTo>
                  <a:pt x="1505583" y="3631062"/>
                  <a:pt x="1511751" y="3631650"/>
                  <a:pt x="1517816" y="3633567"/>
                </a:cubicBezTo>
                <a:cubicBezTo>
                  <a:pt x="1556822" y="3645739"/>
                  <a:pt x="1595928" y="3657807"/>
                  <a:pt x="1635036" y="3669877"/>
                </a:cubicBezTo>
                <a:cubicBezTo>
                  <a:pt x="1659402" y="3677343"/>
                  <a:pt x="1673018" y="3703117"/>
                  <a:pt x="1665442" y="3727459"/>
                </a:cubicBezTo>
                <a:cubicBezTo>
                  <a:pt x="1659300" y="3747199"/>
                  <a:pt x="1641076" y="3759881"/>
                  <a:pt x="1621420" y="3759881"/>
                </a:cubicBezTo>
                <a:cubicBezTo>
                  <a:pt x="1616916" y="3759881"/>
                  <a:pt x="1612308" y="3759267"/>
                  <a:pt x="1607804" y="3757835"/>
                </a:cubicBezTo>
                <a:cubicBezTo>
                  <a:pt x="1568594" y="3745767"/>
                  <a:pt x="1529488" y="3733595"/>
                  <a:pt x="1490278" y="3721425"/>
                </a:cubicBezTo>
                <a:cubicBezTo>
                  <a:pt x="1466014" y="3713855"/>
                  <a:pt x="1452500" y="3688081"/>
                  <a:pt x="1460076" y="3663739"/>
                </a:cubicBezTo>
                <a:cubicBezTo>
                  <a:pt x="1465758" y="3645559"/>
                  <a:pt x="1481748" y="3633363"/>
                  <a:pt x="1499624" y="3631637"/>
                </a:cubicBezTo>
                <a:close/>
                <a:moveTo>
                  <a:pt x="1149986" y="3518328"/>
                </a:moveTo>
                <a:cubicBezTo>
                  <a:pt x="1155944" y="3517885"/>
                  <a:pt x="1162087" y="3518608"/>
                  <a:pt x="1168102" y="3520653"/>
                </a:cubicBezTo>
                <a:cubicBezTo>
                  <a:pt x="1206696" y="3533745"/>
                  <a:pt x="1245498" y="3546529"/>
                  <a:pt x="1284196" y="3559211"/>
                </a:cubicBezTo>
                <a:cubicBezTo>
                  <a:pt x="1308356" y="3567087"/>
                  <a:pt x="1321562" y="3593065"/>
                  <a:pt x="1313680" y="3617305"/>
                </a:cubicBezTo>
                <a:cubicBezTo>
                  <a:pt x="1307332" y="3636739"/>
                  <a:pt x="1289314" y="3649011"/>
                  <a:pt x="1269862" y="3649011"/>
                </a:cubicBezTo>
                <a:lnTo>
                  <a:pt x="1269964" y="3648909"/>
                </a:lnTo>
                <a:cubicBezTo>
                  <a:pt x="1265256" y="3648909"/>
                  <a:pt x="1260342" y="3648193"/>
                  <a:pt x="1255632" y="3646659"/>
                </a:cubicBezTo>
                <a:cubicBezTo>
                  <a:pt x="1216524" y="3633875"/>
                  <a:pt x="1177520" y="3620987"/>
                  <a:pt x="1138618" y="3607793"/>
                </a:cubicBezTo>
                <a:cubicBezTo>
                  <a:pt x="1114558" y="3599611"/>
                  <a:pt x="1101558" y="3573531"/>
                  <a:pt x="1109748" y="3549495"/>
                </a:cubicBezTo>
                <a:cubicBezTo>
                  <a:pt x="1115891" y="3531468"/>
                  <a:pt x="1132110" y="3519656"/>
                  <a:pt x="1149986" y="3518328"/>
                </a:cubicBezTo>
                <a:close/>
                <a:moveTo>
                  <a:pt x="805369" y="3393272"/>
                </a:moveTo>
                <a:cubicBezTo>
                  <a:pt x="811348" y="3393093"/>
                  <a:pt x="817465" y="3394084"/>
                  <a:pt x="823402" y="3396385"/>
                </a:cubicBezTo>
                <a:cubicBezTo>
                  <a:pt x="860258" y="3410601"/>
                  <a:pt x="898752" y="3425125"/>
                  <a:pt x="937654" y="3439443"/>
                </a:cubicBezTo>
                <a:cubicBezTo>
                  <a:pt x="961508" y="3448241"/>
                  <a:pt x="973792" y="3474729"/>
                  <a:pt x="964988" y="3498561"/>
                </a:cubicBezTo>
                <a:cubicBezTo>
                  <a:pt x="958128" y="3517175"/>
                  <a:pt x="940520" y="3528733"/>
                  <a:pt x="921786" y="3528733"/>
                </a:cubicBezTo>
                <a:lnTo>
                  <a:pt x="921684" y="3528631"/>
                </a:lnTo>
                <a:cubicBezTo>
                  <a:pt x="916360" y="3528631"/>
                  <a:pt x="911036" y="3527709"/>
                  <a:pt x="905814" y="3525767"/>
                </a:cubicBezTo>
                <a:cubicBezTo>
                  <a:pt x="866400" y="3511243"/>
                  <a:pt x="827498" y="3496617"/>
                  <a:pt x="790130" y="3482197"/>
                </a:cubicBezTo>
                <a:cubicBezTo>
                  <a:pt x="766380" y="3472991"/>
                  <a:pt x="754606" y="3446399"/>
                  <a:pt x="763820" y="3422671"/>
                </a:cubicBezTo>
                <a:cubicBezTo>
                  <a:pt x="768427" y="3410806"/>
                  <a:pt x="777385" y="3401934"/>
                  <a:pt x="788160" y="3397178"/>
                </a:cubicBezTo>
                <a:cubicBezTo>
                  <a:pt x="793548" y="3394800"/>
                  <a:pt x="799389" y="3393451"/>
                  <a:pt x="805369" y="3393272"/>
                </a:cubicBezTo>
                <a:close/>
                <a:moveTo>
                  <a:pt x="580511" y="3389314"/>
                </a:moveTo>
                <a:lnTo>
                  <a:pt x="580568" y="3389327"/>
                </a:lnTo>
                <a:lnTo>
                  <a:pt x="580466" y="3389327"/>
                </a:lnTo>
                <a:close/>
                <a:moveTo>
                  <a:pt x="459612" y="3242086"/>
                </a:moveTo>
                <a:cubicBezTo>
                  <a:pt x="470975" y="3239005"/>
                  <a:pt x="483516" y="3240257"/>
                  <a:pt x="494572" y="3246547"/>
                </a:cubicBezTo>
                <a:cubicBezTo>
                  <a:pt x="527538" y="3265367"/>
                  <a:pt x="562140" y="3283471"/>
                  <a:pt x="600428" y="3301881"/>
                </a:cubicBezTo>
                <a:cubicBezTo>
                  <a:pt x="623360" y="3312927"/>
                  <a:pt x="632984" y="3340337"/>
                  <a:pt x="622030" y="3363247"/>
                </a:cubicBezTo>
                <a:cubicBezTo>
                  <a:pt x="618089" y="3371480"/>
                  <a:pt x="611998" y="3378000"/>
                  <a:pt x="604742" y="3382462"/>
                </a:cubicBezTo>
                <a:lnTo>
                  <a:pt x="580511" y="3389314"/>
                </a:lnTo>
                <a:lnTo>
                  <a:pt x="560604" y="3384827"/>
                </a:lnTo>
                <a:cubicBezTo>
                  <a:pt x="520268" y="3365497"/>
                  <a:pt x="483720" y="3346371"/>
                  <a:pt x="448810" y="3326427"/>
                </a:cubicBezTo>
                <a:cubicBezTo>
                  <a:pt x="426698" y="3313745"/>
                  <a:pt x="419122" y="3285721"/>
                  <a:pt x="431714" y="3263629"/>
                </a:cubicBezTo>
                <a:cubicBezTo>
                  <a:pt x="438061" y="3252583"/>
                  <a:pt x="448248" y="3245167"/>
                  <a:pt x="459612" y="3242086"/>
                </a:cubicBezTo>
                <a:close/>
                <a:moveTo>
                  <a:pt x="193345" y="3009020"/>
                </a:moveTo>
                <a:cubicBezTo>
                  <a:pt x="205054" y="3010337"/>
                  <a:pt x="216264" y="3016116"/>
                  <a:pt x="224198" y="3026037"/>
                </a:cubicBezTo>
                <a:cubicBezTo>
                  <a:pt x="239146" y="3044651"/>
                  <a:pt x="255116" y="3062651"/>
                  <a:pt x="271804" y="3079631"/>
                </a:cubicBezTo>
                <a:cubicBezTo>
                  <a:pt x="281938" y="3089857"/>
                  <a:pt x="292586" y="3100085"/>
                  <a:pt x="303438" y="3110007"/>
                </a:cubicBezTo>
                <a:cubicBezTo>
                  <a:pt x="322274" y="3127189"/>
                  <a:pt x="323606" y="3156237"/>
                  <a:pt x="306406" y="3175055"/>
                </a:cubicBezTo>
                <a:cubicBezTo>
                  <a:pt x="297294" y="3184977"/>
                  <a:pt x="284908" y="3190091"/>
                  <a:pt x="272316" y="3190091"/>
                </a:cubicBezTo>
                <a:lnTo>
                  <a:pt x="272418" y="3189885"/>
                </a:lnTo>
                <a:cubicBezTo>
                  <a:pt x="261360" y="3189885"/>
                  <a:pt x="250202" y="3185897"/>
                  <a:pt x="241398" y="3177817"/>
                </a:cubicBezTo>
                <a:cubicBezTo>
                  <a:pt x="229318" y="3166771"/>
                  <a:pt x="217544" y="3155521"/>
                  <a:pt x="206282" y="3144167"/>
                </a:cubicBezTo>
                <a:cubicBezTo>
                  <a:pt x="187344" y="3125041"/>
                  <a:pt x="169120" y="3104585"/>
                  <a:pt x="152228" y="3083415"/>
                </a:cubicBezTo>
                <a:cubicBezTo>
                  <a:pt x="136360" y="3063573"/>
                  <a:pt x="139636" y="3034627"/>
                  <a:pt x="159498" y="3018775"/>
                </a:cubicBezTo>
                <a:cubicBezTo>
                  <a:pt x="169428" y="3010848"/>
                  <a:pt x="181636" y="3007703"/>
                  <a:pt x="193345" y="3009020"/>
                </a:cubicBezTo>
                <a:close/>
                <a:moveTo>
                  <a:pt x="41766" y="2674609"/>
                </a:moveTo>
                <a:cubicBezTo>
                  <a:pt x="67154" y="2672257"/>
                  <a:pt x="89574" y="2690871"/>
                  <a:pt x="91930" y="2716135"/>
                </a:cubicBezTo>
                <a:cubicBezTo>
                  <a:pt x="95308" y="2752341"/>
                  <a:pt x="103088" y="2789263"/>
                  <a:pt x="115066" y="2826083"/>
                </a:cubicBezTo>
                <a:cubicBezTo>
                  <a:pt x="122950" y="2850221"/>
                  <a:pt x="109640" y="2876199"/>
                  <a:pt x="85480" y="2884075"/>
                </a:cubicBezTo>
                <a:cubicBezTo>
                  <a:pt x="80770" y="2885609"/>
                  <a:pt x="75958" y="2886325"/>
                  <a:pt x="71250" y="2886325"/>
                </a:cubicBezTo>
                <a:cubicBezTo>
                  <a:pt x="51798" y="2886325"/>
                  <a:pt x="33780" y="2873949"/>
                  <a:pt x="27432" y="2854517"/>
                </a:cubicBezTo>
                <a:cubicBezTo>
                  <a:pt x="13408" y="2811253"/>
                  <a:pt x="4296" y="2767579"/>
                  <a:pt x="200" y="2724725"/>
                </a:cubicBezTo>
                <a:cubicBezTo>
                  <a:pt x="-2154" y="2699463"/>
                  <a:pt x="16478" y="2676961"/>
                  <a:pt x="41766" y="2674609"/>
                </a:cubicBezTo>
                <a:close/>
                <a:moveTo>
                  <a:pt x="2110980" y="2546865"/>
                </a:moveTo>
                <a:cubicBezTo>
                  <a:pt x="2151112" y="2548603"/>
                  <a:pt x="2190526" y="2547785"/>
                  <a:pt x="2227790" y="2544511"/>
                </a:cubicBezTo>
                <a:cubicBezTo>
                  <a:pt x="2253180" y="2542261"/>
                  <a:pt x="2275498" y="2561081"/>
                  <a:pt x="2277648" y="2586343"/>
                </a:cubicBezTo>
                <a:cubicBezTo>
                  <a:pt x="2279900" y="2611709"/>
                  <a:pt x="2261062" y="2634005"/>
                  <a:pt x="2235776" y="2636153"/>
                </a:cubicBezTo>
                <a:cubicBezTo>
                  <a:pt x="2208544" y="2638505"/>
                  <a:pt x="2180288" y="2639733"/>
                  <a:pt x="2151726" y="2639733"/>
                </a:cubicBezTo>
                <a:lnTo>
                  <a:pt x="2151726" y="2639835"/>
                </a:lnTo>
                <a:cubicBezTo>
                  <a:pt x="2137086" y="2639835"/>
                  <a:pt x="2122036" y="2639527"/>
                  <a:pt x="2107090" y="2638915"/>
                </a:cubicBezTo>
                <a:cubicBezTo>
                  <a:pt x="2081700" y="2637789"/>
                  <a:pt x="2061942" y="2616413"/>
                  <a:pt x="2062966" y="2590945"/>
                </a:cubicBezTo>
                <a:cubicBezTo>
                  <a:pt x="2064092" y="2565581"/>
                  <a:pt x="2085488" y="2545943"/>
                  <a:pt x="2110980" y="2546865"/>
                </a:cubicBezTo>
                <a:close/>
                <a:moveTo>
                  <a:pt x="1747698" y="2472281"/>
                </a:moveTo>
                <a:cubicBezTo>
                  <a:pt x="1753677" y="2472029"/>
                  <a:pt x="1759807" y="2472943"/>
                  <a:pt x="1765770" y="2475167"/>
                </a:cubicBezTo>
                <a:cubicBezTo>
                  <a:pt x="1771298" y="2477213"/>
                  <a:pt x="1776826" y="2479259"/>
                  <a:pt x="1782456" y="2481303"/>
                </a:cubicBezTo>
                <a:cubicBezTo>
                  <a:pt x="1813374" y="2492555"/>
                  <a:pt x="1845622" y="2502679"/>
                  <a:pt x="1878280" y="2511271"/>
                </a:cubicBezTo>
                <a:cubicBezTo>
                  <a:pt x="1902850" y="2517715"/>
                  <a:pt x="1917592" y="2542875"/>
                  <a:pt x="1911144" y="2567525"/>
                </a:cubicBezTo>
                <a:cubicBezTo>
                  <a:pt x="1905718" y="2588185"/>
                  <a:pt x="1887084" y="2601787"/>
                  <a:pt x="1866610" y="2601787"/>
                </a:cubicBezTo>
                <a:cubicBezTo>
                  <a:pt x="1862720" y="2601787"/>
                  <a:pt x="1858830" y="2601277"/>
                  <a:pt x="1854836" y="2600253"/>
                </a:cubicBezTo>
                <a:cubicBezTo>
                  <a:pt x="1819414" y="2590945"/>
                  <a:pt x="1784504" y="2580003"/>
                  <a:pt x="1750926" y="2567831"/>
                </a:cubicBezTo>
                <a:cubicBezTo>
                  <a:pt x="1745090" y="2565683"/>
                  <a:pt x="1739254" y="2563535"/>
                  <a:pt x="1733522" y="2561387"/>
                </a:cubicBezTo>
                <a:cubicBezTo>
                  <a:pt x="1709668" y="2552489"/>
                  <a:pt x="1697588" y="2525999"/>
                  <a:pt x="1706494" y="2502169"/>
                </a:cubicBezTo>
                <a:cubicBezTo>
                  <a:pt x="1710947" y="2490253"/>
                  <a:pt x="1719803" y="2481278"/>
                  <a:pt x="1730527" y="2476395"/>
                </a:cubicBezTo>
                <a:cubicBezTo>
                  <a:pt x="1735889" y="2473953"/>
                  <a:pt x="1741718" y="2472534"/>
                  <a:pt x="1747698" y="2472281"/>
                </a:cubicBezTo>
                <a:close/>
                <a:moveTo>
                  <a:pt x="1523183" y="2468917"/>
                </a:moveTo>
                <a:lnTo>
                  <a:pt x="1523242" y="2468929"/>
                </a:lnTo>
                <a:lnTo>
                  <a:pt x="1523140" y="2468929"/>
                </a:lnTo>
                <a:close/>
                <a:moveTo>
                  <a:pt x="2571914" y="2414044"/>
                </a:moveTo>
                <a:cubicBezTo>
                  <a:pt x="2583700" y="2414645"/>
                  <a:pt x="2595268" y="2419733"/>
                  <a:pt x="2603816" y="2429143"/>
                </a:cubicBezTo>
                <a:cubicBezTo>
                  <a:pt x="2620912" y="2447961"/>
                  <a:pt x="2619378" y="2477111"/>
                  <a:pt x="2600540" y="2494191"/>
                </a:cubicBezTo>
                <a:cubicBezTo>
                  <a:pt x="2568088" y="2523545"/>
                  <a:pt x="2530412" y="2548909"/>
                  <a:pt x="2488644" y="2569569"/>
                </a:cubicBezTo>
                <a:cubicBezTo>
                  <a:pt x="2482092" y="2572843"/>
                  <a:pt x="2475028" y="2574377"/>
                  <a:pt x="2468168" y="2574377"/>
                </a:cubicBezTo>
                <a:lnTo>
                  <a:pt x="2468066" y="2574377"/>
                </a:lnTo>
                <a:cubicBezTo>
                  <a:pt x="2451072" y="2574377"/>
                  <a:pt x="2434794" y="2564967"/>
                  <a:pt x="2426808" y="2548807"/>
                </a:cubicBezTo>
                <a:cubicBezTo>
                  <a:pt x="2415548" y="2525999"/>
                  <a:pt x="2424762" y="2498385"/>
                  <a:pt x="2447592" y="2487133"/>
                </a:cubicBezTo>
                <a:cubicBezTo>
                  <a:pt x="2481886" y="2470155"/>
                  <a:pt x="2512498" y="2449495"/>
                  <a:pt x="2538706" y="2425869"/>
                </a:cubicBezTo>
                <a:cubicBezTo>
                  <a:pt x="2548124" y="2417329"/>
                  <a:pt x="2560128" y="2413443"/>
                  <a:pt x="2571914" y="2414044"/>
                </a:cubicBezTo>
                <a:close/>
                <a:moveTo>
                  <a:pt x="1413086" y="2325624"/>
                </a:moveTo>
                <a:cubicBezTo>
                  <a:pt x="1419069" y="2325810"/>
                  <a:pt x="1425116" y="2327172"/>
                  <a:pt x="1430900" y="2329831"/>
                </a:cubicBezTo>
                <a:lnTo>
                  <a:pt x="1461612" y="2343945"/>
                </a:lnTo>
                <a:cubicBezTo>
                  <a:pt x="1488434" y="2356321"/>
                  <a:pt x="1515360" y="2368695"/>
                  <a:pt x="1542284" y="2380969"/>
                </a:cubicBezTo>
                <a:cubicBezTo>
                  <a:pt x="1565420" y="2391503"/>
                  <a:pt x="1575658" y="2418813"/>
                  <a:pt x="1565114" y="2441927"/>
                </a:cubicBezTo>
                <a:cubicBezTo>
                  <a:pt x="1561275" y="2450416"/>
                  <a:pt x="1555158" y="2457167"/>
                  <a:pt x="1547813" y="2461795"/>
                </a:cubicBezTo>
                <a:lnTo>
                  <a:pt x="1523183" y="2468917"/>
                </a:lnTo>
                <a:lnTo>
                  <a:pt x="1504200" y="2464837"/>
                </a:lnTo>
                <a:cubicBezTo>
                  <a:pt x="1477070" y="2452563"/>
                  <a:pt x="1450044" y="2440085"/>
                  <a:pt x="1423118" y="2427607"/>
                </a:cubicBezTo>
                <a:lnTo>
                  <a:pt x="1392406" y="2413493"/>
                </a:lnTo>
                <a:cubicBezTo>
                  <a:pt x="1369270" y="2402857"/>
                  <a:pt x="1359134" y="2375549"/>
                  <a:pt x="1369782" y="2352433"/>
                </a:cubicBezTo>
                <a:cubicBezTo>
                  <a:pt x="1375105" y="2340876"/>
                  <a:pt x="1384600" y="2332566"/>
                  <a:pt x="1395657" y="2328475"/>
                </a:cubicBezTo>
                <a:cubicBezTo>
                  <a:pt x="1401185" y="2326430"/>
                  <a:pt x="1407104" y="2325439"/>
                  <a:pt x="1413086" y="2325624"/>
                </a:cubicBezTo>
                <a:close/>
                <a:moveTo>
                  <a:pt x="1186466" y="2319385"/>
                </a:moveTo>
                <a:lnTo>
                  <a:pt x="1186528" y="2319397"/>
                </a:lnTo>
                <a:lnTo>
                  <a:pt x="1186426" y="2319397"/>
                </a:lnTo>
                <a:close/>
                <a:moveTo>
                  <a:pt x="151358" y="2333500"/>
                </a:moveTo>
                <a:cubicBezTo>
                  <a:pt x="163132" y="2332694"/>
                  <a:pt x="175212" y="2336376"/>
                  <a:pt x="184784" y="2344763"/>
                </a:cubicBezTo>
                <a:cubicBezTo>
                  <a:pt x="203928" y="2361435"/>
                  <a:pt x="205976" y="2390583"/>
                  <a:pt x="189186" y="2409709"/>
                </a:cubicBezTo>
                <a:cubicBezTo>
                  <a:pt x="164616" y="2437835"/>
                  <a:pt x="144244" y="2468723"/>
                  <a:pt x="128580" y="2501351"/>
                </a:cubicBezTo>
                <a:cubicBezTo>
                  <a:pt x="120696" y="2517919"/>
                  <a:pt x="104214" y="2527533"/>
                  <a:pt x="87016" y="2527533"/>
                </a:cubicBezTo>
                <a:lnTo>
                  <a:pt x="87016" y="2527431"/>
                </a:lnTo>
                <a:cubicBezTo>
                  <a:pt x="80360" y="2527431"/>
                  <a:pt x="73604" y="2525999"/>
                  <a:pt x="67154" y="2522931"/>
                </a:cubicBezTo>
                <a:cubicBezTo>
                  <a:pt x="44222" y="2511987"/>
                  <a:pt x="34496" y="2484475"/>
                  <a:pt x="45450" y="2461565"/>
                </a:cubicBezTo>
                <a:cubicBezTo>
                  <a:pt x="64698" y="2421369"/>
                  <a:pt x="89676" y="2383527"/>
                  <a:pt x="119776" y="2349161"/>
                </a:cubicBezTo>
                <a:cubicBezTo>
                  <a:pt x="128119" y="2339598"/>
                  <a:pt x="139585" y="2334305"/>
                  <a:pt x="151358" y="2333500"/>
                </a:cubicBezTo>
                <a:close/>
                <a:moveTo>
                  <a:pt x="833041" y="2218240"/>
                </a:moveTo>
                <a:lnTo>
                  <a:pt x="833128" y="2218245"/>
                </a:lnTo>
                <a:lnTo>
                  <a:pt x="833026" y="2218245"/>
                </a:lnTo>
                <a:close/>
                <a:moveTo>
                  <a:pt x="1067678" y="2184991"/>
                </a:moveTo>
                <a:cubicBezTo>
                  <a:pt x="1073635" y="2184532"/>
                  <a:pt x="1079778" y="2185235"/>
                  <a:pt x="1085792" y="2187255"/>
                </a:cubicBezTo>
                <a:cubicBezTo>
                  <a:pt x="1123364" y="2199835"/>
                  <a:pt x="1161856" y="2213949"/>
                  <a:pt x="1203524" y="2230621"/>
                </a:cubicBezTo>
                <a:cubicBezTo>
                  <a:pt x="1227172" y="2240031"/>
                  <a:pt x="1238638" y="2266827"/>
                  <a:pt x="1229220" y="2290453"/>
                </a:cubicBezTo>
                <a:cubicBezTo>
                  <a:pt x="1225637" y="2299454"/>
                  <a:pt x="1219520" y="2306690"/>
                  <a:pt x="1212008" y="2311676"/>
                </a:cubicBezTo>
                <a:lnTo>
                  <a:pt x="1186466" y="2319385"/>
                </a:lnTo>
                <a:lnTo>
                  <a:pt x="1169432" y="2316125"/>
                </a:lnTo>
                <a:cubicBezTo>
                  <a:pt x="1129506" y="2300169"/>
                  <a:pt x="1092548" y="2286567"/>
                  <a:pt x="1056614" y="2274601"/>
                </a:cubicBezTo>
                <a:cubicBezTo>
                  <a:pt x="1032454" y="2266521"/>
                  <a:pt x="1019452" y="2240439"/>
                  <a:pt x="1027540" y="2216301"/>
                </a:cubicBezTo>
                <a:cubicBezTo>
                  <a:pt x="1033606" y="2198199"/>
                  <a:pt x="1049807" y="2186367"/>
                  <a:pt x="1067678" y="2184991"/>
                </a:cubicBezTo>
                <a:close/>
                <a:moveTo>
                  <a:pt x="2700458" y="2083545"/>
                </a:moveTo>
                <a:cubicBezTo>
                  <a:pt x="2725848" y="2082419"/>
                  <a:pt x="2747244" y="2102363"/>
                  <a:pt x="2748268" y="2127831"/>
                </a:cubicBezTo>
                <a:cubicBezTo>
                  <a:pt x="2748576" y="2135093"/>
                  <a:pt x="2748678" y="2142355"/>
                  <a:pt x="2748678" y="2149617"/>
                </a:cubicBezTo>
                <a:cubicBezTo>
                  <a:pt x="2748678" y="2188483"/>
                  <a:pt x="2744582" y="2226121"/>
                  <a:pt x="2736494" y="2261713"/>
                </a:cubicBezTo>
                <a:cubicBezTo>
                  <a:pt x="2731580" y="2283089"/>
                  <a:pt x="2712642" y="2297511"/>
                  <a:pt x="2691654" y="2297511"/>
                </a:cubicBezTo>
                <a:lnTo>
                  <a:pt x="2691450" y="2297511"/>
                </a:lnTo>
                <a:cubicBezTo>
                  <a:pt x="2688072" y="2297511"/>
                  <a:pt x="2684590" y="2297101"/>
                  <a:pt x="2681212" y="2296385"/>
                </a:cubicBezTo>
                <a:cubicBezTo>
                  <a:pt x="2656438" y="2290761"/>
                  <a:pt x="2640876" y="2266111"/>
                  <a:pt x="2646506" y="2241257"/>
                </a:cubicBezTo>
                <a:cubicBezTo>
                  <a:pt x="2653058" y="2212415"/>
                  <a:pt x="2656438" y="2181629"/>
                  <a:pt x="2656438" y="2149617"/>
                </a:cubicBezTo>
                <a:cubicBezTo>
                  <a:pt x="2656438" y="2143479"/>
                  <a:pt x="2656334" y="2137445"/>
                  <a:pt x="2656130" y="2131309"/>
                </a:cubicBezTo>
                <a:cubicBezTo>
                  <a:pt x="2655208" y="2105943"/>
                  <a:pt x="2674968" y="2084567"/>
                  <a:pt x="2700458" y="2083545"/>
                </a:cubicBezTo>
                <a:close/>
                <a:moveTo>
                  <a:pt x="473726" y="2149681"/>
                </a:moveTo>
                <a:cubicBezTo>
                  <a:pt x="491521" y="2152039"/>
                  <a:pt x="507011" y="2164754"/>
                  <a:pt x="512078" y="2183163"/>
                </a:cubicBezTo>
                <a:cubicBezTo>
                  <a:pt x="518836" y="2207711"/>
                  <a:pt x="504400" y="2232973"/>
                  <a:pt x="479830" y="2239723"/>
                </a:cubicBezTo>
                <a:cubicBezTo>
                  <a:pt x="441746" y="2250155"/>
                  <a:pt x="405198" y="2263247"/>
                  <a:pt x="371210" y="2278691"/>
                </a:cubicBezTo>
                <a:cubicBezTo>
                  <a:pt x="365068" y="2281453"/>
                  <a:pt x="358516" y="2282783"/>
                  <a:pt x="352168" y="2282783"/>
                </a:cubicBezTo>
                <a:lnTo>
                  <a:pt x="352066" y="2282783"/>
                </a:lnTo>
                <a:cubicBezTo>
                  <a:pt x="334560" y="2282783"/>
                  <a:pt x="317770" y="2272759"/>
                  <a:pt x="310092" y="2255781"/>
                </a:cubicBezTo>
                <a:cubicBezTo>
                  <a:pt x="299546" y="2232667"/>
                  <a:pt x="309784" y="2205357"/>
                  <a:pt x="333024" y="2194823"/>
                </a:cubicBezTo>
                <a:cubicBezTo>
                  <a:pt x="371414" y="2177437"/>
                  <a:pt x="412570" y="2162605"/>
                  <a:pt x="455464" y="2150947"/>
                </a:cubicBezTo>
                <a:cubicBezTo>
                  <a:pt x="461607" y="2149259"/>
                  <a:pt x="467795" y="2148895"/>
                  <a:pt x="473726" y="2149681"/>
                </a:cubicBezTo>
                <a:close/>
                <a:moveTo>
                  <a:pt x="710584" y="2117705"/>
                </a:moveTo>
                <a:lnTo>
                  <a:pt x="710688" y="2117705"/>
                </a:lnTo>
                <a:cubicBezTo>
                  <a:pt x="753992" y="2117809"/>
                  <a:pt x="797296" y="2120877"/>
                  <a:pt x="839270" y="2126603"/>
                </a:cubicBezTo>
                <a:cubicBezTo>
                  <a:pt x="864456" y="2130081"/>
                  <a:pt x="882064" y="2153299"/>
                  <a:pt x="878584" y="2178459"/>
                </a:cubicBezTo>
                <a:cubicBezTo>
                  <a:pt x="876997" y="2189965"/>
                  <a:pt x="871264" y="2199911"/>
                  <a:pt x="863099" y="2206982"/>
                </a:cubicBezTo>
                <a:lnTo>
                  <a:pt x="833041" y="2218240"/>
                </a:lnTo>
                <a:lnTo>
                  <a:pt x="826782" y="2217835"/>
                </a:lnTo>
                <a:cubicBezTo>
                  <a:pt x="788800" y="2212619"/>
                  <a:pt x="749692" y="2209859"/>
                  <a:pt x="710482" y="2209755"/>
                </a:cubicBezTo>
                <a:cubicBezTo>
                  <a:pt x="684990" y="2209755"/>
                  <a:pt x="664516" y="2188993"/>
                  <a:pt x="664516" y="2163629"/>
                </a:cubicBezTo>
                <a:cubicBezTo>
                  <a:pt x="664516" y="2138263"/>
                  <a:pt x="685196" y="2117705"/>
                  <a:pt x="710584" y="2117705"/>
                </a:cubicBezTo>
                <a:close/>
                <a:moveTo>
                  <a:pt x="2598924" y="1731979"/>
                </a:moveTo>
                <a:cubicBezTo>
                  <a:pt x="2604902" y="1731718"/>
                  <a:pt x="2610836" y="1732636"/>
                  <a:pt x="2616396" y="1734611"/>
                </a:cubicBezTo>
                <a:cubicBezTo>
                  <a:pt x="2627516" y="1738562"/>
                  <a:pt x="2637139" y="1746744"/>
                  <a:pt x="2642616" y="1758199"/>
                </a:cubicBezTo>
                <a:cubicBezTo>
                  <a:pt x="2662170" y="1799315"/>
                  <a:pt x="2678448" y="1837361"/>
                  <a:pt x="2692474" y="1874693"/>
                </a:cubicBezTo>
                <a:cubicBezTo>
                  <a:pt x="2701380" y="1898523"/>
                  <a:pt x="2689300" y="1925013"/>
                  <a:pt x="2665446" y="1933913"/>
                </a:cubicBezTo>
                <a:cubicBezTo>
                  <a:pt x="2660122" y="1935855"/>
                  <a:pt x="2654696" y="1936879"/>
                  <a:pt x="2649374" y="1936879"/>
                </a:cubicBezTo>
                <a:lnTo>
                  <a:pt x="2649272" y="1936879"/>
                </a:lnTo>
                <a:cubicBezTo>
                  <a:pt x="2630638" y="1936879"/>
                  <a:pt x="2613030" y="1925423"/>
                  <a:pt x="2606068" y="1906911"/>
                </a:cubicBezTo>
                <a:cubicBezTo>
                  <a:pt x="2593066" y="1872137"/>
                  <a:pt x="2577812" y="1836441"/>
                  <a:pt x="2559386" y="1797781"/>
                </a:cubicBezTo>
                <a:cubicBezTo>
                  <a:pt x="2548432" y="1774869"/>
                  <a:pt x="2558260" y="1747357"/>
                  <a:pt x="2581192" y="1736413"/>
                </a:cubicBezTo>
                <a:cubicBezTo>
                  <a:pt x="2586925" y="1733677"/>
                  <a:pt x="2592946" y="1732239"/>
                  <a:pt x="2598924" y="1731979"/>
                </a:cubicBezTo>
                <a:close/>
                <a:moveTo>
                  <a:pt x="2416353" y="1410169"/>
                </a:moveTo>
                <a:cubicBezTo>
                  <a:pt x="2422270" y="1409296"/>
                  <a:pt x="2428262" y="1409597"/>
                  <a:pt x="2433989" y="1410990"/>
                </a:cubicBezTo>
                <a:cubicBezTo>
                  <a:pt x="2445442" y="1413778"/>
                  <a:pt x="2455833" y="1420937"/>
                  <a:pt x="2462436" y="1431829"/>
                </a:cubicBezTo>
                <a:cubicBezTo>
                  <a:pt x="2483934" y="1467115"/>
                  <a:pt x="2505126" y="1503015"/>
                  <a:pt x="2525498" y="1538607"/>
                </a:cubicBezTo>
                <a:cubicBezTo>
                  <a:pt x="2538092" y="1560699"/>
                  <a:pt x="2530412" y="1588827"/>
                  <a:pt x="2508402" y="1601407"/>
                </a:cubicBezTo>
                <a:cubicBezTo>
                  <a:pt x="2501236" y="1605497"/>
                  <a:pt x="2493352" y="1607441"/>
                  <a:pt x="2485572" y="1607441"/>
                </a:cubicBezTo>
                <a:cubicBezTo>
                  <a:pt x="2469602" y="1607441"/>
                  <a:pt x="2454040" y="1599157"/>
                  <a:pt x="2445544" y="1584223"/>
                </a:cubicBezTo>
                <a:cubicBezTo>
                  <a:pt x="2425580" y="1549347"/>
                  <a:pt x="2404798" y="1514163"/>
                  <a:pt x="2383708" y="1479593"/>
                </a:cubicBezTo>
                <a:cubicBezTo>
                  <a:pt x="2370502" y="1457911"/>
                  <a:pt x="2377362" y="1429579"/>
                  <a:pt x="2399168" y="1416385"/>
                </a:cubicBezTo>
                <a:cubicBezTo>
                  <a:pt x="2404594" y="1413087"/>
                  <a:pt x="2410436" y="1411041"/>
                  <a:pt x="2416353" y="1410169"/>
                </a:cubicBezTo>
                <a:close/>
                <a:moveTo>
                  <a:pt x="2289773" y="1295479"/>
                </a:moveTo>
                <a:lnTo>
                  <a:pt x="2289830" y="1295493"/>
                </a:lnTo>
                <a:lnTo>
                  <a:pt x="2289728" y="1295493"/>
                </a:lnTo>
                <a:close/>
                <a:moveTo>
                  <a:pt x="2226358" y="1103619"/>
                </a:moveTo>
                <a:cubicBezTo>
                  <a:pt x="2238003" y="1105486"/>
                  <a:pt x="2248931" y="1111801"/>
                  <a:pt x="2256354" y="1122131"/>
                </a:cubicBezTo>
                <a:cubicBezTo>
                  <a:pt x="2280514" y="1155373"/>
                  <a:pt x="2304470" y="1189533"/>
                  <a:pt x="2327710" y="1223489"/>
                </a:cubicBezTo>
                <a:cubicBezTo>
                  <a:pt x="2342042" y="1244457"/>
                  <a:pt x="2336718" y="1273095"/>
                  <a:pt x="2315732" y="1287413"/>
                </a:cubicBezTo>
                <a:lnTo>
                  <a:pt x="2289773" y="1295479"/>
                </a:lnTo>
                <a:lnTo>
                  <a:pt x="2268600" y="1290341"/>
                </a:lnTo>
                <a:cubicBezTo>
                  <a:pt x="2262036" y="1286953"/>
                  <a:pt x="2256200" y="1281941"/>
                  <a:pt x="2251746" y="1275447"/>
                </a:cubicBezTo>
                <a:cubicBezTo>
                  <a:pt x="2228916" y="1242103"/>
                  <a:pt x="2205370" y="1208659"/>
                  <a:pt x="2181722" y="1176033"/>
                </a:cubicBezTo>
                <a:cubicBezTo>
                  <a:pt x="2166774" y="1155475"/>
                  <a:pt x="2171382" y="1126633"/>
                  <a:pt x="2192062" y="1111801"/>
                </a:cubicBezTo>
                <a:cubicBezTo>
                  <a:pt x="2202351" y="1104335"/>
                  <a:pt x="2214713" y="1101753"/>
                  <a:pt x="2226358" y="1103619"/>
                </a:cubicBezTo>
                <a:close/>
                <a:moveTo>
                  <a:pt x="1995245" y="813790"/>
                </a:moveTo>
                <a:cubicBezTo>
                  <a:pt x="2006992" y="814736"/>
                  <a:pt x="2018381" y="820156"/>
                  <a:pt x="2026622" y="829821"/>
                </a:cubicBezTo>
                <a:cubicBezTo>
                  <a:pt x="2053342" y="861119"/>
                  <a:pt x="2079960" y="893233"/>
                  <a:pt x="2105760" y="925247"/>
                </a:cubicBezTo>
                <a:cubicBezTo>
                  <a:pt x="2121730" y="944987"/>
                  <a:pt x="2118658" y="974033"/>
                  <a:pt x="2098798" y="989989"/>
                </a:cubicBezTo>
                <a:cubicBezTo>
                  <a:pt x="2090300" y="996841"/>
                  <a:pt x="2080062" y="1000217"/>
                  <a:pt x="2069928" y="1000217"/>
                </a:cubicBezTo>
                <a:lnTo>
                  <a:pt x="2069928" y="1000115"/>
                </a:lnTo>
                <a:cubicBezTo>
                  <a:pt x="2056516" y="1000115"/>
                  <a:pt x="2043106" y="994285"/>
                  <a:pt x="2034096" y="983033"/>
                </a:cubicBezTo>
                <a:cubicBezTo>
                  <a:pt x="2008810" y="951635"/>
                  <a:pt x="1982602" y="920133"/>
                  <a:pt x="1956496" y="889449"/>
                </a:cubicBezTo>
                <a:cubicBezTo>
                  <a:pt x="1940012" y="870119"/>
                  <a:pt x="1942368" y="841071"/>
                  <a:pt x="1961716" y="824605"/>
                </a:cubicBezTo>
                <a:cubicBezTo>
                  <a:pt x="1971391" y="816372"/>
                  <a:pt x="1983497" y="812844"/>
                  <a:pt x="1995245" y="813790"/>
                </a:cubicBezTo>
                <a:close/>
                <a:moveTo>
                  <a:pt x="1742198" y="542727"/>
                </a:moveTo>
                <a:cubicBezTo>
                  <a:pt x="1753971" y="542753"/>
                  <a:pt x="1765718" y="547278"/>
                  <a:pt x="1774676" y="556329"/>
                </a:cubicBezTo>
                <a:cubicBezTo>
                  <a:pt x="1803752" y="585581"/>
                  <a:pt x="1832826" y="615549"/>
                  <a:pt x="1860978" y="645311"/>
                </a:cubicBezTo>
                <a:cubicBezTo>
                  <a:pt x="1878486" y="663825"/>
                  <a:pt x="1877564" y="692871"/>
                  <a:pt x="1859136" y="710361"/>
                </a:cubicBezTo>
                <a:cubicBezTo>
                  <a:pt x="1850230" y="718747"/>
                  <a:pt x="1838866" y="722941"/>
                  <a:pt x="1827502" y="722941"/>
                </a:cubicBezTo>
                <a:lnTo>
                  <a:pt x="1827502" y="722839"/>
                </a:lnTo>
                <a:cubicBezTo>
                  <a:pt x="1815320" y="722839"/>
                  <a:pt x="1803034" y="718031"/>
                  <a:pt x="1794026" y="708417"/>
                </a:cubicBezTo>
                <a:cubicBezTo>
                  <a:pt x="1766384" y="679165"/>
                  <a:pt x="1737924" y="649813"/>
                  <a:pt x="1709360" y="621175"/>
                </a:cubicBezTo>
                <a:cubicBezTo>
                  <a:pt x="1691446" y="603173"/>
                  <a:pt x="1691446" y="574025"/>
                  <a:pt x="1709566" y="556125"/>
                </a:cubicBezTo>
                <a:cubicBezTo>
                  <a:pt x="1718626" y="547176"/>
                  <a:pt x="1730425" y="542702"/>
                  <a:pt x="1742198" y="542727"/>
                </a:cubicBezTo>
                <a:close/>
                <a:moveTo>
                  <a:pt x="1468715" y="291917"/>
                </a:moveTo>
                <a:cubicBezTo>
                  <a:pt x="1480475" y="291022"/>
                  <a:pt x="1492581" y="294601"/>
                  <a:pt x="1502256" y="302885"/>
                </a:cubicBezTo>
                <a:cubicBezTo>
                  <a:pt x="1533480" y="329785"/>
                  <a:pt x="1564806" y="357297"/>
                  <a:pt x="1595212" y="384913"/>
                </a:cubicBezTo>
                <a:cubicBezTo>
                  <a:pt x="1614050" y="401993"/>
                  <a:pt x="1615482" y="431141"/>
                  <a:pt x="1598386" y="449961"/>
                </a:cubicBezTo>
                <a:cubicBezTo>
                  <a:pt x="1589274" y="459985"/>
                  <a:pt x="1576784" y="465099"/>
                  <a:pt x="1564192" y="465099"/>
                </a:cubicBezTo>
                <a:lnTo>
                  <a:pt x="1564294" y="465201"/>
                </a:lnTo>
                <a:cubicBezTo>
                  <a:pt x="1553238" y="465201"/>
                  <a:pt x="1542182" y="461313"/>
                  <a:pt x="1533378" y="453233"/>
                </a:cubicBezTo>
                <a:cubicBezTo>
                  <a:pt x="1503484" y="426131"/>
                  <a:pt x="1472770" y="399129"/>
                  <a:pt x="1442160" y="372741"/>
                </a:cubicBezTo>
                <a:cubicBezTo>
                  <a:pt x="1422914" y="356173"/>
                  <a:pt x="1420662" y="327125"/>
                  <a:pt x="1437246" y="307795"/>
                </a:cubicBezTo>
                <a:cubicBezTo>
                  <a:pt x="1445539" y="298181"/>
                  <a:pt x="1456954" y="292812"/>
                  <a:pt x="1468715" y="291917"/>
                </a:cubicBezTo>
                <a:close/>
                <a:moveTo>
                  <a:pt x="1176765" y="63389"/>
                </a:moveTo>
                <a:cubicBezTo>
                  <a:pt x="1188423" y="61587"/>
                  <a:pt x="1200759" y="64220"/>
                  <a:pt x="1210996" y="71737"/>
                </a:cubicBezTo>
                <a:cubicBezTo>
                  <a:pt x="1244268" y="96079"/>
                  <a:pt x="1277540" y="121239"/>
                  <a:pt x="1310096" y="146297"/>
                </a:cubicBezTo>
                <a:cubicBezTo>
                  <a:pt x="1330162" y="161843"/>
                  <a:pt x="1333848" y="190789"/>
                  <a:pt x="1318286" y="210835"/>
                </a:cubicBezTo>
                <a:cubicBezTo>
                  <a:pt x="1309174" y="222597"/>
                  <a:pt x="1295558" y="228631"/>
                  <a:pt x="1281840" y="228631"/>
                </a:cubicBezTo>
                <a:lnTo>
                  <a:pt x="1281840" y="228733"/>
                </a:lnTo>
                <a:cubicBezTo>
                  <a:pt x="1272012" y="228733"/>
                  <a:pt x="1262082" y="225563"/>
                  <a:pt x="1253688" y="219119"/>
                </a:cubicBezTo>
                <a:cubicBezTo>
                  <a:pt x="1221848" y="194471"/>
                  <a:pt x="1189190" y="169821"/>
                  <a:pt x="1156532" y="145991"/>
                </a:cubicBezTo>
                <a:cubicBezTo>
                  <a:pt x="1136058" y="130955"/>
                  <a:pt x="1131554" y="102113"/>
                  <a:pt x="1146602" y="81657"/>
                </a:cubicBezTo>
                <a:cubicBezTo>
                  <a:pt x="1154127" y="71430"/>
                  <a:pt x="1165107" y="65192"/>
                  <a:pt x="1176765" y="63389"/>
                </a:cubicBezTo>
                <a:close/>
                <a:moveTo>
                  <a:pt x="949856" y="2943"/>
                </a:moveTo>
                <a:lnTo>
                  <a:pt x="1014109" y="0"/>
                </a:lnTo>
                <a:lnTo>
                  <a:pt x="1003622" y="9552"/>
                </a:lnTo>
                <a:cubicBezTo>
                  <a:pt x="996955" y="13056"/>
                  <a:pt x="989507" y="14871"/>
                  <a:pt x="981982" y="14871"/>
                </a:cubicBezTo>
                <a:cubicBezTo>
                  <a:pt x="973280" y="14871"/>
                  <a:pt x="964578" y="12415"/>
                  <a:pt x="956696" y="7301"/>
                </a:cubicBezTo>
                <a:close/>
              </a:path>
            </a:pathLst>
          </a:custGeom>
          <a:noFill/>
          <a:ln w="12700" cap="flat">
            <a:solidFill>
              <a:schemeClr val="accent5">
                <a:lumMod val="40000"/>
                <a:lumOff val="60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72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82C0B4-E178-C846-A79C-2BA217000322}"/>
              </a:ext>
            </a:extLst>
          </p:cNvPr>
          <p:cNvSpPr/>
          <p:nvPr/>
        </p:nvSpPr>
        <p:spPr>
          <a:xfrm>
            <a:off x="3146605" y="7832274"/>
            <a:ext cx="1244848" cy="1244848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2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6E32C44-55BA-F68A-61A4-E230AFADB532}"/>
              </a:ext>
            </a:extLst>
          </p:cNvPr>
          <p:cNvSpPr/>
          <p:nvPr/>
        </p:nvSpPr>
        <p:spPr>
          <a:xfrm>
            <a:off x="678512" y="5994695"/>
            <a:ext cx="1244848" cy="1244848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7B26A80-F7B5-574A-36C1-2D0A10E94847}"/>
              </a:ext>
            </a:extLst>
          </p:cNvPr>
          <p:cNvSpPr/>
          <p:nvPr/>
        </p:nvSpPr>
        <p:spPr>
          <a:xfrm>
            <a:off x="3951332" y="4268890"/>
            <a:ext cx="1244848" cy="1244848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2A0C6F1-1A6F-2DB1-7215-79418B3A7082}"/>
              </a:ext>
            </a:extLst>
          </p:cNvPr>
          <p:cNvSpPr/>
          <p:nvPr/>
        </p:nvSpPr>
        <p:spPr>
          <a:xfrm>
            <a:off x="1300936" y="2665921"/>
            <a:ext cx="1244848" cy="1244848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3909B4DA-963F-431B-65F0-55C7F65E5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27455" y="1151733"/>
            <a:ext cx="802906" cy="8029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A8C4AFD-EFDC-5E6F-CFD4-172928C7DD3E}"/>
              </a:ext>
            </a:extLst>
          </p:cNvPr>
          <p:cNvSpPr txBox="1"/>
          <p:nvPr/>
        </p:nvSpPr>
        <p:spPr>
          <a:xfrm>
            <a:off x="7732951" y="4498407"/>
            <a:ext cx="9292882" cy="12280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nova Bold"/>
              </a:rPr>
              <a:t>comparative performance analysis</a:t>
            </a:r>
            <a:endParaRPr lang="en-US" sz="3200" dirty="0">
              <a:solidFill>
                <a:schemeClr val="bg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000" dirty="0"/>
              <a:t>want a single bandwidth that its performance matches as close to the state-of-the-arts as possible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B9CAB2-65C2-49FA-B397-84871EDC35BD}"/>
              </a:ext>
            </a:extLst>
          </p:cNvPr>
          <p:cNvSpPr txBox="1"/>
          <p:nvPr/>
        </p:nvSpPr>
        <p:spPr>
          <a:xfrm>
            <a:off x="7732950" y="6233638"/>
            <a:ext cx="10277958" cy="9510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nova Bold"/>
              </a:rPr>
              <a:t>efficient threshold estimation</a:t>
            </a:r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000" dirty="0"/>
              <a:t>explore faster and scalable alternatives to bootstrap and permutation methods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415CD60-D226-8F63-2098-5B0E117BE75A}"/>
              </a:ext>
            </a:extLst>
          </p:cNvPr>
          <p:cNvCxnSpPr>
            <a:cxnSpLocks/>
            <a:stCxn id="17" idx="7"/>
          </p:cNvCxnSpPr>
          <p:nvPr/>
        </p:nvCxnSpPr>
        <p:spPr>
          <a:xfrm>
            <a:off x="1741056" y="6176999"/>
            <a:ext cx="13988570" cy="0"/>
          </a:xfrm>
          <a:prstGeom prst="line">
            <a:avLst/>
          </a:prstGeom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14853AA-105A-821A-A787-A3147C7AE203}"/>
              </a:ext>
            </a:extLst>
          </p:cNvPr>
          <p:cNvCxnSpPr>
            <a:cxnSpLocks/>
            <a:stCxn id="19" idx="7"/>
          </p:cNvCxnSpPr>
          <p:nvPr/>
        </p:nvCxnSpPr>
        <p:spPr>
          <a:xfrm>
            <a:off x="5013876" y="4451194"/>
            <a:ext cx="10715750" cy="0"/>
          </a:xfrm>
          <a:prstGeom prst="line">
            <a:avLst/>
          </a:prstGeom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E9B6FE1-A720-1ED1-B3EE-D4E589D98F86}"/>
              </a:ext>
            </a:extLst>
          </p:cNvPr>
          <p:cNvCxnSpPr>
            <a:cxnSpLocks/>
            <a:stCxn id="20" idx="7"/>
          </p:cNvCxnSpPr>
          <p:nvPr/>
        </p:nvCxnSpPr>
        <p:spPr>
          <a:xfrm>
            <a:off x="2363480" y="2848225"/>
            <a:ext cx="13482877" cy="0"/>
          </a:xfrm>
          <a:prstGeom prst="line">
            <a:avLst/>
          </a:prstGeom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02FE43C-DEA9-8112-F53D-B69158FBD1EF}"/>
              </a:ext>
            </a:extLst>
          </p:cNvPr>
          <p:cNvCxnSpPr>
            <a:cxnSpLocks/>
            <a:stCxn id="16" idx="7"/>
          </p:cNvCxnSpPr>
          <p:nvPr/>
        </p:nvCxnSpPr>
        <p:spPr>
          <a:xfrm>
            <a:off x="4209149" y="8014578"/>
            <a:ext cx="11432591" cy="0"/>
          </a:xfrm>
          <a:prstGeom prst="line">
            <a:avLst/>
          </a:prstGeom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D583112-48C7-2205-6D66-F5373BC608F1}"/>
              </a:ext>
            </a:extLst>
          </p:cNvPr>
          <p:cNvSpPr txBox="1"/>
          <p:nvPr/>
        </p:nvSpPr>
        <p:spPr>
          <a:xfrm>
            <a:off x="7732951" y="8081255"/>
            <a:ext cx="8249594" cy="9510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nova Bold"/>
              </a:rPr>
              <a:t>streaming data implementation</a:t>
            </a:r>
            <a:endParaRPr lang="en-US" sz="2000" dirty="0">
              <a:solidFill>
                <a:schemeClr val="bg2"/>
              </a:solidFill>
              <a:latin typeface="Anova Bold"/>
            </a:endParaRPr>
          </a:p>
          <a:p>
            <a:pPr>
              <a:lnSpc>
                <a:spcPct val="90000"/>
              </a:lnSpc>
            </a:pPr>
            <a:endParaRPr lang="en-US" sz="1000" dirty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develop lightweight and efficient algorithms for real-time detection</a:t>
            </a:r>
          </a:p>
        </p:txBody>
      </p:sp>
      <p:pic>
        <p:nvPicPr>
          <p:cNvPr id="6" name="Graphic 5" descr="Badge Tick outline">
            <a:extLst>
              <a:ext uri="{FF2B5EF4-FFF2-40B4-BE49-F238E27FC236}">
                <a16:creationId xmlns:a16="http://schemas.microsoft.com/office/drawing/2014/main" id="{57EB92A9-4B29-26C9-7B01-C41767479B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5216" y="2771305"/>
            <a:ext cx="1005840" cy="1005840"/>
          </a:xfrm>
          <a:prstGeom prst="rect">
            <a:avLst/>
          </a:prstGeom>
        </p:spPr>
      </p:pic>
      <p:pic>
        <p:nvPicPr>
          <p:cNvPr id="10" name="Graphic 9" descr="Chevron arrows outline">
            <a:extLst>
              <a:ext uri="{FF2B5EF4-FFF2-40B4-BE49-F238E27FC236}">
                <a16:creationId xmlns:a16="http://schemas.microsoft.com/office/drawing/2014/main" id="{D15D00D8-33C5-6261-5FA7-2E28E60582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28908" y="8014578"/>
            <a:ext cx="914400" cy="914400"/>
          </a:xfrm>
          <a:prstGeom prst="rect">
            <a:avLst/>
          </a:prstGeom>
        </p:spPr>
      </p:pic>
      <p:pic>
        <p:nvPicPr>
          <p:cNvPr id="12" name="Graphic 11" descr="Circular flowchart outline">
            <a:extLst>
              <a:ext uri="{FF2B5EF4-FFF2-40B4-BE49-F238E27FC236}">
                <a16:creationId xmlns:a16="http://schemas.microsoft.com/office/drawing/2014/main" id="{73C19062-4B04-25B8-2A13-A41A764036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75612" y="4345105"/>
            <a:ext cx="1005840" cy="1005840"/>
          </a:xfrm>
          <a:prstGeom prst="rect">
            <a:avLst/>
          </a:prstGeom>
        </p:spPr>
      </p:pic>
      <p:pic>
        <p:nvPicPr>
          <p:cNvPr id="18" name="Graphic 17" descr="Exponential Graph outline">
            <a:extLst>
              <a:ext uri="{FF2B5EF4-FFF2-40B4-BE49-F238E27FC236}">
                <a16:creationId xmlns:a16="http://schemas.microsoft.com/office/drawing/2014/main" id="{B357717A-B3BC-9E34-E591-93A8354E50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6656" y="6159919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444B9-81AB-BF87-0131-8AB8DDBB6F1D}"/>
              </a:ext>
            </a:extLst>
          </p:cNvPr>
          <p:cNvSpPr txBox="1"/>
          <p:nvPr/>
        </p:nvSpPr>
        <p:spPr>
          <a:xfrm>
            <a:off x="1257720" y="9576696"/>
            <a:ext cx="1465810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[4] Shekhar, Shubhanshu, </a:t>
            </a:r>
            <a:r>
              <a:rPr lang="en-US" sz="1200" dirty="0" err="1">
                <a:cs typeface="Arial" panose="020B0604020202020204" pitchFamily="34" charset="0"/>
              </a:rPr>
              <a:t>Ilmun</a:t>
            </a:r>
            <a:r>
              <a:rPr lang="en-US" sz="1200" dirty="0">
                <a:cs typeface="Arial" panose="020B0604020202020204" pitchFamily="34" charset="0"/>
              </a:rPr>
              <a:t> Kim, and Aaditya Ramdas. "A permutation-free kernel two-sample test." </a:t>
            </a:r>
            <a:r>
              <a:rPr lang="en-US" sz="1200" i="1" dirty="0">
                <a:cs typeface="Arial" panose="020B0604020202020204" pitchFamily="34" charset="0"/>
              </a:rPr>
              <a:t>Advances in Neural Information Processing Systems</a:t>
            </a:r>
            <a:r>
              <a:rPr lang="en-US" sz="1200" dirty="0">
                <a:cs typeface="Arial" panose="020B0604020202020204" pitchFamily="34" charset="0"/>
              </a:rPr>
              <a:t> 35 (2022): 18168-18180.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0DF9D5C-61C6-CCEB-E0C8-752DDA28E1AA}"/>
              </a:ext>
            </a:extLst>
          </p:cNvPr>
          <p:cNvSpPr txBox="1">
            <a:spLocks/>
          </p:cNvSpPr>
          <p:nvPr/>
        </p:nvSpPr>
        <p:spPr>
          <a:xfrm>
            <a:off x="1033206" y="959955"/>
            <a:ext cx="16785871" cy="11224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6576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3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nova Light" panose="020B0403020203020204" pitchFamily="34" charset="0"/>
              <a:buNone/>
            </a:pPr>
            <a:r>
              <a:rPr lang="en-US" sz="4800" dirty="0">
                <a:solidFill>
                  <a:schemeClr val="bg2"/>
                </a:solidFill>
              </a:rPr>
              <a:t>On-Going Work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97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1ABC0-C4DF-D7EF-F9BB-F97177944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CEF03D2-4727-1475-FBB1-EAAAB7665210}"/>
              </a:ext>
            </a:extLst>
          </p:cNvPr>
          <p:cNvSpPr txBox="1">
            <a:spLocks/>
          </p:cNvSpPr>
          <p:nvPr/>
        </p:nvSpPr>
        <p:spPr>
          <a:xfrm>
            <a:off x="1033206" y="959955"/>
            <a:ext cx="16785871" cy="11224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6576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3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800" dirty="0">
                <a:solidFill>
                  <a:schemeClr val="bg2"/>
                </a:solidFill>
              </a:rPr>
              <a:t>Acknowledgements</a:t>
            </a:r>
          </a:p>
        </p:txBody>
      </p:sp>
      <p:pic>
        <p:nvPicPr>
          <p:cNvPr id="9" name="Picture 8" descr="A person wearing glasses and a tie&#10;&#10;Description automatically generated">
            <a:extLst>
              <a:ext uri="{FF2B5EF4-FFF2-40B4-BE49-F238E27FC236}">
                <a16:creationId xmlns:a16="http://schemas.microsoft.com/office/drawing/2014/main" id="{BD576983-C519-00F6-7D69-C80A667CF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28" y="3041246"/>
            <a:ext cx="3657600" cy="3657600"/>
          </a:xfrm>
          <a:prstGeom prst="rect">
            <a:avLst/>
          </a:prstGeom>
        </p:spPr>
      </p:pic>
      <p:pic>
        <p:nvPicPr>
          <p:cNvPr id="11" name="Picture 10" descr="A person wearing glasses smiling&#10;&#10;Description automatically generated">
            <a:extLst>
              <a:ext uri="{FF2B5EF4-FFF2-40B4-BE49-F238E27FC236}">
                <a16:creationId xmlns:a16="http://schemas.microsoft.com/office/drawing/2014/main" id="{9878D677-9362-B9C2-0131-DDE5EC9CE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39" y="3041246"/>
            <a:ext cx="3657600" cy="3657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D55DB5-2774-8591-35E0-B005029CE550}"/>
              </a:ext>
            </a:extLst>
          </p:cNvPr>
          <p:cNvSpPr txBox="1"/>
          <p:nvPr/>
        </p:nvSpPr>
        <p:spPr>
          <a:xfrm>
            <a:off x="3856139" y="7245754"/>
            <a:ext cx="374923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Arin Chaudhuri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SAS Institute, Inc.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7708A3-36B0-7F53-3AEB-9FED5EC96928}"/>
              </a:ext>
            </a:extLst>
          </p:cNvPr>
          <p:cNvSpPr txBox="1"/>
          <p:nvPr/>
        </p:nvSpPr>
        <p:spPr>
          <a:xfrm>
            <a:off x="10682628" y="7245754"/>
            <a:ext cx="374923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Srikanth Patala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SAS Institute, Inc.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015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01A26DB-4BFE-403D-030D-9ACD87A48FD8}"/>
              </a:ext>
            </a:extLst>
          </p:cNvPr>
          <p:cNvGrpSpPr/>
          <p:nvPr/>
        </p:nvGrpSpPr>
        <p:grpSpPr>
          <a:xfrm>
            <a:off x="1257291" y="2346405"/>
            <a:ext cx="5130144" cy="6027129"/>
            <a:chOff x="1257291" y="2346405"/>
            <a:chExt cx="5130144" cy="6027129"/>
          </a:xfrm>
        </p:grpSpPr>
        <p:sp>
          <p:nvSpPr>
            <p:cNvPr id="8" name="Rectangle: Rounded Corners 48">
              <a:extLst>
                <a:ext uri="{FF2B5EF4-FFF2-40B4-BE49-F238E27FC236}">
                  <a16:creationId xmlns:a16="http://schemas.microsoft.com/office/drawing/2014/main" id="{571DB891-3C92-BA2C-436E-94F2C0C572C9}"/>
                </a:ext>
              </a:extLst>
            </p:cNvPr>
            <p:cNvSpPr/>
            <p:nvPr/>
          </p:nvSpPr>
          <p:spPr>
            <a:xfrm>
              <a:off x="1257291" y="2346405"/>
              <a:ext cx="5130144" cy="6027129"/>
            </a:xfrm>
            <a:prstGeom prst="roundRect">
              <a:avLst>
                <a:gd name="adj" fmla="val 1289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2880" tIns="1332000" rIns="182880" bIns="72000" rtlCol="0" anchor="t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6F909A0-D593-8E48-BEFA-1B68C4457F0F}"/>
                </a:ext>
              </a:extLst>
            </p:cNvPr>
            <p:cNvGrpSpPr/>
            <p:nvPr/>
          </p:nvGrpSpPr>
          <p:grpSpPr>
            <a:xfrm>
              <a:off x="3273331" y="7778446"/>
              <a:ext cx="1098064" cy="162149"/>
              <a:chOff x="3163581" y="7692334"/>
              <a:chExt cx="1135992" cy="167750"/>
            </a:xfrm>
            <a:solidFill>
              <a:schemeClr val="accent2"/>
            </a:solidFill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136ACB8-B9D1-3516-2246-8B17EC38D1D9}"/>
                  </a:ext>
                </a:extLst>
              </p:cNvPr>
              <p:cNvSpPr/>
              <p:nvPr/>
            </p:nvSpPr>
            <p:spPr>
              <a:xfrm>
                <a:off x="3163581" y="7692334"/>
                <a:ext cx="167750" cy="1677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BDBE62B-65F0-12D4-917D-55AA83F7A0F2}"/>
                  </a:ext>
                </a:extLst>
              </p:cNvPr>
              <p:cNvSpPr/>
              <p:nvPr/>
            </p:nvSpPr>
            <p:spPr>
              <a:xfrm>
                <a:off x="3647701" y="7692334"/>
                <a:ext cx="167750" cy="1677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121102F-B80B-C815-ADC9-0D0CCADC4600}"/>
                  </a:ext>
                </a:extLst>
              </p:cNvPr>
              <p:cNvSpPr/>
              <p:nvPr/>
            </p:nvSpPr>
            <p:spPr>
              <a:xfrm>
                <a:off x="4131823" y="7692334"/>
                <a:ext cx="167750" cy="1677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6AE8B2-5E67-0873-019E-4D60A54AB79E}"/>
                </a:ext>
              </a:extLst>
            </p:cNvPr>
            <p:cNvSpPr txBox="1"/>
            <p:nvPr/>
          </p:nvSpPr>
          <p:spPr>
            <a:xfrm>
              <a:off x="1522896" y="3465643"/>
              <a:ext cx="4598936" cy="33239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MMD is powerful for detecting </a:t>
              </a:r>
              <a:r>
                <a:rPr lang="en-US" dirty="0">
                  <a:solidFill>
                    <a:schemeClr val="bg2"/>
                  </a:solidFill>
                </a:rPr>
                <a:t>distributional shifts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, but its effectiveness is sensitive to </a:t>
              </a:r>
              <a:r>
                <a:rPr lang="en-US" dirty="0">
                  <a:solidFill>
                    <a:schemeClr val="bg2"/>
                  </a:solidFill>
                </a:rPr>
                <a:t>kernel bandwidth choices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7156CB9-0486-304D-4800-45BD1AEFA636}"/>
              </a:ext>
            </a:extLst>
          </p:cNvPr>
          <p:cNvGrpSpPr/>
          <p:nvPr/>
        </p:nvGrpSpPr>
        <p:grpSpPr>
          <a:xfrm>
            <a:off x="6607349" y="2346405"/>
            <a:ext cx="5107989" cy="6027129"/>
            <a:chOff x="6607349" y="2346405"/>
            <a:chExt cx="5107989" cy="6027129"/>
          </a:xfrm>
        </p:grpSpPr>
        <p:sp>
          <p:nvSpPr>
            <p:cNvPr id="6" name="Rectangle: Rounded Corners 45">
              <a:extLst>
                <a:ext uri="{FF2B5EF4-FFF2-40B4-BE49-F238E27FC236}">
                  <a16:creationId xmlns:a16="http://schemas.microsoft.com/office/drawing/2014/main" id="{D36A35A8-4438-9875-376A-BB62EDE9A16F}"/>
                </a:ext>
              </a:extLst>
            </p:cNvPr>
            <p:cNvSpPr/>
            <p:nvPr/>
          </p:nvSpPr>
          <p:spPr>
            <a:xfrm>
              <a:off x="6607349" y="2346405"/>
              <a:ext cx="5107989" cy="6027129"/>
            </a:xfrm>
            <a:prstGeom prst="roundRect">
              <a:avLst>
                <a:gd name="adj" fmla="val 1289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2880" tIns="1332000" rIns="182880" bIns="72000" rtlCol="0" anchor="t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825422E-FEA3-C4F2-3081-8415E16D2B38}"/>
                </a:ext>
              </a:extLst>
            </p:cNvPr>
            <p:cNvGrpSpPr/>
            <p:nvPr/>
          </p:nvGrpSpPr>
          <p:grpSpPr>
            <a:xfrm>
              <a:off x="8612311" y="7778446"/>
              <a:ext cx="1098064" cy="162149"/>
              <a:chOff x="3163581" y="7692334"/>
              <a:chExt cx="1135992" cy="167750"/>
            </a:xfrm>
            <a:solidFill>
              <a:schemeClr val="accent2"/>
            </a:solidFill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6EEAFC5-7C48-10F7-4B9E-16D9E970B0D5}"/>
                  </a:ext>
                </a:extLst>
              </p:cNvPr>
              <p:cNvSpPr/>
              <p:nvPr/>
            </p:nvSpPr>
            <p:spPr>
              <a:xfrm>
                <a:off x="3163581" y="7692334"/>
                <a:ext cx="167750" cy="1677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433797C-B7F9-5217-F570-2FC7802A97F9}"/>
                  </a:ext>
                </a:extLst>
              </p:cNvPr>
              <p:cNvSpPr/>
              <p:nvPr/>
            </p:nvSpPr>
            <p:spPr>
              <a:xfrm>
                <a:off x="3647701" y="7692334"/>
                <a:ext cx="167750" cy="1677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00B4F03-4ED6-F923-3A36-BCCC5B3BB528}"/>
                  </a:ext>
                </a:extLst>
              </p:cNvPr>
              <p:cNvSpPr/>
              <p:nvPr/>
            </p:nvSpPr>
            <p:spPr>
              <a:xfrm>
                <a:off x="4131823" y="7692334"/>
                <a:ext cx="167750" cy="1677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DC91C3D-FEAE-E246-20ED-2EBDBD8FD077}"/>
                </a:ext>
              </a:extLst>
            </p:cNvPr>
            <p:cNvSpPr txBox="1"/>
            <p:nvPr/>
          </p:nvSpPr>
          <p:spPr>
            <a:xfrm>
              <a:off x="6961159" y="3465643"/>
              <a:ext cx="4400369" cy="33239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factors that affect MMD </a:t>
              </a:r>
              <a:r>
                <a:rPr lang="en-US" dirty="0">
                  <a:solidFill>
                    <a:schemeClr val="bg2"/>
                  </a:solidFill>
                </a:rPr>
                <a:t>robustness 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and</a:t>
              </a:r>
              <a:r>
                <a:rPr lang="en-US" dirty="0">
                  <a:solidFill>
                    <a:schemeClr val="bg2"/>
                  </a:solidFill>
                </a:rPr>
                <a:t> sensitivity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:</a:t>
              </a:r>
            </a:p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tail heaviness</a:t>
              </a:r>
            </a:p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data dependence</a:t>
              </a:r>
            </a:p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drift orientation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B305F78-1848-52B5-F79F-B0C1B4505835}"/>
              </a:ext>
            </a:extLst>
          </p:cNvPr>
          <p:cNvGrpSpPr/>
          <p:nvPr/>
        </p:nvGrpSpPr>
        <p:grpSpPr>
          <a:xfrm>
            <a:off x="11913106" y="2346405"/>
            <a:ext cx="5107989" cy="6027129"/>
            <a:chOff x="11913106" y="2346405"/>
            <a:chExt cx="5107989" cy="6027129"/>
          </a:xfrm>
        </p:grpSpPr>
        <p:sp>
          <p:nvSpPr>
            <p:cNvPr id="7" name="Rectangle: Rounded Corners 46">
              <a:extLst>
                <a:ext uri="{FF2B5EF4-FFF2-40B4-BE49-F238E27FC236}">
                  <a16:creationId xmlns:a16="http://schemas.microsoft.com/office/drawing/2014/main" id="{1D3DAFC9-8648-7766-88DA-F0016902758A}"/>
                </a:ext>
              </a:extLst>
            </p:cNvPr>
            <p:cNvSpPr/>
            <p:nvPr/>
          </p:nvSpPr>
          <p:spPr>
            <a:xfrm>
              <a:off x="11913106" y="2346405"/>
              <a:ext cx="5107989" cy="6027129"/>
            </a:xfrm>
            <a:prstGeom prst="roundRect">
              <a:avLst>
                <a:gd name="adj" fmla="val 1289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332000" rIns="182880" bIns="72000" rtlCol="0" anchor="t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9E5C87D-9844-A303-F491-873D5D0C2476}"/>
                </a:ext>
              </a:extLst>
            </p:cNvPr>
            <p:cNvGrpSpPr/>
            <p:nvPr/>
          </p:nvGrpSpPr>
          <p:grpSpPr>
            <a:xfrm>
              <a:off x="13918068" y="7778446"/>
              <a:ext cx="1098064" cy="162149"/>
              <a:chOff x="3163581" y="7692334"/>
              <a:chExt cx="1135992" cy="167750"/>
            </a:xfrm>
            <a:solidFill>
              <a:schemeClr val="accent2"/>
            </a:solidFill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C20C1AC-21D5-3F47-B8FD-7B47B3809DCF}"/>
                  </a:ext>
                </a:extLst>
              </p:cNvPr>
              <p:cNvSpPr/>
              <p:nvPr/>
            </p:nvSpPr>
            <p:spPr>
              <a:xfrm>
                <a:off x="3163581" y="7692334"/>
                <a:ext cx="167750" cy="1677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145AB70-F100-D552-BEAB-BA4DA8759391}"/>
                  </a:ext>
                </a:extLst>
              </p:cNvPr>
              <p:cNvSpPr/>
              <p:nvPr/>
            </p:nvSpPr>
            <p:spPr>
              <a:xfrm>
                <a:off x="3647701" y="7692334"/>
                <a:ext cx="167750" cy="1677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0ABB562-F2EA-C8DB-EBBD-7FDF45261DF0}"/>
                  </a:ext>
                </a:extLst>
              </p:cNvPr>
              <p:cNvSpPr/>
              <p:nvPr/>
            </p:nvSpPr>
            <p:spPr>
              <a:xfrm>
                <a:off x="4131823" y="7692334"/>
                <a:ext cx="167750" cy="1677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830A680-2FE6-EEE8-C6A8-23BEDC570944}"/>
                </a:ext>
              </a:extLst>
            </p:cNvPr>
            <p:cNvSpPr txBox="1"/>
            <p:nvPr/>
          </p:nvSpPr>
          <p:spPr>
            <a:xfrm>
              <a:off x="12208922" y="3465643"/>
              <a:ext cx="4516357" cy="33239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distance from oracle power curve 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is used to find an </a:t>
              </a:r>
              <a:r>
                <a:rPr lang="en-US" dirty="0">
                  <a:solidFill>
                    <a:schemeClr val="bg2"/>
                  </a:solidFill>
                </a:rPr>
                <a:t>appropriate kernel bandwidth, 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and preliminary results are informative </a:t>
              </a:r>
            </a:p>
          </p:txBody>
        </p:sp>
      </p:grp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3D2A382-9FC2-92E6-15D0-A1C8CF37BDCB}"/>
              </a:ext>
            </a:extLst>
          </p:cNvPr>
          <p:cNvSpPr txBox="1">
            <a:spLocks/>
          </p:cNvSpPr>
          <p:nvPr/>
        </p:nvSpPr>
        <p:spPr>
          <a:xfrm>
            <a:off x="1033206" y="959955"/>
            <a:ext cx="16785871" cy="11224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6576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3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800" dirty="0">
                <a:solidFill>
                  <a:schemeClr val="bg2"/>
                </a:solidFill>
              </a:rPr>
              <a:t>Kernel Bandwidth Selection for Maximum Mean Discrepancy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05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91BF7-4F5D-4CDD-4C58-0DB85397A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727B88E-2933-8AB6-2672-9279EEB2C459}"/>
              </a:ext>
            </a:extLst>
          </p:cNvPr>
          <p:cNvSpPr txBox="1"/>
          <p:nvPr/>
        </p:nvSpPr>
        <p:spPr>
          <a:xfrm>
            <a:off x="5630334" y="1811082"/>
            <a:ext cx="7027332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nova Bold"/>
              </a:rPr>
              <a:t>Contact Information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nova Bold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nova Light"/>
              </a:rPr>
              <a:t>SAS: </a:t>
            </a:r>
            <a:r>
              <a:rPr lang="en-US" sz="2800" dirty="0">
                <a:solidFill>
                  <a:schemeClr val="bg1"/>
                </a:solidFill>
                <a:latin typeface="Anova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Hangcen.Zou@sas.com</a:t>
            </a:r>
            <a:endParaRPr lang="en-US" sz="2800" dirty="0">
              <a:solidFill>
                <a:schemeClr val="bg1"/>
              </a:solidFill>
              <a:latin typeface="Anova Light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Anova Light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nova Light"/>
              </a:rPr>
              <a:t>Personal: </a:t>
            </a:r>
            <a:r>
              <a:rPr lang="en-US" sz="2800" dirty="0">
                <a:solidFill>
                  <a:schemeClr val="bg1"/>
                </a:solidFill>
                <a:latin typeface="Anova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hangcen.zou@outlook.com</a:t>
            </a:r>
            <a:r>
              <a:rPr lang="en-US" sz="2800" dirty="0">
                <a:solidFill>
                  <a:schemeClr val="bg1"/>
                </a:solidFill>
                <a:latin typeface="Anova Light"/>
              </a:rPr>
              <a:t> </a:t>
            </a:r>
          </a:p>
        </p:txBody>
      </p:sp>
      <p:sp>
        <p:nvSpPr>
          <p:cNvPr id="11" name="!!_C2_Copy">
            <a:extLst>
              <a:ext uri="{FF2B5EF4-FFF2-40B4-BE49-F238E27FC236}">
                <a16:creationId xmlns:a16="http://schemas.microsoft.com/office/drawing/2014/main" id="{3702CF14-6F0C-D67E-99EE-FF8CAD6EEB95}"/>
              </a:ext>
            </a:extLst>
          </p:cNvPr>
          <p:cNvSpPr txBox="1"/>
          <p:nvPr/>
        </p:nvSpPr>
        <p:spPr>
          <a:xfrm>
            <a:off x="8325678" y="7579858"/>
            <a:ext cx="1636641" cy="400110"/>
          </a:xfrm>
          <a:prstGeom prst="rect">
            <a:avLst/>
          </a:prstGeom>
          <a:solidFill>
            <a:schemeClr val="bg1"/>
          </a:solidFill>
        </p:spPr>
        <p:txBody>
          <a:bodyPr wrap="square" tIns="91440" rtlCol="0" anchor="b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chemeClr val="bg2"/>
                </a:solidFill>
              </a:rPr>
              <a:t>LinkedIn</a:t>
            </a:r>
          </a:p>
        </p:txBody>
      </p:sp>
      <p:pic>
        <p:nvPicPr>
          <p:cNvPr id="12" name="Picture 11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B99EE101-6140-E5A6-3693-990A88B6C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98" y="4895525"/>
            <a:ext cx="2420203" cy="24202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21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function&#10;&#10;AI-generated content may be incorrect.">
            <a:extLst>
              <a:ext uri="{FF2B5EF4-FFF2-40B4-BE49-F238E27FC236}">
                <a16:creationId xmlns:a16="http://schemas.microsoft.com/office/drawing/2014/main" id="{BFDF99F1-55A0-7F81-3272-C4E84CDDE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0" b="10121"/>
          <a:stretch>
            <a:fillRect/>
          </a:stretch>
        </p:blipFill>
        <p:spPr>
          <a:xfrm>
            <a:off x="1033206" y="3069812"/>
            <a:ext cx="6973227" cy="483553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2C03C-1FF4-184C-41AD-C2C890E191F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3206" y="959955"/>
            <a:ext cx="16785871" cy="1122476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dirty="0">
                <a:solidFill>
                  <a:schemeClr val="bg2"/>
                </a:solidFill>
              </a:rPr>
              <a:t>Distributional Shift Detection for Streaming Data</a:t>
            </a:r>
          </a:p>
        </p:txBody>
      </p:sp>
      <p:pic>
        <p:nvPicPr>
          <p:cNvPr id="9" name="Picture 8" descr="A white rectangular sign with black text&#10;&#10;AI-generated content may be incorrect.">
            <a:extLst>
              <a:ext uri="{FF2B5EF4-FFF2-40B4-BE49-F238E27FC236}">
                <a16:creationId xmlns:a16="http://schemas.microsoft.com/office/drawing/2014/main" id="{3A561151-5C88-5B90-7622-6EEF0F47E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85" y="3625874"/>
            <a:ext cx="1154342" cy="748332"/>
          </a:xfrm>
          <a:prstGeom prst="rect">
            <a:avLst/>
          </a:prstGeom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B6867C32-5ABA-181B-8AAD-436F76BAC3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341145"/>
              </p:ext>
            </p:extLst>
          </p:nvPr>
        </p:nvGraphicFramePr>
        <p:xfrm>
          <a:off x="8579717" y="2436360"/>
          <a:ext cx="8675077" cy="639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CD03FFA8-D2B9-99F7-43CB-AB09A49FF119}"/>
              </a:ext>
            </a:extLst>
          </p:cNvPr>
          <p:cNvSpPr txBox="1"/>
          <p:nvPr/>
        </p:nvSpPr>
        <p:spPr>
          <a:xfrm>
            <a:off x="9032631" y="3568955"/>
            <a:ext cx="8962292" cy="1512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8908" indent="-178908" defTabSz="270222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 Kolmogorov-Smirnoff (KS) test [Smirnov ‘48]</a:t>
            </a:r>
          </a:p>
          <a:p>
            <a:pPr marL="178908" indent="-178908" defTabSz="270222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 Wald-Wolfowitz runs test [Wald &amp; Wolfowitz ‘40]</a:t>
            </a:r>
          </a:p>
          <a:p>
            <a:pPr marL="178908" indent="-178908" defTabSz="270222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B38C54-EDEC-5B58-5E16-FEBD88F0D4D9}"/>
              </a:ext>
            </a:extLst>
          </p:cNvPr>
          <p:cNvSpPr txBox="1"/>
          <p:nvPr/>
        </p:nvSpPr>
        <p:spPr>
          <a:xfrm>
            <a:off x="9032631" y="6412860"/>
            <a:ext cx="8962292" cy="25461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8908" indent="-178908" defTabSz="270222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 based on geometric graphs [Bhattacharya ‘19]</a:t>
            </a:r>
          </a:p>
          <a:p>
            <a:pPr marL="178908" indent="-178908" defTabSz="270222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 based on energy distance [Deb &amp; Sen ‘21]</a:t>
            </a:r>
          </a:p>
          <a:p>
            <a:pPr marL="178908" indent="-178908" defTabSz="270222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bg2"/>
                </a:solidFill>
                <a:cs typeface="Arial" panose="020B0604020202020204" pitchFamily="34" charset="0"/>
              </a:rPr>
              <a:t>maximum mean discrepancy </a:t>
            </a:r>
          </a:p>
          <a:p>
            <a:pPr defTabSz="2702228">
              <a:lnSpc>
                <a:spcPct val="120000"/>
              </a:lnSpc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   [Gretton et al. ‘12, Chatterjee &amp; Bhattacharya ‘25]</a:t>
            </a:r>
          </a:p>
          <a:p>
            <a:pPr marL="178908" indent="-178908" defTabSz="270222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69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FB76268B-8993-A96F-7F05-EF627AFD316A}"/>
              </a:ext>
            </a:extLst>
          </p:cNvPr>
          <p:cNvSpPr/>
          <p:nvPr/>
        </p:nvSpPr>
        <p:spPr>
          <a:xfrm>
            <a:off x="1033206" y="8049654"/>
            <a:ext cx="16221587" cy="1014410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To Efficiently Choose an Appropriate Bandwidth?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89714652-12C9-7677-D610-CBBC8868F2F3}"/>
              </a:ext>
            </a:extLst>
          </p:cNvPr>
          <p:cNvSpPr txBox="1">
            <a:spLocks/>
          </p:cNvSpPr>
          <p:nvPr/>
        </p:nvSpPr>
        <p:spPr>
          <a:xfrm>
            <a:off x="1033206" y="959955"/>
            <a:ext cx="16785871" cy="11224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6576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3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nova Light" panose="020B0403020203020204" pitchFamily="34" charset="0"/>
              <a:buNone/>
            </a:pPr>
            <a:r>
              <a:rPr lang="en-US" sz="4800" dirty="0">
                <a:solidFill>
                  <a:schemeClr val="bg2"/>
                </a:solidFill>
              </a:rPr>
              <a:t>Maximum Mean Discrepancy (MMD)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1E6167-39B0-97C0-3476-65EA4B1DC5E7}"/>
              </a:ext>
            </a:extLst>
          </p:cNvPr>
          <p:cNvSpPr txBox="1"/>
          <p:nvPr/>
        </p:nvSpPr>
        <p:spPr>
          <a:xfrm>
            <a:off x="1033203" y="2973500"/>
            <a:ext cx="8277633" cy="36541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8908" indent="-178908" defTabSz="270222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 a non-parametric kernel based statistical test </a:t>
            </a:r>
          </a:p>
          <a:p>
            <a:pPr defTabSz="2702228">
              <a:lnSpc>
                <a:spcPct val="120000"/>
              </a:lnSpc>
              <a:defRPr/>
            </a:pPr>
            <a:endParaRPr lang="en-US" altLang="en-US" sz="1600" dirty="0">
              <a:cs typeface="Arial" panose="020B0604020202020204" pitchFamily="34" charset="0"/>
            </a:endParaRPr>
          </a:p>
          <a:p>
            <a:pPr marL="178908" indent="-178908" defTabSz="270222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bg2"/>
                </a:solidFill>
                <a:cs typeface="Arial" panose="020B0604020202020204" pitchFamily="34" charset="0"/>
              </a:rPr>
              <a:t>advantages</a:t>
            </a:r>
          </a:p>
          <a:p>
            <a:pPr defTabSz="2702228">
              <a:lnSpc>
                <a:spcPct val="120000"/>
              </a:lnSpc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   easy implementation, rich kernel-based theory,</a:t>
            </a:r>
          </a:p>
          <a:p>
            <a:pPr defTabSz="2702228">
              <a:lnSpc>
                <a:spcPct val="120000"/>
              </a:lnSpc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   non-tabular observations</a:t>
            </a:r>
          </a:p>
          <a:p>
            <a:pPr defTabSz="2702228">
              <a:lnSpc>
                <a:spcPct val="120000"/>
              </a:lnSpc>
              <a:defRPr/>
            </a:pPr>
            <a:endParaRPr lang="en-US" altLang="en-US" sz="1600" dirty="0">
              <a:cs typeface="Arial" panose="020B0604020202020204" pitchFamily="34" charset="0"/>
            </a:endParaRPr>
          </a:p>
          <a:p>
            <a:pPr marL="178908" indent="-178908" defTabSz="270222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bg2"/>
                </a:solidFill>
                <a:cs typeface="Arial" panose="020B0604020202020204" pitchFamily="34" charset="0"/>
              </a:rPr>
              <a:t>disadvantages</a:t>
            </a:r>
          </a:p>
          <a:p>
            <a:pPr defTabSz="2702228">
              <a:lnSpc>
                <a:spcPct val="120000"/>
              </a:lnSpc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   bandwidth selection, computational cost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D1E86F4-88A8-A33E-AF6A-42FA4738EC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56417"/>
              </p:ext>
            </p:extLst>
          </p:nvPr>
        </p:nvGraphicFramePr>
        <p:xfrm>
          <a:off x="9310838" y="2506556"/>
          <a:ext cx="7943955" cy="4588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1" descr="A graph of a function&#10;&#10;AI-generated content may be incorrect.">
            <a:extLst>
              <a:ext uri="{FF2B5EF4-FFF2-40B4-BE49-F238E27FC236}">
                <a16:creationId xmlns:a16="http://schemas.microsoft.com/office/drawing/2014/main" id="{0C90D066-FD6B-D7CC-BD20-1591F4B185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245" y="4232842"/>
            <a:ext cx="7233139" cy="2519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031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Graphic spid="1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B05D9-F8D9-80F5-24B6-0B0BECBE2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D1C928-0624-9380-FA88-0879F905E36D}"/>
                  </a:ext>
                </a:extLst>
              </p:cNvPr>
              <p:cNvSpPr txBox="1"/>
              <p:nvPr/>
            </p:nvSpPr>
            <p:spPr>
              <a:xfrm>
                <a:off x="997525" y="2609538"/>
                <a:ext cx="16430666" cy="61636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78908" indent="-178908" defTabSz="2702228">
                  <a:buFont typeface="Wingdings" panose="05000000000000000000" pitchFamily="2" charset="2"/>
                  <a:buChar char="§"/>
                  <a:defRPr/>
                </a:pPr>
                <a:r>
                  <a:rPr 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cs typeface="Arial" panose="020B0604020202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cs typeface="Arial" panose="020B0604020202020204" pitchFamily="34" charset="0"/>
                  </a:rPr>
                  <a:t> independent random variables with distribution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cs typeface="Arial" panose="020B0604020202020204" pitchFamily="34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800" dirty="0"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cs typeface="Arial" panose="020B0604020202020204" pitchFamily="34" charset="0"/>
                  </a:rPr>
                  <a:t> independent random variables with distribution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cs typeface="Arial" panose="020B0604020202020204" pitchFamily="34" charset="0"/>
                  </a:rPr>
                  <a:t>, the </a:t>
                </a:r>
                <a:r>
                  <a:rPr lang="en-US" sz="280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squared population MMD </a:t>
                </a:r>
                <a:r>
                  <a:rPr lang="en-US" sz="2800" dirty="0">
                    <a:cs typeface="Arial" panose="020B0604020202020204" pitchFamily="34" charset="0"/>
                  </a:rPr>
                  <a:t>is</a:t>
                </a:r>
              </a:p>
              <a:p>
                <a:pPr marL="178908" indent="-178908" defTabSz="2702228">
                  <a:buFont typeface="Wingdings" panose="05000000000000000000" pitchFamily="2" charset="2"/>
                  <a:buChar char="§"/>
                  <a:defRPr/>
                </a:pPr>
                <a:endParaRPr lang="en-US" sz="2000" dirty="0">
                  <a:cs typeface="Arial" panose="020B0604020202020204" pitchFamily="34" charset="0"/>
                </a:endParaRPr>
              </a:p>
              <a:p>
                <a:pPr defTabSz="2702228">
                  <a:defRPr/>
                </a:pPr>
                <a:r>
                  <a:rPr lang="en-US" sz="28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𝑀𝑀𝐷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Ƒ,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]−2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sz="2800" dirty="0">
                  <a:cs typeface="Arial" panose="020B0604020202020204" pitchFamily="34" charset="0"/>
                </a:endParaRPr>
              </a:p>
              <a:p>
                <a:pPr defTabSz="2702228">
                  <a:defRPr/>
                </a:pPr>
                <a:endParaRPr lang="en-US" sz="2800" dirty="0">
                  <a:cs typeface="Arial" panose="020B0604020202020204" pitchFamily="34" charset="0"/>
                </a:endParaRPr>
              </a:p>
              <a:p>
                <a:pPr marL="178908" indent="-178908" defTabSz="2702228">
                  <a:buFont typeface="Wingdings" panose="05000000000000000000" pitchFamily="2" charset="2"/>
                  <a:buChar char="§"/>
                  <a:defRPr/>
                </a:pPr>
                <a:r>
                  <a:rPr lang="en-US" sz="2800" dirty="0">
                    <a:cs typeface="Arial" panose="020B0604020202020204" pitchFamily="34" charset="0"/>
                  </a:rPr>
                  <a:t> g</a:t>
                </a:r>
                <a:r>
                  <a:rPr 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iven </a:t>
                </a:r>
                <a:r>
                  <a:rPr lang="en-US" sz="2800" dirty="0">
                    <a:latin typeface="Anova Light (Body)"/>
                    <a:cs typeface="Arial" panose="020B0604020202020204" pitchFamily="34" charset="0"/>
                  </a:rPr>
                  <a:t>observations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≔{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Anova Light (Body)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𝑌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Anova Light (Body)"/>
                    <a:cs typeface="Arial" panose="020B0604020202020204" pitchFamily="34" charset="0"/>
                  </a:rPr>
                  <a:t> independently and identically distributed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Anova Light (Body)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Anova Light (Body)"/>
                    <a:cs typeface="Arial" panose="020B0604020202020204" pitchFamily="34" charset="0"/>
                  </a:rPr>
                  <a:t> respectively</a:t>
                </a:r>
                <a:r>
                  <a:rPr lang="en-US" sz="2800" dirty="0">
                    <a:latin typeface="Anova Light (Body)"/>
                  </a:rPr>
                  <a:t>, </a:t>
                </a:r>
                <a:r>
                  <a:rPr 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an unbiased empirical </a:t>
                </a:r>
                <a:r>
                  <a:rPr lang="en-US" sz="280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estimate of the squared population MMD </a:t>
                </a:r>
                <a:r>
                  <a:rPr 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is</a:t>
                </a:r>
              </a:p>
              <a:p>
                <a:pPr marL="178908" indent="-178908" defTabSz="2702228">
                  <a:buFont typeface="Wingdings" panose="05000000000000000000" pitchFamily="2" charset="2"/>
                  <a:buChar char="§"/>
                  <a:defRPr/>
                </a:pPr>
                <a:endParaRPr 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 defTabSz="2702228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𝑀𝑀𝐷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Ƒ,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box>
                        <m:box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−1)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≠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box>
                        <m:box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−1)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≠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𝑛𝑚</m:t>
                                  </m:r>
                                </m:den>
                              </m:f>
                            </m:e>
                          </m:box>
                          <m:nary>
                            <m:naryPr>
                              <m:chr m:val="∑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sup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defTabSz="2702228">
                  <a:defRPr/>
                </a:pPr>
                <a:endParaRPr lang="en-US" sz="1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defTabSz="2702228">
                  <a:defRPr/>
                </a:pPr>
                <a:endParaRPr 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marL="178908" indent="-178908" defTabSz="2702228">
                  <a:buFont typeface="Wingdings" panose="05000000000000000000" pitchFamily="2" charset="2"/>
                  <a:buChar char="§"/>
                  <a:defRPr/>
                </a:pPr>
                <a:r>
                  <a:rPr 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Gaussian kernel with </a:t>
                </a:r>
                <a:r>
                  <a:rPr lang="en-US" sz="280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bandwidth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exp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l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D1C928-0624-9380-FA88-0879F905E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5" y="2609538"/>
                <a:ext cx="16430666" cy="6163610"/>
              </a:xfrm>
              <a:prstGeom prst="rect">
                <a:avLst/>
              </a:prstGeom>
              <a:blipFill>
                <a:blip r:embed="rId4"/>
                <a:stretch>
                  <a:fillRect l="-1236" t="-1852" r="-618" b="-8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94B5074-3880-7538-B3CC-11F7E76430B4}"/>
              </a:ext>
            </a:extLst>
          </p:cNvPr>
          <p:cNvSpPr txBox="1">
            <a:spLocks/>
          </p:cNvSpPr>
          <p:nvPr/>
        </p:nvSpPr>
        <p:spPr>
          <a:xfrm>
            <a:off x="1033206" y="959955"/>
            <a:ext cx="16785871" cy="11224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6576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3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nova Light" panose="020B0403020203020204" pitchFamily="34" charset="0"/>
              <a:buNone/>
            </a:pPr>
            <a:r>
              <a:rPr lang="en-US" sz="4800" dirty="0">
                <a:solidFill>
                  <a:schemeClr val="bg2"/>
                </a:solidFill>
              </a:rPr>
              <a:t>Definitions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77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1ABC0-C4DF-D7EF-F9BB-F97177944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AD8547-DD70-5FED-DF46-892F404319BD}"/>
                  </a:ext>
                </a:extLst>
              </p:cNvPr>
              <p:cNvSpPr txBox="1"/>
              <p:nvPr/>
            </p:nvSpPr>
            <p:spPr>
              <a:xfrm>
                <a:off x="1007269" y="2274445"/>
                <a:ext cx="14824134" cy="2031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78908" indent="-178908" defTabSz="2702228"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defTabSz="2702228">
                  <a:defRPr/>
                </a:pP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 alternative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endParaRPr lang="en-US" altLang="en-US" sz="2800" dirty="0">
                  <a:cs typeface="Arial" panose="020B0604020202020204" pitchFamily="34" charset="0"/>
                </a:endParaRPr>
              </a:p>
              <a:p>
                <a:pPr defTabSz="2702228">
                  <a:defRPr/>
                </a:pPr>
                <a:endParaRPr lang="en-US" altLang="en-US" sz="1000" dirty="0">
                  <a:cs typeface="Arial" panose="020B0604020202020204" pitchFamily="34" charset="0"/>
                </a:endParaRPr>
              </a:p>
              <a:p>
                <a:pPr marL="178908" indent="-178908" defTabSz="2702228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 obtain the </a:t>
                </a:r>
                <a:r>
                  <a:rPr lang="en-US" altLang="en-US" sz="280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threshold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by permuting aggregated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</m:d>
                  </m:oMath>
                </a14:m>
                <a:endParaRPr lang="en-US" altLang="en-US" sz="2800" dirty="0">
                  <a:cs typeface="Arial" panose="020B0604020202020204" pitchFamily="34" charset="0"/>
                </a:endParaRPr>
              </a:p>
              <a:p>
                <a:pPr defTabSz="2702228">
                  <a:defRPr/>
                </a:pPr>
                <a:endParaRPr lang="en-US" altLang="en-US" sz="1000" dirty="0">
                  <a:cs typeface="Arial" panose="020B0604020202020204" pitchFamily="34" charset="0"/>
                </a:endParaRPr>
              </a:p>
              <a:p>
                <a:pPr marL="178908" indent="-178908" defTabSz="2702228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 reject the null if the test statistic exceeds the threshold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AD8547-DD70-5FED-DF46-892F40431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69" y="2274445"/>
                <a:ext cx="14824134" cy="2031325"/>
              </a:xfrm>
              <a:prstGeom prst="rect">
                <a:avLst/>
              </a:prstGeom>
              <a:blipFill>
                <a:blip r:embed="rId3"/>
                <a:stretch>
                  <a:fillRect l="-1370" t="-562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8708B11-510B-74BE-D210-6CC0DCE75985}"/>
              </a:ext>
            </a:extLst>
          </p:cNvPr>
          <p:cNvSpPr txBox="1"/>
          <p:nvPr/>
        </p:nvSpPr>
        <p:spPr>
          <a:xfrm>
            <a:off x="1252432" y="9576696"/>
            <a:ext cx="132588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702228">
              <a:defRPr/>
            </a:pPr>
            <a:r>
              <a:rPr lang="en-US" sz="1200" dirty="0">
                <a:cs typeface="Arial" panose="020B0604020202020204" pitchFamily="34" charset="0"/>
              </a:rPr>
              <a:t>[1] Gretton, Arthur, et al. "A kernel two-sample test." </a:t>
            </a:r>
            <a:r>
              <a:rPr lang="en-US" sz="1200" i="1" dirty="0">
                <a:cs typeface="Arial" panose="020B0604020202020204" pitchFamily="34" charset="0"/>
              </a:rPr>
              <a:t>The journal of machine learning research</a:t>
            </a:r>
            <a:r>
              <a:rPr lang="en-US" sz="1200" dirty="0">
                <a:cs typeface="Arial" panose="020B0604020202020204" pitchFamily="34" charset="0"/>
              </a:rPr>
              <a:t> 13.1 (2012): 723-773.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CEF03D2-4727-1475-FBB1-EAAAB7665210}"/>
              </a:ext>
            </a:extLst>
          </p:cNvPr>
          <p:cNvSpPr txBox="1">
            <a:spLocks/>
          </p:cNvSpPr>
          <p:nvPr/>
        </p:nvSpPr>
        <p:spPr>
          <a:xfrm>
            <a:off x="1033206" y="959955"/>
            <a:ext cx="16785871" cy="11224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6576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3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800" dirty="0">
                <a:solidFill>
                  <a:schemeClr val="bg2"/>
                </a:solidFill>
              </a:rPr>
              <a:t>Statistical Hypothesis Testing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17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91ABC0-C4DF-D7EF-F9BB-F97177944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AD8547-DD70-5FED-DF46-892F404319BD}"/>
                  </a:ext>
                </a:extLst>
              </p:cNvPr>
              <p:cNvSpPr txBox="1"/>
              <p:nvPr/>
            </p:nvSpPr>
            <p:spPr>
              <a:xfrm>
                <a:off x="1007269" y="2274445"/>
                <a:ext cx="14824134" cy="2031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78908" indent="-178908" defTabSz="2702228"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defTabSz="2702228">
                  <a:defRPr/>
                </a:pP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 alternative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endParaRPr lang="en-US" altLang="en-US" sz="2800" dirty="0">
                  <a:cs typeface="Arial" panose="020B0604020202020204" pitchFamily="34" charset="0"/>
                </a:endParaRPr>
              </a:p>
              <a:p>
                <a:pPr defTabSz="2702228">
                  <a:defRPr/>
                </a:pPr>
                <a:endParaRPr lang="en-US" altLang="en-US" sz="1000" dirty="0">
                  <a:cs typeface="Arial" panose="020B0604020202020204" pitchFamily="34" charset="0"/>
                </a:endParaRPr>
              </a:p>
              <a:p>
                <a:pPr marL="178908" indent="-178908" defTabSz="2702228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 obtain the </a:t>
                </a:r>
                <a:r>
                  <a:rPr lang="en-US" altLang="en-US" sz="280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threshold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by permuting aggregated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</m:d>
                  </m:oMath>
                </a14:m>
                <a:endParaRPr lang="en-US" altLang="en-US" sz="2800" dirty="0">
                  <a:cs typeface="Arial" panose="020B0604020202020204" pitchFamily="34" charset="0"/>
                </a:endParaRPr>
              </a:p>
              <a:p>
                <a:pPr defTabSz="2702228">
                  <a:defRPr/>
                </a:pPr>
                <a:endParaRPr lang="en-US" altLang="en-US" sz="1000" dirty="0">
                  <a:cs typeface="Arial" panose="020B0604020202020204" pitchFamily="34" charset="0"/>
                </a:endParaRPr>
              </a:p>
              <a:p>
                <a:pPr marL="178908" indent="-178908" defTabSz="2702228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 reject the null if the test statistic exceeds the threshold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AD8547-DD70-5FED-DF46-892F40431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69" y="2274445"/>
                <a:ext cx="14824134" cy="2031325"/>
              </a:xfrm>
              <a:prstGeom prst="rect">
                <a:avLst/>
              </a:prstGeom>
              <a:blipFill>
                <a:blip r:embed="rId3"/>
                <a:stretch>
                  <a:fillRect l="-1370" t="-562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C1775F-1AC1-90B3-B20C-466A501E61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3206" y="5143500"/>
            <a:ext cx="8061054" cy="1117968"/>
          </a:xfrm>
        </p:spPr>
        <p:txBody>
          <a:bodyPr>
            <a:noAutofit/>
          </a:bodyPr>
          <a:lstStyle/>
          <a:p>
            <a:r>
              <a:rPr lang="en-US" sz="4800" dirty="0"/>
              <a:t>Standard MMD</a:t>
            </a:r>
            <a:r>
              <a:rPr lang="en-US" sz="4800" baseline="30000" dirty="0"/>
              <a:t>[1]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E50A68-1E48-CFA0-33AF-3C12E6576678}"/>
              </a:ext>
            </a:extLst>
          </p:cNvPr>
          <p:cNvSpPr txBox="1"/>
          <p:nvPr/>
        </p:nvSpPr>
        <p:spPr>
          <a:xfrm>
            <a:off x="1007269" y="6058789"/>
            <a:ext cx="9221605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8908" indent="-178908" defTabSz="2702228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 based on MMD estimate from a </a:t>
            </a:r>
            <a:r>
              <a:rPr lang="en-US" altLang="en-US" sz="2800" dirty="0">
                <a:solidFill>
                  <a:schemeClr val="bg2"/>
                </a:solidFill>
                <a:cs typeface="Arial" panose="020B0604020202020204" pitchFamily="34" charset="0"/>
              </a:rPr>
              <a:t>single kernel bandwidth</a:t>
            </a:r>
          </a:p>
          <a:p>
            <a:pPr defTabSz="2702228">
              <a:defRPr/>
            </a:pPr>
            <a:endParaRPr lang="en-US" altLang="en-US" sz="1000" dirty="0">
              <a:cs typeface="Arial" panose="020B0604020202020204" pitchFamily="34" charset="0"/>
            </a:endParaRPr>
          </a:p>
          <a:p>
            <a:pPr marL="178908" indent="-178908" defTabSz="2702228"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 more relevant to </a:t>
            </a:r>
            <a:r>
              <a:rPr lang="en-US" altLang="en-US" sz="2800" dirty="0">
                <a:solidFill>
                  <a:schemeClr val="bg2"/>
                </a:solidFill>
                <a:cs typeface="Arial" panose="020B0604020202020204" pitchFamily="34" charset="0"/>
              </a:rPr>
              <a:t>streaming data</a:t>
            </a:r>
          </a:p>
          <a:p>
            <a:pPr defTabSz="2702228">
              <a:defRPr/>
            </a:pPr>
            <a:endParaRPr lang="en-US" altLang="en-US" sz="1000" dirty="0">
              <a:cs typeface="Arial" panose="020B0604020202020204" pitchFamily="34" charset="0"/>
            </a:endParaRPr>
          </a:p>
          <a:p>
            <a:pPr marL="178908" indent="-178908" defTabSz="2702228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latin typeface="Anova Light (Body)"/>
                <a:cs typeface="Arial" panose="020B0604020202020204" pitchFamily="34" charset="0"/>
              </a:rPr>
              <a:t> choosing an appropriate bandwidth is challenging</a:t>
            </a:r>
            <a:endParaRPr lang="en-US" sz="2800" dirty="0">
              <a:solidFill>
                <a:schemeClr val="tx1"/>
              </a:solidFill>
              <a:latin typeface="Anova Light (Body)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708B11-510B-74BE-D210-6CC0DCE75985}"/>
              </a:ext>
            </a:extLst>
          </p:cNvPr>
          <p:cNvSpPr txBox="1"/>
          <p:nvPr/>
        </p:nvSpPr>
        <p:spPr>
          <a:xfrm>
            <a:off x="1252432" y="9576696"/>
            <a:ext cx="132588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702228">
              <a:defRPr/>
            </a:pPr>
            <a:r>
              <a:rPr lang="en-US" sz="1200" dirty="0">
                <a:cs typeface="Arial" panose="020B0604020202020204" pitchFamily="34" charset="0"/>
              </a:rPr>
              <a:t>[1] Gretton, Arthur, et al. "A kernel two-sample test." </a:t>
            </a:r>
            <a:r>
              <a:rPr lang="en-US" sz="1200" i="1" dirty="0">
                <a:cs typeface="Arial" panose="020B0604020202020204" pitchFamily="34" charset="0"/>
              </a:rPr>
              <a:t>The journal of machine learning research</a:t>
            </a:r>
            <a:r>
              <a:rPr lang="en-US" sz="1200" dirty="0">
                <a:cs typeface="Arial" panose="020B0604020202020204" pitchFamily="34" charset="0"/>
              </a:rPr>
              <a:t> 13.1 (2012): 723-773.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CEF03D2-4727-1475-FBB1-EAAAB7665210}"/>
              </a:ext>
            </a:extLst>
          </p:cNvPr>
          <p:cNvSpPr txBox="1">
            <a:spLocks/>
          </p:cNvSpPr>
          <p:nvPr/>
        </p:nvSpPr>
        <p:spPr>
          <a:xfrm>
            <a:off x="1033206" y="959955"/>
            <a:ext cx="16785871" cy="11224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6576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3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800" dirty="0">
                <a:solidFill>
                  <a:schemeClr val="bg2"/>
                </a:solidFill>
              </a:rPr>
              <a:t>Statistical Hypothesis Testing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38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989D3F6-AE43-0C5E-63B4-6BC3CD92E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418B8E-4AA3-26F2-6BF2-A9A49D0F9D55}"/>
                  </a:ext>
                </a:extLst>
              </p:cNvPr>
              <p:cNvSpPr txBox="1"/>
              <p:nvPr/>
            </p:nvSpPr>
            <p:spPr>
              <a:xfrm>
                <a:off x="989185" y="2993914"/>
                <a:ext cx="17077141" cy="47110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78908" indent="-178908" defTabSz="2702228"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 combine estimates from </a:t>
                </a:r>
                <a:r>
                  <a:rPr lang="en-US" altLang="en-US" sz="280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different kernel bandwidths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by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Mahalanobis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distances</a:t>
                </a:r>
              </a:p>
              <a:p>
                <a:pPr defTabSz="2702228">
                  <a:buClr>
                    <a:schemeClr val="tx1"/>
                  </a:buClr>
                  <a:defRPr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 marL="178908" indent="-178908" defTabSz="2702228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the vector of MMD estimates </a:t>
                </a:r>
              </a:p>
              <a:p>
                <a:pPr defTabSz="2702228">
                  <a:defRPr/>
                </a:pPr>
                <a:endParaRPr lang="en-US" altLang="en-US" sz="1000" dirty="0">
                  <a:cs typeface="Arial" panose="020B0604020202020204" pitchFamily="34" charset="0"/>
                </a:endParaRPr>
              </a:p>
              <a:p>
                <a:pPr algn="ctr" defTabSz="2702228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𝑀𝑀𝐷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𝑀𝑀𝐷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𝑀𝑀𝐷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altLang="en-US" sz="2800" dirty="0">
                  <a:cs typeface="Arial" panose="020B0604020202020204" pitchFamily="34" charset="0"/>
                </a:endParaRPr>
              </a:p>
              <a:p>
                <a:pPr defTabSz="2702228">
                  <a:defRPr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 marL="178908" indent="-178908" defTabSz="2702228"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 test statistic </a:t>
                </a:r>
              </a:p>
              <a:p>
                <a:pPr defTabSz="2702228">
                  <a:buClr>
                    <a:schemeClr val="tx1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𝑀𝑀𝐷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𝑀𝑀𝐷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cs typeface="Arial" panose="020B0604020202020204" pitchFamily="34" charset="0"/>
                </a:endParaRPr>
              </a:p>
              <a:p>
                <a:pPr defTabSz="2702228">
                  <a:buClr>
                    <a:schemeClr val="tx1"/>
                  </a:buClr>
                  <a:defRPr/>
                </a:pPr>
                <a:endParaRPr lang="en-US" altLang="en-US" sz="1400" dirty="0">
                  <a:cs typeface="Arial" panose="020B0604020202020204" pitchFamily="34" charset="0"/>
                </a:endParaRPr>
              </a:p>
              <a:p>
                <a:pPr defTabSz="2702228"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  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</m:acc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is a consistent estimate of limiting covariance matrix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𝑀𝑀𝐷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</m:d>
                  </m:oMath>
                </a14:m>
                <a:endParaRPr lang="en-US" altLang="en-US" sz="2800" dirty="0">
                  <a:cs typeface="Arial" panose="020B0604020202020204" pitchFamily="34" charset="0"/>
                </a:endParaRPr>
              </a:p>
              <a:p>
                <a:pPr defTabSz="2702228">
                  <a:defRPr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 marL="178908" indent="-178908" defTabSz="2702228">
                  <a:buFont typeface="Wingdings" panose="05000000000000000000" pitchFamily="2" charset="2"/>
                  <a:buChar char="§"/>
                  <a:defRPr/>
                </a:pPr>
                <a:r>
                  <a:rPr lang="en-US" sz="2800" dirty="0">
                    <a:solidFill>
                      <a:schemeClr val="tx1"/>
                    </a:solidFill>
                    <a:latin typeface="Anova Light (Body)"/>
                    <a:cs typeface="Arial" panose="020B0604020202020204" pitchFamily="34" charset="0"/>
                  </a:rPr>
                  <a:t> although boost power, still face challenges in bandwidth selection and incur </a:t>
                </a:r>
                <a:r>
                  <a:rPr lang="en-US" sz="2800" dirty="0">
                    <a:solidFill>
                      <a:schemeClr val="bg2"/>
                    </a:solidFill>
                    <a:latin typeface="Anova Light (Body)"/>
                    <a:cs typeface="Arial" panose="020B0604020202020204" pitchFamily="34" charset="0"/>
                  </a:rPr>
                  <a:t>high computational cost</a:t>
                </a:r>
                <a:endParaRPr lang="en-US" sz="2800" dirty="0">
                  <a:solidFill>
                    <a:schemeClr val="bg2"/>
                  </a:solidFill>
                  <a:latin typeface="Anova Light (Body)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418B8E-4AA3-26F2-6BF2-A9A49D0F9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85" y="2993914"/>
                <a:ext cx="17077141" cy="4711033"/>
              </a:xfrm>
              <a:prstGeom prst="rect">
                <a:avLst/>
              </a:prstGeom>
              <a:blipFill>
                <a:blip r:embed="rId3"/>
                <a:stretch>
                  <a:fillRect l="-1142" t="-2329" b="-3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F320090-5787-3891-50DF-DF6307CB94F7}"/>
              </a:ext>
            </a:extLst>
          </p:cNvPr>
          <p:cNvSpPr txBox="1"/>
          <p:nvPr/>
        </p:nvSpPr>
        <p:spPr>
          <a:xfrm>
            <a:off x="1248497" y="9579772"/>
            <a:ext cx="13258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702228">
              <a:defRPr/>
            </a:pPr>
            <a:r>
              <a:rPr lang="en-US" sz="1200" dirty="0">
                <a:cs typeface="Arial" panose="020B0604020202020204" pitchFamily="34" charset="0"/>
              </a:rPr>
              <a:t>[2] Chatterjee, Anirban, and Bhaswar B. Bhattacharya. "Boosting the power of kernel two-sample tests." </a:t>
            </a:r>
            <a:r>
              <a:rPr lang="en-US" sz="1200" i="1" dirty="0" err="1">
                <a:cs typeface="Arial" panose="020B0604020202020204" pitchFamily="34" charset="0"/>
              </a:rPr>
              <a:t>Biometrika</a:t>
            </a:r>
            <a:r>
              <a:rPr lang="en-US" sz="1200" dirty="0">
                <a:cs typeface="Arial" panose="020B0604020202020204" pitchFamily="34" charset="0"/>
              </a:rPr>
              <a:t> 112.1 (2025): asae048.</a:t>
            </a:r>
          </a:p>
          <a:p>
            <a:pPr algn="l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0E51408-E489-B033-CE56-A25B91DB1C45}"/>
              </a:ext>
            </a:extLst>
          </p:cNvPr>
          <p:cNvSpPr txBox="1">
            <a:spLocks/>
          </p:cNvSpPr>
          <p:nvPr/>
        </p:nvSpPr>
        <p:spPr>
          <a:xfrm>
            <a:off x="1033206" y="959955"/>
            <a:ext cx="16785871" cy="11224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6576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3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800" dirty="0" err="1">
                <a:solidFill>
                  <a:schemeClr val="bg2"/>
                </a:solidFill>
              </a:rPr>
              <a:t>Mahalanobis</a:t>
            </a:r>
            <a:r>
              <a:rPr lang="en-US" sz="4800" dirty="0">
                <a:solidFill>
                  <a:schemeClr val="bg2"/>
                </a:solidFill>
              </a:rPr>
              <a:t> Aggregated MMD (MMMD)</a:t>
            </a:r>
            <a:r>
              <a:rPr lang="en-US" sz="4800" baseline="30000" dirty="0">
                <a:solidFill>
                  <a:schemeClr val="bg2"/>
                </a:solidFill>
              </a:rPr>
              <a:t>[2]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4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E6BE179-850A-220D-76D5-A4095D0A5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D971C2-0633-CE14-FD85-4C3E5827ABAD}"/>
                  </a:ext>
                </a:extLst>
              </p:cNvPr>
              <p:cNvSpPr txBox="1"/>
              <p:nvPr/>
            </p:nvSpPr>
            <p:spPr>
              <a:xfrm>
                <a:off x="998490" y="2801815"/>
                <a:ext cx="9871528" cy="4369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78908" indent="-178908" defTabSz="2702228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2800" dirty="0">
                    <a:cs typeface="Arial" panose="020B0604020202020204" pitchFamily="34" charset="0"/>
                  </a:rPr>
                  <a:t> Gaussian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i.i.d.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distribution: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(0,</m:t>
                    </m:r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𝑌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sub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en-US" sz="2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D971C2-0633-CE14-FD85-4C3E5827A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90" y="2801815"/>
                <a:ext cx="9871528" cy="436914"/>
              </a:xfrm>
              <a:prstGeom prst="rect">
                <a:avLst/>
              </a:prstGeom>
              <a:blipFill>
                <a:blip r:embed="rId3"/>
                <a:stretch>
                  <a:fillRect l="-2057" t="-25714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DA27C46-DAB4-46CC-1269-CA2C6C570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4407" y="3698644"/>
            <a:ext cx="4986912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C4F941-0A45-8B42-BBEB-A128F2D2B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958" y="3698644"/>
            <a:ext cx="4986911" cy="457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983B7B8-995A-0B64-A800-3590209EC887}"/>
              </a:ext>
            </a:extLst>
          </p:cNvPr>
          <p:cNvSpPr/>
          <p:nvPr/>
        </p:nvSpPr>
        <p:spPr>
          <a:xfrm>
            <a:off x="9743840" y="5143500"/>
            <a:ext cx="1126178" cy="14647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C9D3D-064C-816E-C9B4-566147BDF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93017" y="3698644"/>
            <a:ext cx="4986911" cy="457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2AFB4A-512F-D064-8781-1E2C3BA0BA51}"/>
              </a:ext>
            </a:extLst>
          </p:cNvPr>
          <p:cNvSpPr/>
          <p:nvPr/>
        </p:nvSpPr>
        <p:spPr>
          <a:xfrm>
            <a:off x="15899654" y="5080933"/>
            <a:ext cx="1126178" cy="14647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95801EA3-36F0-B91A-1A6F-85698D198B72}"/>
              </a:ext>
            </a:extLst>
          </p:cNvPr>
          <p:cNvSpPr/>
          <p:nvPr/>
        </p:nvSpPr>
        <p:spPr>
          <a:xfrm>
            <a:off x="975340" y="8460748"/>
            <a:ext cx="10065979" cy="937860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changes in EITHER mean or covariance can affect performance</a:t>
            </a: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05994663-B5F1-65D1-7679-9D4AF53D682D}"/>
              </a:ext>
            </a:extLst>
          </p:cNvPr>
          <p:cNvSpPr/>
          <p:nvPr/>
        </p:nvSpPr>
        <p:spPr>
          <a:xfrm>
            <a:off x="11771385" y="8460748"/>
            <a:ext cx="5630176" cy="936038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changes in BOTH mean and covariance can affect performance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3769B86-0BB6-EE22-5FF1-C12EA6C7E448}"/>
              </a:ext>
            </a:extLst>
          </p:cNvPr>
          <p:cNvSpPr txBox="1">
            <a:spLocks/>
          </p:cNvSpPr>
          <p:nvPr/>
        </p:nvSpPr>
        <p:spPr>
          <a:xfrm>
            <a:off x="1033206" y="959955"/>
            <a:ext cx="16785871" cy="11224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6576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3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1371600" rtl="0" eaLnBrk="1" latinLnBrk="0" hangingPunct="1">
              <a:lnSpc>
                <a:spcPct val="85000"/>
              </a:lnSpc>
              <a:spcBef>
                <a:spcPts val="1600"/>
              </a:spcBef>
              <a:buClr>
                <a:schemeClr val="accent5"/>
              </a:buClr>
              <a:buFont typeface="Anova Light" panose="020B0403020203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nova Light" panose="020B0403020203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800" dirty="0">
                <a:solidFill>
                  <a:schemeClr val="bg2"/>
                </a:solidFill>
              </a:rPr>
              <a:t>Performance of the State-of-the-Art: MMMD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325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9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2020-TEMPLATE-EXTERNAL" val="pdtUH84H"/>
  <p:tag name="ARTICULATE_DESIGN_ID_SAS-EXTERNAL-16X9-2023" val="CJxW6PTk"/>
  <p:tag name="ARTICULATE_DESIGN_ID_1_NDA" val="5KPCLKMf"/>
  <p:tag name="ARTICULATE_DESIGN_ID_1_SAS-EXTERNAL-16X9-2023" val="OvZPFYIY"/>
  <p:tag name="ARTICULATE_DESIGN_ID_SAS - EXTERNAL - 16X9 - 2023" val="iju6vBOG"/>
  <p:tag name="ARTICULATE_DESIGN_ID_SAS - EXTERNAL" val="IZ9bNYet"/>
  <p:tag name="ARTICULATE_DESIGN_ID_SAS - EXTERNAL - NDA" val="RR4fBfJW"/>
  <p:tag name="ARTICULATE_SLIDE_THUMBNAIL_REFRESH" val="1"/>
  <p:tag name="ARTICULATE_DESIGN_ID_CUSTOM DESIGN" val="WASRYxhz"/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AS - EXTERNAL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RNAL_Template_2025.potx" id="{10439997-F4B8-469D-9B5D-D077CB74A751}" vid="{F5B29EA2-09D5-4380-B97D-8E3D94B6D992}"/>
    </a:ext>
  </a:extLst>
</a:theme>
</file>

<file path=ppt/theme/theme2.xml><?xml version="1.0" encoding="utf-8"?>
<a:theme xmlns:a="http://schemas.openxmlformats.org/drawingml/2006/main" name="SAS - EXTERNAL - NDA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RNAL_Template_2025.potx" id="{10439997-F4B8-469D-9B5D-D077CB74A751}" vid="{5701E028-3A36-4999-9EED-8FB0D0DEA053}"/>
    </a:ext>
  </a:extLst>
</a:theme>
</file>

<file path=ppt/theme/theme3.xml><?xml version="1.0" encoding="utf-8"?>
<a:theme xmlns:a="http://schemas.openxmlformats.org/drawingml/2006/main" name="Office Theme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a13a7a-592e-48a3-a15d-269b84bf530a">
      <Terms xmlns="http://schemas.microsoft.com/office/infopath/2007/PartnerControls"/>
    </lcf76f155ced4ddcb4097134ff3c332f>
    <TaxCatchAll xmlns="4c8f9139-0005-4951-a3d8-ed129daceb3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33DABE1266E4186980FD85BDA5B5A" ma:contentTypeVersion="19" ma:contentTypeDescription="Create a new document." ma:contentTypeScope="" ma:versionID="e6e2c26cb3043c8fda04133e45092a29">
  <xsd:schema xmlns:xsd="http://www.w3.org/2001/XMLSchema" xmlns:xs="http://www.w3.org/2001/XMLSchema" xmlns:p="http://schemas.microsoft.com/office/2006/metadata/properties" xmlns:ns2="bea13a7a-592e-48a3-a15d-269b84bf530a" xmlns:ns3="4c8f9139-0005-4951-a3d8-ed129daceb38" targetNamespace="http://schemas.microsoft.com/office/2006/metadata/properties" ma:root="true" ma:fieldsID="645f1910e393b5f87b9581cad506d2e9" ns2:_="" ns3:_="">
    <xsd:import namespace="bea13a7a-592e-48a3-a15d-269b84bf530a"/>
    <xsd:import namespace="4c8f9139-0005-4951-a3d8-ed129daceb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13a7a-592e-48a3-a15d-269b84bf53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d0e135-c9ac-4e89-9c36-fb2929ad0f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f9139-0005-4951-a3d8-ed129daceb3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ed01655-52a7-466e-8730-2adcef0b43f6}" ma:internalName="TaxCatchAll" ma:showField="CatchAllData" ma:web="4c8f9139-0005-4951-a3d8-ed129daceb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663518-7548-4643-8219-608BFF0DFA0C}">
  <ds:schemaRefs>
    <ds:schemaRef ds:uri="4c8f9139-0005-4951-a3d8-ed129daceb38"/>
    <ds:schemaRef ds:uri="bea13a7a-592e-48a3-a15d-269b84bf53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E925E4-5239-4639-A029-07B3CFD6A3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5508CE-362E-4163-9739-47AD2DF37207}">
  <ds:schemaRefs>
    <ds:schemaRef ds:uri="4c8f9139-0005-4951-a3d8-ed129daceb38"/>
    <ds:schemaRef ds:uri="bea13a7a-592e-48a3-a15d-269b84bf53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EXTERNAL_Template</Template>
  <TotalTime>23208</TotalTime>
  <Words>1459</Words>
  <Application>Microsoft Macintosh PowerPoint</Application>
  <PresentationFormat>Custom</PresentationFormat>
  <Paragraphs>195</Paragraphs>
  <Slides>21</Slides>
  <Notes>7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Anova Light (Body)</vt:lpstr>
      <vt:lpstr>Arial</vt:lpstr>
      <vt:lpstr>Anova Bold</vt:lpstr>
      <vt:lpstr>Anova Light</vt:lpstr>
      <vt:lpstr>Cambria Math</vt:lpstr>
      <vt:lpstr>Wingdings</vt:lpstr>
      <vt:lpstr>SAS - EXTERNAL</vt:lpstr>
      <vt:lpstr>SAS - EXTERNAL - NDA</vt:lpstr>
      <vt:lpstr>Kernel Bandwidth Selection for Maximum Mean Discrepancy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Christie Eades</dc:creator>
  <cp:lastModifiedBy>Zou, Hangcen</cp:lastModifiedBy>
  <cp:revision>100</cp:revision>
  <dcterms:created xsi:type="dcterms:W3CDTF">2025-06-18T19:04:34Z</dcterms:created>
  <dcterms:modified xsi:type="dcterms:W3CDTF">2025-09-30T15:09:53Z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451006F2-8E20-4D4E-B05C-4B5D02827FD6</vt:lpwstr>
  </property>
  <property fmtid="{D5CDD505-2E9C-101B-9397-08002B2CF9AE}" pid="3" name="ArticulatePath">
    <vt:lpwstr>2020-Template-External</vt:lpwstr>
  </property>
  <property fmtid="{D5CDD505-2E9C-101B-9397-08002B2CF9AE}" pid="4" name="ContentTypeId">
    <vt:lpwstr>0x010100F0833DABE1266E4186980FD85BDA5B5A</vt:lpwstr>
  </property>
  <property fmtid="{D5CDD505-2E9C-101B-9397-08002B2CF9AE}" pid="5" name="MediaServiceImageTags">
    <vt:lpwstr/>
  </property>
</Properties>
</file>