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45"/>
  </p:notesMasterIdLst>
  <p:handoutMasterIdLst>
    <p:handoutMasterId r:id="rId46"/>
  </p:handoutMasterIdLst>
  <p:sldIdLst>
    <p:sldId id="264" r:id="rId6"/>
    <p:sldId id="265" r:id="rId7"/>
    <p:sldId id="288" r:id="rId8"/>
    <p:sldId id="290" r:id="rId9"/>
    <p:sldId id="289" r:id="rId10"/>
    <p:sldId id="291" r:id="rId11"/>
    <p:sldId id="292" r:id="rId12"/>
    <p:sldId id="266" r:id="rId13"/>
    <p:sldId id="300" r:id="rId14"/>
    <p:sldId id="301" r:id="rId15"/>
    <p:sldId id="2328" r:id="rId16"/>
    <p:sldId id="2329" r:id="rId17"/>
    <p:sldId id="2330" r:id="rId18"/>
    <p:sldId id="2332" r:id="rId19"/>
    <p:sldId id="2333" r:id="rId20"/>
    <p:sldId id="2334" r:id="rId21"/>
    <p:sldId id="2331" r:id="rId22"/>
    <p:sldId id="2335" r:id="rId23"/>
    <p:sldId id="2336" r:id="rId24"/>
    <p:sldId id="2371" r:id="rId25"/>
    <p:sldId id="2337" r:id="rId26"/>
    <p:sldId id="2338" r:id="rId27"/>
    <p:sldId id="2339" r:id="rId28"/>
    <p:sldId id="2340" r:id="rId29"/>
    <p:sldId id="2341" r:id="rId30"/>
    <p:sldId id="2342" r:id="rId31"/>
    <p:sldId id="2374" r:id="rId32"/>
    <p:sldId id="2343" r:id="rId33"/>
    <p:sldId id="2345" r:id="rId34"/>
    <p:sldId id="2346" r:id="rId35"/>
    <p:sldId id="2347" r:id="rId36"/>
    <p:sldId id="2348" r:id="rId37"/>
    <p:sldId id="2350" r:id="rId38"/>
    <p:sldId id="2375" r:id="rId39"/>
    <p:sldId id="2384" r:id="rId40"/>
    <p:sldId id="2385" r:id="rId41"/>
    <p:sldId id="2386" r:id="rId42"/>
    <p:sldId id="296" r:id="rId43"/>
    <p:sldId id="260" r:id="rId44"/>
  </p:sldIdLst>
  <p:sldSz cx="18288000" cy="10287000"/>
  <p:notesSz cx="6858000" cy="9144000"/>
  <p:embeddedFontLst>
    <p:embeddedFont>
      <p:font typeface="Anova Bold" panose="020B0604020202020204" charset="0"/>
      <p:regular r:id="rId47"/>
      <p:bold r:id="rId48"/>
      <p:italic r:id="rId49"/>
      <p:boldItalic r:id="rId50"/>
    </p:embeddedFont>
    <p:embeddedFont>
      <p:font typeface="Anova Light" panose="020B060402020202020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C3829F-2C56-4915-AA34-5F93EE359221}">
          <p14:sldIdLst>
            <p14:sldId id="264"/>
            <p14:sldId id="265"/>
            <p14:sldId id="288"/>
            <p14:sldId id="290"/>
            <p14:sldId id="289"/>
            <p14:sldId id="291"/>
            <p14:sldId id="292"/>
            <p14:sldId id="266"/>
            <p14:sldId id="300"/>
            <p14:sldId id="301"/>
            <p14:sldId id="2328"/>
            <p14:sldId id="2329"/>
            <p14:sldId id="2330"/>
            <p14:sldId id="2332"/>
            <p14:sldId id="2333"/>
            <p14:sldId id="2334"/>
            <p14:sldId id="2331"/>
            <p14:sldId id="2335"/>
            <p14:sldId id="2336"/>
            <p14:sldId id="2371"/>
            <p14:sldId id="2337"/>
            <p14:sldId id="2338"/>
            <p14:sldId id="2339"/>
            <p14:sldId id="2340"/>
            <p14:sldId id="2341"/>
            <p14:sldId id="2342"/>
            <p14:sldId id="2374"/>
            <p14:sldId id="2343"/>
            <p14:sldId id="2345"/>
            <p14:sldId id="2346"/>
            <p14:sldId id="2347"/>
            <p14:sldId id="2348"/>
            <p14:sldId id="2350"/>
            <p14:sldId id="2375"/>
            <p14:sldId id="2384"/>
            <p14:sldId id="2385"/>
            <p14:sldId id="2386"/>
            <p14:sldId id="296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9F639-AA0C-4D91-B870-3F214DD22320}" v="1" dt="2025-09-19T13:28:5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4" autoAdjust="0"/>
    <p:restoredTop sz="96255" autoAdjust="0"/>
  </p:normalViewPr>
  <p:slideViewPr>
    <p:cSldViewPr snapToGrid="0">
      <p:cViewPr varScale="1">
        <p:scale>
          <a:sx n="81" d="100"/>
          <a:sy n="81" d="100"/>
        </p:scale>
        <p:origin x="27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ox" userId="7ea9f59c-96da-4578-8dd2-7bd629291b61" providerId="ADAL" clId="{0BB9F639-AA0C-4D91-B870-3F214DD22320}"/>
    <pc:docChg chg="custSel delSld modSld modSection">
      <pc:chgData name="Jim Box" userId="7ea9f59c-96da-4578-8dd2-7bd629291b61" providerId="ADAL" clId="{0BB9F639-AA0C-4D91-B870-3F214DD22320}" dt="2025-09-19T13:31:13.475" v="82" actId="6549"/>
      <pc:docMkLst>
        <pc:docMk/>
      </pc:docMkLst>
      <pc:sldChg chg="addSp modSp mod chgLayout">
        <pc:chgData name="Jim Box" userId="7ea9f59c-96da-4578-8dd2-7bd629291b61" providerId="ADAL" clId="{0BB9F639-AA0C-4D91-B870-3F214DD22320}" dt="2025-09-19T13:31:13.475" v="82" actId="6549"/>
        <pc:sldMkLst>
          <pc:docMk/>
          <pc:sldMk cId="2062908599" sldId="264"/>
        </pc:sldMkLst>
        <pc:spChg chg="add mod ord">
          <ac:chgData name="Jim Box" userId="7ea9f59c-96da-4578-8dd2-7bd629291b61" providerId="ADAL" clId="{0BB9F639-AA0C-4D91-B870-3F214DD22320}" dt="2025-09-19T13:29:32.554" v="73" actId="20577"/>
          <ac:spMkLst>
            <pc:docMk/>
            <pc:sldMk cId="2062908599" sldId="264"/>
            <ac:spMk id="2" creationId="{4B91D2CE-E9F4-DD0C-3FCD-BA6B2B7FCA8F}"/>
          </ac:spMkLst>
        </pc:spChg>
        <pc:spChg chg="mod ord">
          <ac:chgData name="Jim Box" userId="7ea9f59c-96da-4578-8dd2-7bd629291b61" providerId="ADAL" clId="{0BB9F639-AA0C-4D91-B870-3F214DD22320}" dt="2025-09-19T13:31:13.475" v="82" actId="6549"/>
          <ac:spMkLst>
            <pc:docMk/>
            <pc:sldMk cId="2062908599" sldId="264"/>
            <ac:spMk id="3" creationId="{AD1F627A-03AF-6782-15B5-F0A5FB82CD07}"/>
          </ac:spMkLst>
        </pc:spChg>
        <pc:spChg chg="mod ord">
          <ac:chgData name="Jim Box" userId="7ea9f59c-96da-4578-8dd2-7bd629291b61" providerId="ADAL" clId="{0BB9F639-AA0C-4D91-B870-3F214DD22320}" dt="2025-09-19T13:31:09.280" v="81" actId="20577"/>
          <ac:spMkLst>
            <pc:docMk/>
            <pc:sldMk cId="2062908599" sldId="264"/>
            <ac:spMk id="8" creationId="{B064BED0-C4BC-C7E8-DA39-5A9DCEC2E9FB}"/>
          </ac:spMkLst>
        </pc:spChg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1317795868" sldId="293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2409962482" sldId="2376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1511414276" sldId="2377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3607225719" sldId="2378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1665585669" sldId="2379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1290850911" sldId="2380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239009870" sldId="2381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313570159" sldId="2382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2491582617" sldId="2383"/>
        </pc:sldMkLst>
      </pc:sldChg>
      <pc:sldChg chg="del">
        <pc:chgData name="Jim Box" userId="7ea9f59c-96da-4578-8dd2-7bd629291b61" providerId="ADAL" clId="{0BB9F639-AA0C-4D91-B870-3F214DD22320}" dt="2025-09-19T13:29:57.400" v="75" actId="47"/>
        <pc:sldMkLst>
          <pc:docMk/>
          <pc:sldMk cId="4261399977" sldId="2387"/>
        </pc:sldMkLst>
      </pc:sldChg>
    </pc:docChg>
  </pc:docChgLst>
  <pc:docChgLst>
    <pc:chgData name="Jim Box" userId="7ea9f59c-96da-4578-8dd2-7bd629291b61" providerId="ADAL" clId="{8EA0951F-3D95-49E9-BDC3-AE8E94B64674}"/>
    <pc:docChg chg="custSel modSld">
      <pc:chgData name="Jim Box" userId="7ea9f59c-96da-4578-8dd2-7bd629291b61" providerId="ADAL" clId="{8EA0951F-3D95-49E9-BDC3-AE8E94B64674}" dt="2025-08-05T17:19:01.847" v="33" actId="20577"/>
      <pc:docMkLst>
        <pc:docMk/>
      </pc:docMkLst>
      <pc:sldChg chg="modSp mod">
        <pc:chgData name="Jim Box" userId="7ea9f59c-96da-4578-8dd2-7bd629291b61" providerId="ADAL" clId="{8EA0951F-3D95-49E9-BDC3-AE8E94B64674}" dt="2025-08-05T17:19:01.847" v="33" actId="20577"/>
        <pc:sldMkLst>
          <pc:docMk/>
          <pc:sldMk cId="2062908599" sldId="264"/>
        </pc:sldMkLst>
        <pc:spChg chg="mod">
          <ac:chgData name="Jim Box" userId="7ea9f59c-96da-4578-8dd2-7bd629291b61" providerId="ADAL" clId="{8EA0951F-3D95-49E9-BDC3-AE8E94B64674}" dt="2025-08-05T17:19:01.847" v="33" actId="20577"/>
          <ac:spMkLst>
            <pc:docMk/>
            <pc:sldMk cId="2062908599" sldId="264"/>
            <ac:spMk id="8" creationId="{B064BED0-C4BC-C7E8-DA39-5A9DCEC2E9FB}"/>
          </ac:spMkLst>
        </pc:spChg>
      </pc:sldChg>
      <pc:sldChg chg="addSp delSp modSp mod delAnim modAnim">
        <pc:chgData name="Jim Box" userId="7ea9f59c-96da-4578-8dd2-7bd629291b61" providerId="ADAL" clId="{8EA0951F-3D95-49E9-BDC3-AE8E94B64674}" dt="2025-08-05T17:18:16.536" v="4"/>
        <pc:sldMkLst>
          <pc:docMk/>
          <pc:sldMk cId="928621211" sldId="292"/>
        </pc:sldMkLst>
        <pc:picChg chg="add mod">
          <ac:chgData name="Jim Box" userId="7ea9f59c-96da-4578-8dd2-7bd629291b61" providerId="ADAL" clId="{8EA0951F-3D95-49E9-BDC3-AE8E94B64674}" dt="2025-08-05T17:17:48.803" v="3" actId="14100"/>
          <ac:picMkLst>
            <pc:docMk/>
            <pc:sldMk cId="928621211" sldId="292"/>
            <ac:picMk id="10" creationId="{BE80D6F5-DF53-015E-DF8C-B565AEC5505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7A3E-9AF7-CD41-B4CD-9C51B846E8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00531-E018-2443-84D5-F25B0EBEC823}">
      <dgm:prSet phldrT="[Text]"/>
      <dgm:spPr/>
      <dgm:t>
        <a:bodyPr/>
        <a:lstStyle/>
        <a:p>
          <a:r>
            <a:rPr lang="en-US" dirty="0"/>
            <a:t>AI systems perform tasks that typically require human-level intelligence</a:t>
          </a:r>
        </a:p>
      </dgm:t>
    </dgm:pt>
    <dgm:pt modelId="{E29893D3-29E2-2247-8239-1624D39E6EA3}" type="parTrans" cxnId="{E1E06BFA-FA6E-6B46-9917-E42317F22AB4}">
      <dgm:prSet/>
      <dgm:spPr/>
      <dgm:t>
        <a:bodyPr/>
        <a:lstStyle/>
        <a:p>
          <a:endParaRPr lang="en-US"/>
        </a:p>
      </dgm:t>
    </dgm:pt>
    <dgm:pt modelId="{9450A405-E35C-E847-AE7D-1885B25D4FEE}" type="sibTrans" cxnId="{E1E06BFA-FA6E-6B46-9917-E42317F22AB4}">
      <dgm:prSet/>
      <dgm:spPr/>
      <dgm:t>
        <a:bodyPr/>
        <a:lstStyle/>
        <a:p>
          <a:endParaRPr lang="en-US"/>
        </a:p>
      </dgm:t>
    </dgm:pt>
    <dgm:pt modelId="{49446E21-4632-644E-9418-AB82C63D3477}">
      <dgm:prSet phldrT="[Text]"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Understanding Language</a:t>
          </a:r>
        </a:p>
      </dgm:t>
    </dgm:pt>
    <dgm:pt modelId="{253336EF-EA9E-E643-B60E-BEABE255D4F2}" type="parTrans" cxnId="{AC893DB9-077C-9840-ABFD-061BF36BE6FE}">
      <dgm:prSet/>
      <dgm:spPr/>
      <dgm:t>
        <a:bodyPr/>
        <a:lstStyle/>
        <a:p>
          <a:endParaRPr lang="en-US"/>
        </a:p>
      </dgm:t>
    </dgm:pt>
    <dgm:pt modelId="{E107DB26-DA0A-DA44-89C7-8975A8D571D7}" type="sibTrans" cxnId="{AC893DB9-077C-9840-ABFD-061BF36BE6FE}">
      <dgm:prSet/>
      <dgm:spPr/>
      <dgm:t>
        <a:bodyPr/>
        <a:lstStyle/>
        <a:p>
          <a:endParaRPr lang="en-US"/>
        </a:p>
      </dgm:t>
    </dgm:pt>
    <dgm:pt modelId="{A4BACBB4-00E4-104C-BB30-138CF304432A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Recognizing images and patterns</a:t>
          </a:r>
        </a:p>
      </dgm:t>
    </dgm:pt>
    <dgm:pt modelId="{9CECA1BA-2E0D-EC4B-9542-231E330CB624}" type="parTrans" cxnId="{E4582178-8E7A-DE42-A22E-6DD218915E58}">
      <dgm:prSet/>
      <dgm:spPr/>
      <dgm:t>
        <a:bodyPr/>
        <a:lstStyle/>
        <a:p>
          <a:endParaRPr lang="en-US"/>
        </a:p>
      </dgm:t>
    </dgm:pt>
    <dgm:pt modelId="{24DE6928-3945-3E49-8DE0-0C17B3D8AD21}" type="sibTrans" cxnId="{E4582178-8E7A-DE42-A22E-6DD218915E58}">
      <dgm:prSet/>
      <dgm:spPr/>
      <dgm:t>
        <a:bodyPr/>
        <a:lstStyle/>
        <a:p>
          <a:endParaRPr lang="en-US"/>
        </a:p>
      </dgm:t>
    </dgm:pt>
    <dgm:pt modelId="{4D0D8005-4409-384E-ABAC-78A4364E7BFF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Making Decisions</a:t>
          </a:r>
        </a:p>
      </dgm:t>
    </dgm:pt>
    <dgm:pt modelId="{4717E8B3-5F9E-B94A-86B4-97DE017242AF}" type="parTrans" cxnId="{3F728E54-366F-8C44-B09C-A3D9FC6BC061}">
      <dgm:prSet/>
      <dgm:spPr/>
      <dgm:t>
        <a:bodyPr/>
        <a:lstStyle/>
        <a:p>
          <a:endParaRPr lang="en-US"/>
        </a:p>
      </dgm:t>
    </dgm:pt>
    <dgm:pt modelId="{DC8AEF72-23E1-FD44-88D7-D31A5DD2A499}" type="sibTrans" cxnId="{3F728E54-366F-8C44-B09C-A3D9FC6BC061}">
      <dgm:prSet/>
      <dgm:spPr/>
      <dgm:t>
        <a:bodyPr/>
        <a:lstStyle/>
        <a:p>
          <a:endParaRPr lang="en-US"/>
        </a:p>
      </dgm:t>
    </dgm:pt>
    <dgm:pt modelId="{318874B6-622F-EE40-96F9-55167A1FFEFF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Learning from the past</a:t>
          </a:r>
        </a:p>
      </dgm:t>
    </dgm:pt>
    <dgm:pt modelId="{C400FCF6-42D2-6441-8EBF-1BBCE75C0325}" type="parTrans" cxnId="{6F935C9E-C061-8A46-960F-878B9A80D6B3}">
      <dgm:prSet/>
      <dgm:spPr/>
      <dgm:t>
        <a:bodyPr/>
        <a:lstStyle/>
        <a:p>
          <a:endParaRPr lang="en-US"/>
        </a:p>
      </dgm:t>
    </dgm:pt>
    <dgm:pt modelId="{0FE49F4F-7ACA-C645-98B2-2FB4BF891261}" type="sibTrans" cxnId="{6F935C9E-C061-8A46-960F-878B9A80D6B3}">
      <dgm:prSet/>
      <dgm:spPr/>
      <dgm:t>
        <a:bodyPr/>
        <a:lstStyle/>
        <a:p>
          <a:endParaRPr lang="en-US"/>
        </a:p>
      </dgm:t>
    </dgm:pt>
    <dgm:pt modelId="{776AA301-B400-F846-81DF-33AB0D6395E5}" type="pres">
      <dgm:prSet presAssocID="{A0D57A3E-9AF7-CD41-B4CD-9C51B846E8EB}" presName="linear" presStyleCnt="0">
        <dgm:presLayoutVars>
          <dgm:animLvl val="lvl"/>
          <dgm:resizeHandles val="exact"/>
        </dgm:presLayoutVars>
      </dgm:prSet>
      <dgm:spPr/>
    </dgm:pt>
    <dgm:pt modelId="{6AD74799-67AF-F249-8246-72F1122EBB06}" type="pres">
      <dgm:prSet presAssocID="{A6600531-E018-2443-84D5-F25B0EBEC82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AB17D5F-EA64-AF4D-A848-D44DA97B6A85}" type="pres">
      <dgm:prSet presAssocID="{A6600531-E018-2443-84D5-F25B0EBEC82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86CA5F-FAC5-1F48-82CA-ECFD87CABD61}" type="presOf" srcId="{49446E21-4632-644E-9418-AB82C63D3477}" destId="{FAB17D5F-EA64-AF4D-A848-D44DA97B6A85}" srcOrd="0" destOrd="0" presId="urn:microsoft.com/office/officeart/2005/8/layout/vList2"/>
    <dgm:cxn modelId="{2C1C066E-DA85-0B44-AEF9-0DCFB893C80D}" type="presOf" srcId="{A4BACBB4-00E4-104C-BB30-138CF304432A}" destId="{FAB17D5F-EA64-AF4D-A848-D44DA97B6A85}" srcOrd="0" destOrd="1" presId="urn:microsoft.com/office/officeart/2005/8/layout/vList2"/>
    <dgm:cxn modelId="{4D09DC50-987B-AF4C-B1BF-5E7004A89C9F}" type="presOf" srcId="{A6600531-E018-2443-84D5-F25B0EBEC823}" destId="{6AD74799-67AF-F249-8246-72F1122EBB06}" srcOrd="0" destOrd="0" presId="urn:microsoft.com/office/officeart/2005/8/layout/vList2"/>
    <dgm:cxn modelId="{3F728E54-366F-8C44-B09C-A3D9FC6BC061}" srcId="{A6600531-E018-2443-84D5-F25B0EBEC823}" destId="{4D0D8005-4409-384E-ABAC-78A4364E7BFF}" srcOrd="2" destOrd="0" parTransId="{4717E8B3-5F9E-B94A-86B4-97DE017242AF}" sibTransId="{DC8AEF72-23E1-FD44-88D7-D31A5DD2A499}"/>
    <dgm:cxn modelId="{E4582178-8E7A-DE42-A22E-6DD218915E58}" srcId="{A6600531-E018-2443-84D5-F25B0EBEC823}" destId="{A4BACBB4-00E4-104C-BB30-138CF304432A}" srcOrd="1" destOrd="0" parTransId="{9CECA1BA-2E0D-EC4B-9542-231E330CB624}" sibTransId="{24DE6928-3945-3E49-8DE0-0C17B3D8AD21}"/>
    <dgm:cxn modelId="{6F935C9E-C061-8A46-960F-878B9A80D6B3}" srcId="{A6600531-E018-2443-84D5-F25B0EBEC823}" destId="{318874B6-622F-EE40-96F9-55167A1FFEFF}" srcOrd="3" destOrd="0" parTransId="{C400FCF6-42D2-6441-8EBF-1BBCE75C0325}" sibTransId="{0FE49F4F-7ACA-C645-98B2-2FB4BF891261}"/>
    <dgm:cxn modelId="{6C56CEA3-B5D1-4A45-AD14-EC7415466150}" type="presOf" srcId="{4D0D8005-4409-384E-ABAC-78A4364E7BFF}" destId="{FAB17D5F-EA64-AF4D-A848-D44DA97B6A85}" srcOrd="0" destOrd="2" presId="urn:microsoft.com/office/officeart/2005/8/layout/vList2"/>
    <dgm:cxn modelId="{4B0654B6-2F59-9041-BFBB-A13176C40BE4}" type="presOf" srcId="{A0D57A3E-9AF7-CD41-B4CD-9C51B846E8EB}" destId="{776AA301-B400-F846-81DF-33AB0D6395E5}" srcOrd="0" destOrd="0" presId="urn:microsoft.com/office/officeart/2005/8/layout/vList2"/>
    <dgm:cxn modelId="{AC893DB9-077C-9840-ABFD-061BF36BE6FE}" srcId="{A6600531-E018-2443-84D5-F25B0EBEC823}" destId="{49446E21-4632-644E-9418-AB82C63D3477}" srcOrd="0" destOrd="0" parTransId="{253336EF-EA9E-E643-B60E-BEABE255D4F2}" sibTransId="{E107DB26-DA0A-DA44-89C7-8975A8D571D7}"/>
    <dgm:cxn modelId="{4C1903F1-591F-984C-9F86-4A999B22EAD4}" type="presOf" srcId="{318874B6-622F-EE40-96F9-55167A1FFEFF}" destId="{FAB17D5F-EA64-AF4D-A848-D44DA97B6A85}" srcOrd="0" destOrd="3" presId="urn:microsoft.com/office/officeart/2005/8/layout/vList2"/>
    <dgm:cxn modelId="{E1E06BFA-FA6E-6B46-9917-E42317F22AB4}" srcId="{A0D57A3E-9AF7-CD41-B4CD-9C51B846E8EB}" destId="{A6600531-E018-2443-84D5-F25B0EBEC823}" srcOrd="0" destOrd="0" parTransId="{E29893D3-29E2-2247-8239-1624D39E6EA3}" sibTransId="{9450A405-E35C-E847-AE7D-1885B25D4FEE}"/>
    <dgm:cxn modelId="{4B686207-CC00-324A-8ADB-CEB12B9A384A}" type="presParOf" srcId="{776AA301-B400-F846-81DF-33AB0D6395E5}" destId="{6AD74799-67AF-F249-8246-72F1122EBB06}" srcOrd="0" destOrd="0" presId="urn:microsoft.com/office/officeart/2005/8/layout/vList2"/>
    <dgm:cxn modelId="{A8C7CD2E-8363-4C4F-8F11-085620F47610}" type="presParOf" srcId="{776AA301-B400-F846-81DF-33AB0D6395E5}" destId="{FAB17D5F-EA64-AF4D-A848-D44DA97B6A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26B07-5F52-5741-8C21-5203B0283F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B6EB7-C52D-6B4A-8AB7-B96DE29A8E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Machine Learning uses data &amp; algorithms to learn and make decisions</a:t>
          </a:r>
        </a:p>
      </dgm:t>
    </dgm:pt>
    <dgm:pt modelId="{582816BC-5B62-154D-B535-64E11D983E00}" type="parTrans" cxnId="{300D978B-7A67-B24B-BAD3-C21A79D3AFFA}">
      <dgm:prSet/>
      <dgm:spPr/>
      <dgm:t>
        <a:bodyPr/>
        <a:lstStyle/>
        <a:p>
          <a:endParaRPr lang="en-US"/>
        </a:p>
      </dgm:t>
    </dgm:pt>
    <dgm:pt modelId="{EE1A4F0F-CE2A-AB43-859F-40A12C42F4DD}" type="sibTrans" cxnId="{300D978B-7A67-B24B-BAD3-C21A79D3AFFA}">
      <dgm:prSet/>
      <dgm:spPr/>
      <dgm:t>
        <a:bodyPr/>
        <a:lstStyle/>
        <a:p>
          <a:endParaRPr lang="en-US"/>
        </a:p>
      </dgm:t>
    </dgm:pt>
    <dgm:pt modelId="{5D19144A-6C28-6F47-9B20-8747BAC3F76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ML may be part of the brains in an AI system, or it may be used in a stand-alone usage</a:t>
          </a:r>
        </a:p>
      </dgm:t>
    </dgm:pt>
    <dgm:pt modelId="{A4BE089B-8AF1-514F-887B-BBA17ED3064A}" type="parTrans" cxnId="{2A6E9F77-5637-7A4A-A1AD-9655A8E25FD0}">
      <dgm:prSet/>
      <dgm:spPr/>
      <dgm:t>
        <a:bodyPr/>
        <a:lstStyle/>
        <a:p>
          <a:endParaRPr lang="en-US"/>
        </a:p>
      </dgm:t>
    </dgm:pt>
    <dgm:pt modelId="{FD3D60E8-1C57-A940-9E81-DAA8DA417719}" type="sibTrans" cxnId="{2A6E9F77-5637-7A4A-A1AD-9655A8E25FD0}">
      <dgm:prSet/>
      <dgm:spPr/>
      <dgm:t>
        <a:bodyPr/>
        <a:lstStyle/>
        <a:p>
          <a:endParaRPr lang="en-US"/>
        </a:p>
      </dgm:t>
    </dgm:pt>
    <dgm:pt modelId="{BC28EF14-EE6C-F641-9C10-40D947BE88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Generally, we think of predictive modelling</a:t>
          </a:r>
        </a:p>
      </dgm:t>
    </dgm:pt>
    <dgm:pt modelId="{D8D2084D-4F04-0F47-97BA-E74BD2192574}" type="parTrans" cxnId="{2C992AD1-7CCD-AD42-AF4D-2376D87E7309}">
      <dgm:prSet/>
      <dgm:spPr/>
      <dgm:t>
        <a:bodyPr/>
        <a:lstStyle/>
        <a:p>
          <a:endParaRPr lang="en-US"/>
        </a:p>
      </dgm:t>
    </dgm:pt>
    <dgm:pt modelId="{CCC73561-115E-8749-BF81-E25999117B64}" type="sibTrans" cxnId="{2C992AD1-7CCD-AD42-AF4D-2376D87E7309}">
      <dgm:prSet/>
      <dgm:spPr/>
      <dgm:t>
        <a:bodyPr/>
        <a:lstStyle/>
        <a:p>
          <a:endParaRPr lang="en-US"/>
        </a:p>
      </dgm:t>
    </dgm:pt>
    <dgm:pt modelId="{B253E739-4C27-0448-A862-D41F9DCE8DB5}" type="pres">
      <dgm:prSet presAssocID="{59926B07-5F52-5741-8C21-5203B0283F86}" presName="linear" presStyleCnt="0">
        <dgm:presLayoutVars>
          <dgm:animLvl val="lvl"/>
          <dgm:resizeHandles val="exact"/>
        </dgm:presLayoutVars>
      </dgm:prSet>
      <dgm:spPr/>
    </dgm:pt>
    <dgm:pt modelId="{25A31F1E-1125-614C-AB29-C91C56C7D4A9}" type="pres">
      <dgm:prSet presAssocID="{027B6EB7-C52D-6B4A-8AB7-B96DE29A8E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50B7B5-E700-E54B-A366-95E8C0A9AC05}" type="pres">
      <dgm:prSet presAssocID="{027B6EB7-C52D-6B4A-8AB7-B96DE29A8EE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096462B-855E-244D-93ED-D1EA7768B11B}" type="presOf" srcId="{BC28EF14-EE6C-F641-9C10-40D947BE889B}" destId="{0E50B7B5-E700-E54B-A366-95E8C0A9AC05}" srcOrd="0" destOrd="1" presId="urn:microsoft.com/office/officeart/2005/8/layout/vList2"/>
    <dgm:cxn modelId="{F1E06068-8EA3-194A-886F-B7EF90E0FF40}" type="presOf" srcId="{5D19144A-6C28-6F47-9B20-8747BAC3F76A}" destId="{0E50B7B5-E700-E54B-A366-95E8C0A9AC05}" srcOrd="0" destOrd="0" presId="urn:microsoft.com/office/officeart/2005/8/layout/vList2"/>
    <dgm:cxn modelId="{2A6E9F77-5637-7A4A-A1AD-9655A8E25FD0}" srcId="{027B6EB7-C52D-6B4A-8AB7-B96DE29A8EEF}" destId="{5D19144A-6C28-6F47-9B20-8747BAC3F76A}" srcOrd="0" destOrd="0" parTransId="{A4BE089B-8AF1-514F-887B-BBA17ED3064A}" sibTransId="{FD3D60E8-1C57-A940-9E81-DAA8DA417719}"/>
    <dgm:cxn modelId="{7074E677-4B54-F140-B657-A10512E9E5FB}" type="presOf" srcId="{027B6EB7-C52D-6B4A-8AB7-B96DE29A8EEF}" destId="{25A31F1E-1125-614C-AB29-C91C56C7D4A9}" srcOrd="0" destOrd="0" presId="urn:microsoft.com/office/officeart/2005/8/layout/vList2"/>
    <dgm:cxn modelId="{300D978B-7A67-B24B-BAD3-C21A79D3AFFA}" srcId="{59926B07-5F52-5741-8C21-5203B0283F86}" destId="{027B6EB7-C52D-6B4A-8AB7-B96DE29A8EEF}" srcOrd="0" destOrd="0" parTransId="{582816BC-5B62-154D-B535-64E11D983E00}" sibTransId="{EE1A4F0F-CE2A-AB43-859F-40A12C42F4DD}"/>
    <dgm:cxn modelId="{B622E39F-7BA9-DF4C-B22C-F2905E452361}" type="presOf" srcId="{59926B07-5F52-5741-8C21-5203B0283F86}" destId="{B253E739-4C27-0448-A862-D41F9DCE8DB5}" srcOrd="0" destOrd="0" presId="urn:microsoft.com/office/officeart/2005/8/layout/vList2"/>
    <dgm:cxn modelId="{2C992AD1-7CCD-AD42-AF4D-2376D87E7309}" srcId="{027B6EB7-C52D-6B4A-8AB7-B96DE29A8EEF}" destId="{BC28EF14-EE6C-F641-9C10-40D947BE889B}" srcOrd="1" destOrd="0" parTransId="{D8D2084D-4F04-0F47-97BA-E74BD2192574}" sibTransId="{CCC73561-115E-8749-BF81-E25999117B64}"/>
    <dgm:cxn modelId="{D2E06C85-6D58-4D41-AB9A-8CFEB7E49E44}" type="presParOf" srcId="{B253E739-4C27-0448-A862-D41F9DCE8DB5}" destId="{25A31F1E-1125-614C-AB29-C91C56C7D4A9}" srcOrd="0" destOrd="0" presId="urn:microsoft.com/office/officeart/2005/8/layout/vList2"/>
    <dgm:cxn modelId="{08AE29D3-29B6-9845-8385-8E8087FFD2FB}" type="presParOf" srcId="{B253E739-4C27-0448-A862-D41F9DCE8DB5}" destId="{0E50B7B5-E700-E54B-A366-95E8C0A9AC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45518-B8F3-DD4D-9A1C-DB9FB88F3A94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D087E398-8961-E241-84AE-EAD1075C9DCA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C931E1AE-E086-8B43-AD61-2184A921B959}" type="parTrans" cxnId="{0EFEFD0C-4D08-9A42-B947-D68AFC8BED9B}">
      <dgm:prSet/>
      <dgm:spPr/>
      <dgm:t>
        <a:bodyPr/>
        <a:lstStyle/>
        <a:p>
          <a:endParaRPr lang="en-US"/>
        </a:p>
      </dgm:t>
    </dgm:pt>
    <dgm:pt modelId="{26562F5E-7A34-5D48-A633-D8F8A2B61A87}" type="sibTrans" cxnId="{0EFEFD0C-4D08-9A42-B947-D68AFC8BED9B}">
      <dgm:prSet/>
      <dgm:spPr/>
      <dgm:t>
        <a:bodyPr/>
        <a:lstStyle/>
        <a:p>
          <a:endParaRPr lang="en-US"/>
        </a:p>
      </dgm:t>
    </dgm:pt>
    <dgm:pt modelId="{46F0E8F6-3353-D14B-A6FC-2EA6487EFB8D}">
      <dgm:prSet phldrT="[Text]"/>
      <dgm:spPr/>
      <dgm:t>
        <a:bodyPr/>
        <a:lstStyle/>
        <a:p>
          <a:r>
            <a:rPr lang="en-US" dirty="0"/>
            <a:t>Cool Algorithms</a:t>
          </a:r>
        </a:p>
      </dgm:t>
    </dgm:pt>
    <dgm:pt modelId="{DD749B65-4A5F-8140-9C3B-EAFD731ADE49}" type="parTrans" cxnId="{800F4B1C-9441-7545-8DE4-F46E21CF7384}">
      <dgm:prSet/>
      <dgm:spPr/>
      <dgm:t>
        <a:bodyPr/>
        <a:lstStyle/>
        <a:p>
          <a:endParaRPr lang="en-US"/>
        </a:p>
      </dgm:t>
    </dgm:pt>
    <dgm:pt modelId="{F04E36B2-0B08-B84B-99DB-D64AA8C8372B}" type="sibTrans" cxnId="{800F4B1C-9441-7545-8DE4-F46E21CF7384}">
      <dgm:prSet/>
      <dgm:spPr/>
      <dgm:t>
        <a:bodyPr/>
        <a:lstStyle/>
        <a:p>
          <a:endParaRPr lang="en-US"/>
        </a:p>
      </dgm:t>
    </dgm:pt>
    <dgm:pt modelId="{2FFD3C4E-0CD4-BF45-809C-A22081288D04}">
      <dgm:prSet phldrT="[Text]"/>
      <dgm:spPr/>
      <dgm:t>
        <a:bodyPr/>
        <a:lstStyle/>
        <a:p>
          <a:r>
            <a:rPr lang="en-US" dirty="0"/>
            <a:t>Prediction, Forecast, Recommendation,</a:t>
          </a:r>
        </a:p>
        <a:p>
          <a:r>
            <a:rPr lang="en-US" dirty="0"/>
            <a:t>Decision …</a:t>
          </a:r>
        </a:p>
      </dgm:t>
    </dgm:pt>
    <dgm:pt modelId="{01FB4EF7-93E9-724B-A571-C796FE952C49}" type="parTrans" cxnId="{973F6274-411F-7B41-BE0D-C144FBE5BB2B}">
      <dgm:prSet/>
      <dgm:spPr/>
      <dgm:t>
        <a:bodyPr/>
        <a:lstStyle/>
        <a:p>
          <a:endParaRPr lang="en-US"/>
        </a:p>
      </dgm:t>
    </dgm:pt>
    <dgm:pt modelId="{6E4422CE-431B-7C47-9957-A506AAD9250E}" type="sibTrans" cxnId="{973F6274-411F-7B41-BE0D-C144FBE5BB2B}">
      <dgm:prSet/>
      <dgm:spPr/>
      <dgm:t>
        <a:bodyPr/>
        <a:lstStyle/>
        <a:p>
          <a:endParaRPr lang="en-US"/>
        </a:p>
      </dgm:t>
    </dgm:pt>
    <dgm:pt modelId="{F1355E87-72D4-3347-9DAC-D20600ADAE1F}" type="pres">
      <dgm:prSet presAssocID="{33E45518-B8F3-DD4D-9A1C-DB9FB88F3A94}" presName="Name0" presStyleCnt="0">
        <dgm:presLayoutVars>
          <dgm:dir/>
          <dgm:resizeHandles val="exact"/>
        </dgm:presLayoutVars>
      </dgm:prSet>
      <dgm:spPr/>
    </dgm:pt>
    <dgm:pt modelId="{D28F9133-1729-C548-96CC-4783231A2FDC}" type="pres">
      <dgm:prSet presAssocID="{D087E398-8961-E241-84AE-EAD1075C9DCA}" presName="node" presStyleLbl="node1" presStyleIdx="0" presStyleCnt="3">
        <dgm:presLayoutVars>
          <dgm:bulletEnabled val="1"/>
        </dgm:presLayoutVars>
      </dgm:prSet>
      <dgm:spPr/>
    </dgm:pt>
    <dgm:pt modelId="{5FD39830-B906-424A-88A3-E0314E5D6AE4}" type="pres">
      <dgm:prSet presAssocID="{26562F5E-7A34-5D48-A633-D8F8A2B61A87}" presName="sibTrans" presStyleLbl="sibTrans2D1" presStyleIdx="0" presStyleCnt="2"/>
      <dgm:spPr/>
    </dgm:pt>
    <dgm:pt modelId="{B9813A0F-D98B-5848-9DA9-1D2CF67987FD}" type="pres">
      <dgm:prSet presAssocID="{26562F5E-7A34-5D48-A633-D8F8A2B61A87}" presName="connectorText" presStyleLbl="sibTrans2D1" presStyleIdx="0" presStyleCnt="2"/>
      <dgm:spPr/>
    </dgm:pt>
    <dgm:pt modelId="{61DA38BA-A23A-184D-BA78-2F89C19CB28A}" type="pres">
      <dgm:prSet presAssocID="{46F0E8F6-3353-D14B-A6FC-2EA6487EFB8D}" presName="node" presStyleLbl="node1" presStyleIdx="1" presStyleCnt="3">
        <dgm:presLayoutVars>
          <dgm:bulletEnabled val="1"/>
        </dgm:presLayoutVars>
      </dgm:prSet>
      <dgm:spPr/>
    </dgm:pt>
    <dgm:pt modelId="{FB3DF51B-33ED-3B4E-A225-7905B4F680A2}" type="pres">
      <dgm:prSet presAssocID="{F04E36B2-0B08-B84B-99DB-D64AA8C8372B}" presName="sibTrans" presStyleLbl="sibTrans2D1" presStyleIdx="1" presStyleCnt="2"/>
      <dgm:spPr/>
    </dgm:pt>
    <dgm:pt modelId="{52AEA14F-6203-024C-B751-D4A19AAA717B}" type="pres">
      <dgm:prSet presAssocID="{F04E36B2-0B08-B84B-99DB-D64AA8C8372B}" presName="connectorText" presStyleLbl="sibTrans2D1" presStyleIdx="1" presStyleCnt="2"/>
      <dgm:spPr/>
    </dgm:pt>
    <dgm:pt modelId="{248A846C-0368-4F49-B876-8288A9DC8F2F}" type="pres">
      <dgm:prSet presAssocID="{2FFD3C4E-0CD4-BF45-809C-A22081288D04}" presName="node" presStyleLbl="node1" presStyleIdx="2" presStyleCnt="3">
        <dgm:presLayoutVars>
          <dgm:bulletEnabled val="1"/>
        </dgm:presLayoutVars>
      </dgm:prSet>
      <dgm:spPr/>
    </dgm:pt>
  </dgm:ptLst>
  <dgm:cxnLst>
    <dgm:cxn modelId="{0EFEFD0C-4D08-9A42-B947-D68AFC8BED9B}" srcId="{33E45518-B8F3-DD4D-9A1C-DB9FB88F3A94}" destId="{D087E398-8961-E241-84AE-EAD1075C9DCA}" srcOrd="0" destOrd="0" parTransId="{C931E1AE-E086-8B43-AD61-2184A921B959}" sibTransId="{26562F5E-7A34-5D48-A633-D8F8A2B61A87}"/>
    <dgm:cxn modelId="{800F4B1C-9441-7545-8DE4-F46E21CF7384}" srcId="{33E45518-B8F3-DD4D-9A1C-DB9FB88F3A94}" destId="{46F0E8F6-3353-D14B-A6FC-2EA6487EFB8D}" srcOrd="1" destOrd="0" parTransId="{DD749B65-4A5F-8140-9C3B-EAFD731ADE49}" sibTransId="{F04E36B2-0B08-B84B-99DB-D64AA8C8372B}"/>
    <dgm:cxn modelId="{2C48D52E-01F6-5D40-8B35-E21E3FD1B0C3}" type="presOf" srcId="{F04E36B2-0B08-B84B-99DB-D64AA8C8372B}" destId="{52AEA14F-6203-024C-B751-D4A19AAA717B}" srcOrd="1" destOrd="0" presId="urn:microsoft.com/office/officeart/2005/8/layout/process1"/>
    <dgm:cxn modelId="{010DBA3E-EA9D-DD48-94DF-6D2039E7E8DF}" type="presOf" srcId="{26562F5E-7A34-5D48-A633-D8F8A2B61A87}" destId="{B9813A0F-D98B-5848-9DA9-1D2CF67987FD}" srcOrd="1" destOrd="0" presId="urn:microsoft.com/office/officeart/2005/8/layout/process1"/>
    <dgm:cxn modelId="{5517B45D-B226-B04F-924A-AC5CC2BDF697}" type="presOf" srcId="{33E45518-B8F3-DD4D-9A1C-DB9FB88F3A94}" destId="{F1355E87-72D4-3347-9DAC-D20600ADAE1F}" srcOrd="0" destOrd="0" presId="urn:microsoft.com/office/officeart/2005/8/layout/process1"/>
    <dgm:cxn modelId="{B6E46268-0F4C-834C-AE24-7E3BAFEB126F}" type="presOf" srcId="{46F0E8F6-3353-D14B-A6FC-2EA6487EFB8D}" destId="{61DA38BA-A23A-184D-BA78-2F89C19CB28A}" srcOrd="0" destOrd="0" presId="urn:microsoft.com/office/officeart/2005/8/layout/process1"/>
    <dgm:cxn modelId="{973F6274-411F-7B41-BE0D-C144FBE5BB2B}" srcId="{33E45518-B8F3-DD4D-9A1C-DB9FB88F3A94}" destId="{2FFD3C4E-0CD4-BF45-809C-A22081288D04}" srcOrd="2" destOrd="0" parTransId="{01FB4EF7-93E9-724B-A571-C796FE952C49}" sibTransId="{6E4422CE-431B-7C47-9957-A506AAD9250E}"/>
    <dgm:cxn modelId="{FA9CC256-F38E-3746-9335-AECBCA68DC9A}" type="presOf" srcId="{26562F5E-7A34-5D48-A633-D8F8A2B61A87}" destId="{5FD39830-B906-424A-88A3-E0314E5D6AE4}" srcOrd="0" destOrd="0" presId="urn:microsoft.com/office/officeart/2005/8/layout/process1"/>
    <dgm:cxn modelId="{BB901C9F-0FB0-0048-96C5-40C133CEF2B4}" type="presOf" srcId="{2FFD3C4E-0CD4-BF45-809C-A22081288D04}" destId="{248A846C-0368-4F49-B876-8288A9DC8F2F}" srcOrd="0" destOrd="0" presId="urn:microsoft.com/office/officeart/2005/8/layout/process1"/>
    <dgm:cxn modelId="{2012BFE8-EB75-2543-828F-F26D1CB90DAF}" type="presOf" srcId="{D087E398-8961-E241-84AE-EAD1075C9DCA}" destId="{D28F9133-1729-C548-96CC-4783231A2FDC}" srcOrd="0" destOrd="0" presId="urn:microsoft.com/office/officeart/2005/8/layout/process1"/>
    <dgm:cxn modelId="{5903D0FD-8B74-B14B-A46E-78B38FF800D6}" type="presOf" srcId="{F04E36B2-0B08-B84B-99DB-D64AA8C8372B}" destId="{FB3DF51B-33ED-3B4E-A225-7905B4F680A2}" srcOrd="0" destOrd="0" presId="urn:microsoft.com/office/officeart/2005/8/layout/process1"/>
    <dgm:cxn modelId="{F59D4A8E-F809-4F40-9100-F2AC9777E0BC}" type="presParOf" srcId="{F1355E87-72D4-3347-9DAC-D20600ADAE1F}" destId="{D28F9133-1729-C548-96CC-4783231A2FDC}" srcOrd="0" destOrd="0" presId="urn:microsoft.com/office/officeart/2005/8/layout/process1"/>
    <dgm:cxn modelId="{4CE9EAF1-67B5-8842-B46D-EB9BDF641143}" type="presParOf" srcId="{F1355E87-72D4-3347-9DAC-D20600ADAE1F}" destId="{5FD39830-B906-424A-88A3-E0314E5D6AE4}" srcOrd="1" destOrd="0" presId="urn:microsoft.com/office/officeart/2005/8/layout/process1"/>
    <dgm:cxn modelId="{012979BC-1094-C441-BDBC-AC866B7B5AD5}" type="presParOf" srcId="{5FD39830-B906-424A-88A3-E0314E5D6AE4}" destId="{B9813A0F-D98B-5848-9DA9-1D2CF67987FD}" srcOrd="0" destOrd="0" presId="urn:microsoft.com/office/officeart/2005/8/layout/process1"/>
    <dgm:cxn modelId="{33536BB8-2134-0C41-A56C-EFF7CEF2B330}" type="presParOf" srcId="{F1355E87-72D4-3347-9DAC-D20600ADAE1F}" destId="{61DA38BA-A23A-184D-BA78-2F89C19CB28A}" srcOrd="2" destOrd="0" presId="urn:microsoft.com/office/officeart/2005/8/layout/process1"/>
    <dgm:cxn modelId="{0788B78E-0B2A-BB4D-A865-492401B33907}" type="presParOf" srcId="{F1355E87-72D4-3347-9DAC-D20600ADAE1F}" destId="{FB3DF51B-33ED-3B4E-A225-7905B4F680A2}" srcOrd="3" destOrd="0" presId="urn:microsoft.com/office/officeart/2005/8/layout/process1"/>
    <dgm:cxn modelId="{2AEAA550-B941-5845-B842-BDC77221C13E}" type="presParOf" srcId="{FB3DF51B-33ED-3B4E-A225-7905B4F680A2}" destId="{52AEA14F-6203-024C-B751-D4A19AAA717B}" srcOrd="0" destOrd="0" presId="urn:microsoft.com/office/officeart/2005/8/layout/process1"/>
    <dgm:cxn modelId="{537C7DB8-5B6B-4F4A-B01C-8B2F7E3560BA}" type="presParOf" srcId="{F1355E87-72D4-3347-9DAC-D20600ADAE1F}" destId="{248A846C-0368-4F49-B876-8288A9DC8F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45518-B8F3-DD4D-9A1C-DB9FB88F3A94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D087E398-8961-E241-84AE-EAD1075C9DCA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C931E1AE-E086-8B43-AD61-2184A921B959}" type="parTrans" cxnId="{0EFEFD0C-4D08-9A42-B947-D68AFC8BED9B}">
      <dgm:prSet/>
      <dgm:spPr/>
      <dgm:t>
        <a:bodyPr/>
        <a:lstStyle/>
        <a:p>
          <a:endParaRPr lang="en-US"/>
        </a:p>
      </dgm:t>
    </dgm:pt>
    <dgm:pt modelId="{26562F5E-7A34-5D48-A633-D8F8A2B61A87}" type="sibTrans" cxnId="{0EFEFD0C-4D08-9A42-B947-D68AFC8BED9B}">
      <dgm:prSet/>
      <dgm:spPr/>
      <dgm:t>
        <a:bodyPr/>
        <a:lstStyle/>
        <a:p>
          <a:endParaRPr lang="en-US"/>
        </a:p>
      </dgm:t>
    </dgm:pt>
    <dgm:pt modelId="{46F0E8F6-3353-D14B-A6FC-2EA6487EFB8D}">
      <dgm:prSet phldrT="[Text]"/>
      <dgm:spPr/>
      <dgm:t>
        <a:bodyPr/>
        <a:lstStyle/>
        <a:p>
          <a:r>
            <a:rPr lang="en-US" dirty="0"/>
            <a:t>Cool Algorithms</a:t>
          </a:r>
        </a:p>
      </dgm:t>
    </dgm:pt>
    <dgm:pt modelId="{DD749B65-4A5F-8140-9C3B-EAFD731ADE49}" type="parTrans" cxnId="{800F4B1C-9441-7545-8DE4-F46E21CF7384}">
      <dgm:prSet/>
      <dgm:spPr/>
      <dgm:t>
        <a:bodyPr/>
        <a:lstStyle/>
        <a:p>
          <a:endParaRPr lang="en-US"/>
        </a:p>
      </dgm:t>
    </dgm:pt>
    <dgm:pt modelId="{F04E36B2-0B08-B84B-99DB-D64AA8C8372B}" type="sibTrans" cxnId="{800F4B1C-9441-7545-8DE4-F46E21CF7384}">
      <dgm:prSet/>
      <dgm:spPr/>
      <dgm:t>
        <a:bodyPr/>
        <a:lstStyle/>
        <a:p>
          <a:endParaRPr lang="en-US"/>
        </a:p>
      </dgm:t>
    </dgm:pt>
    <dgm:pt modelId="{2FFD3C4E-0CD4-BF45-809C-A22081288D04}">
      <dgm:prSet phldrT="[Text]"/>
      <dgm:spPr/>
      <dgm:t>
        <a:bodyPr/>
        <a:lstStyle/>
        <a:p>
          <a:r>
            <a:rPr lang="en-US" dirty="0"/>
            <a:t>Prediction, Forecast, Recommendation,</a:t>
          </a:r>
        </a:p>
        <a:p>
          <a:r>
            <a:rPr lang="en-US" dirty="0"/>
            <a:t>Decision …</a:t>
          </a:r>
        </a:p>
      </dgm:t>
    </dgm:pt>
    <dgm:pt modelId="{01FB4EF7-93E9-724B-A571-C796FE952C49}" type="parTrans" cxnId="{973F6274-411F-7B41-BE0D-C144FBE5BB2B}">
      <dgm:prSet/>
      <dgm:spPr/>
      <dgm:t>
        <a:bodyPr/>
        <a:lstStyle/>
        <a:p>
          <a:endParaRPr lang="en-US"/>
        </a:p>
      </dgm:t>
    </dgm:pt>
    <dgm:pt modelId="{6E4422CE-431B-7C47-9957-A506AAD9250E}" type="sibTrans" cxnId="{973F6274-411F-7B41-BE0D-C144FBE5BB2B}">
      <dgm:prSet/>
      <dgm:spPr/>
      <dgm:t>
        <a:bodyPr/>
        <a:lstStyle/>
        <a:p>
          <a:endParaRPr lang="en-US"/>
        </a:p>
      </dgm:t>
    </dgm:pt>
    <dgm:pt modelId="{F1355E87-72D4-3347-9DAC-D20600ADAE1F}" type="pres">
      <dgm:prSet presAssocID="{33E45518-B8F3-DD4D-9A1C-DB9FB88F3A94}" presName="Name0" presStyleCnt="0">
        <dgm:presLayoutVars>
          <dgm:dir/>
          <dgm:resizeHandles val="exact"/>
        </dgm:presLayoutVars>
      </dgm:prSet>
      <dgm:spPr/>
    </dgm:pt>
    <dgm:pt modelId="{D28F9133-1729-C548-96CC-4783231A2FDC}" type="pres">
      <dgm:prSet presAssocID="{D087E398-8961-E241-84AE-EAD1075C9DCA}" presName="node" presStyleLbl="node1" presStyleIdx="0" presStyleCnt="3">
        <dgm:presLayoutVars>
          <dgm:bulletEnabled val="1"/>
        </dgm:presLayoutVars>
      </dgm:prSet>
      <dgm:spPr/>
    </dgm:pt>
    <dgm:pt modelId="{5FD39830-B906-424A-88A3-E0314E5D6AE4}" type="pres">
      <dgm:prSet presAssocID="{26562F5E-7A34-5D48-A633-D8F8A2B61A87}" presName="sibTrans" presStyleLbl="sibTrans2D1" presStyleIdx="0" presStyleCnt="2"/>
      <dgm:spPr/>
    </dgm:pt>
    <dgm:pt modelId="{B9813A0F-D98B-5848-9DA9-1D2CF67987FD}" type="pres">
      <dgm:prSet presAssocID="{26562F5E-7A34-5D48-A633-D8F8A2B61A87}" presName="connectorText" presStyleLbl="sibTrans2D1" presStyleIdx="0" presStyleCnt="2"/>
      <dgm:spPr/>
    </dgm:pt>
    <dgm:pt modelId="{61DA38BA-A23A-184D-BA78-2F89C19CB28A}" type="pres">
      <dgm:prSet presAssocID="{46F0E8F6-3353-D14B-A6FC-2EA6487EFB8D}" presName="node" presStyleLbl="node1" presStyleIdx="1" presStyleCnt="3">
        <dgm:presLayoutVars>
          <dgm:bulletEnabled val="1"/>
        </dgm:presLayoutVars>
      </dgm:prSet>
      <dgm:spPr/>
    </dgm:pt>
    <dgm:pt modelId="{FB3DF51B-33ED-3B4E-A225-7905B4F680A2}" type="pres">
      <dgm:prSet presAssocID="{F04E36B2-0B08-B84B-99DB-D64AA8C8372B}" presName="sibTrans" presStyleLbl="sibTrans2D1" presStyleIdx="1" presStyleCnt="2"/>
      <dgm:spPr/>
    </dgm:pt>
    <dgm:pt modelId="{52AEA14F-6203-024C-B751-D4A19AAA717B}" type="pres">
      <dgm:prSet presAssocID="{F04E36B2-0B08-B84B-99DB-D64AA8C8372B}" presName="connectorText" presStyleLbl="sibTrans2D1" presStyleIdx="1" presStyleCnt="2"/>
      <dgm:spPr/>
    </dgm:pt>
    <dgm:pt modelId="{248A846C-0368-4F49-B876-8288A9DC8F2F}" type="pres">
      <dgm:prSet presAssocID="{2FFD3C4E-0CD4-BF45-809C-A22081288D04}" presName="node" presStyleLbl="node1" presStyleIdx="2" presStyleCnt="3">
        <dgm:presLayoutVars>
          <dgm:bulletEnabled val="1"/>
        </dgm:presLayoutVars>
      </dgm:prSet>
      <dgm:spPr/>
    </dgm:pt>
  </dgm:ptLst>
  <dgm:cxnLst>
    <dgm:cxn modelId="{0EFEFD0C-4D08-9A42-B947-D68AFC8BED9B}" srcId="{33E45518-B8F3-DD4D-9A1C-DB9FB88F3A94}" destId="{D087E398-8961-E241-84AE-EAD1075C9DCA}" srcOrd="0" destOrd="0" parTransId="{C931E1AE-E086-8B43-AD61-2184A921B959}" sibTransId="{26562F5E-7A34-5D48-A633-D8F8A2B61A87}"/>
    <dgm:cxn modelId="{800F4B1C-9441-7545-8DE4-F46E21CF7384}" srcId="{33E45518-B8F3-DD4D-9A1C-DB9FB88F3A94}" destId="{46F0E8F6-3353-D14B-A6FC-2EA6487EFB8D}" srcOrd="1" destOrd="0" parTransId="{DD749B65-4A5F-8140-9C3B-EAFD731ADE49}" sibTransId="{F04E36B2-0B08-B84B-99DB-D64AA8C8372B}"/>
    <dgm:cxn modelId="{2C48D52E-01F6-5D40-8B35-E21E3FD1B0C3}" type="presOf" srcId="{F04E36B2-0B08-B84B-99DB-D64AA8C8372B}" destId="{52AEA14F-6203-024C-B751-D4A19AAA717B}" srcOrd="1" destOrd="0" presId="urn:microsoft.com/office/officeart/2005/8/layout/process1"/>
    <dgm:cxn modelId="{010DBA3E-EA9D-DD48-94DF-6D2039E7E8DF}" type="presOf" srcId="{26562F5E-7A34-5D48-A633-D8F8A2B61A87}" destId="{B9813A0F-D98B-5848-9DA9-1D2CF67987FD}" srcOrd="1" destOrd="0" presId="urn:microsoft.com/office/officeart/2005/8/layout/process1"/>
    <dgm:cxn modelId="{5517B45D-B226-B04F-924A-AC5CC2BDF697}" type="presOf" srcId="{33E45518-B8F3-DD4D-9A1C-DB9FB88F3A94}" destId="{F1355E87-72D4-3347-9DAC-D20600ADAE1F}" srcOrd="0" destOrd="0" presId="urn:microsoft.com/office/officeart/2005/8/layout/process1"/>
    <dgm:cxn modelId="{B6E46268-0F4C-834C-AE24-7E3BAFEB126F}" type="presOf" srcId="{46F0E8F6-3353-D14B-A6FC-2EA6487EFB8D}" destId="{61DA38BA-A23A-184D-BA78-2F89C19CB28A}" srcOrd="0" destOrd="0" presId="urn:microsoft.com/office/officeart/2005/8/layout/process1"/>
    <dgm:cxn modelId="{973F6274-411F-7B41-BE0D-C144FBE5BB2B}" srcId="{33E45518-B8F3-DD4D-9A1C-DB9FB88F3A94}" destId="{2FFD3C4E-0CD4-BF45-809C-A22081288D04}" srcOrd="2" destOrd="0" parTransId="{01FB4EF7-93E9-724B-A571-C796FE952C49}" sibTransId="{6E4422CE-431B-7C47-9957-A506AAD9250E}"/>
    <dgm:cxn modelId="{FA9CC256-F38E-3746-9335-AECBCA68DC9A}" type="presOf" srcId="{26562F5E-7A34-5D48-A633-D8F8A2B61A87}" destId="{5FD39830-B906-424A-88A3-E0314E5D6AE4}" srcOrd="0" destOrd="0" presId="urn:microsoft.com/office/officeart/2005/8/layout/process1"/>
    <dgm:cxn modelId="{BB901C9F-0FB0-0048-96C5-40C133CEF2B4}" type="presOf" srcId="{2FFD3C4E-0CD4-BF45-809C-A22081288D04}" destId="{248A846C-0368-4F49-B876-8288A9DC8F2F}" srcOrd="0" destOrd="0" presId="urn:microsoft.com/office/officeart/2005/8/layout/process1"/>
    <dgm:cxn modelId="{2012BFE8-EB75-2543-828F-F26D1CB90DAF}" type="presOf" srcId="{D087E398-8961-E241-84AE-EAD1075C9DCA}" destId="{D28F9133-1729-C548-96CC-4783231A2FDC}" srcOrd="0" destOrd="0" presId="urn:microsoft.com/office/officeart/2005/8/layout/process1"/>
    <dgm:cxn modelId="{5903D0FD-8B74-B14B-A46E-78B38FF800D6}" type="presOf" srcId="{F04E36B2-0B08-B84B-99DB-D64AA8C8372B}" destId="{FB3DF51B-33ED-3B4E-A225-7905B4F680A2}" srcOrd="0" destOrd="0" presId="urn:microsoft.com/office/officeart/2005/8/layout/process1"/>
    <dgm:cxn modelId="{F59D4A8E-F809-4F40-9100-F2AC9777E0BC}" type="presParOf" srcId="{F1355E87-72D4-3347-9DAC-D20600ADAE1F}" destId="{D28F9133-1729-C548-96CC-4783231A2FDC}" srcOrd="0" destOrd="0" presId="urn:microsoft.com/office/officeart/2005/8/layout/process1"/>
    <dgm:cxn modelId="{4CE9EAF1-67B5-8842-B46D-EB9BDF641143}" type="presParOf" srcId="{F1355E87-72D4-3347-9DAC-D20600ADAE1F}" destId="{5FD39830-B906-424A-88A3-E0314E5D6AE4}" srcOrd="1" destOrd="0" presId="urn:microsoft.com/office/officeart/2005/8/layout/process1"/>
    <dgm:cxn modelId="{012979BC-1094-C441-BDBC-AC866B7B5AD5}" type="presParOf" srcId="{5FD39830-B906-424A-88A3-E0314E5D6AE4}" destId="{B9813A0F-D98B-5848-9DA9-1D2CF67987FD}" srcOrd="0" destOrd="0" presId="urn:microsoft.com/office/officeart/2005/8/layout/process1"/>
    <dgm:cxn modelId="{33536BB8-2134-0C41-A56C-EFF7CEF2B330}" type="presParOf" srcId="{F1355E87-72D4-3347-9DAC-D20600ADAE1F}" destId="{61DA38BA-A23A-184D-BA78-2F89C19CB28A}" srcOrd="2" destOrd="0" presId="urn:microsoft.com/office/officeart/2005/8/layout/process1"/>
    <dgm:cxn modelId="{0788B78E-0B2A-BB4D-A865-492401B33907}" type="presParOf" srcId="{F1355E87-72D4-3347-9DAC-D20600ADAE1F}" destId="{FB3DF51B-33ED-3B4E-A225-7905B4F680A2}" srcOrd="3" destOrd="0" presId="urn:microsoft.com/office/officeart/2005/8/layout/process1"/>
    <dgm:cxn modelId="{2AEAA550-B941-5845-B842-BDC77221C13E}" type="presParOf" srcId="{FB3DF51B-33ED-3B4E-A225-7905B4F680A2}" destId="{52AEA14F-6203-024C-B751-D4A19AAA717B}" srcOrd="0" destOrd="0" presId="urn:microsoft.com/office/officeart/2005/8/layout/process1"/>
    <dgm:cxn modelId="{537C7DB8-5B6B-4F4A-B01C-8B2F7E3560BA}" type="presParOf" srcId="{F1355E87-72D4-3347-9DAC-D20600ADAE1F}" destId="{248A846C-0368-4F49-B876-8288A9DC8F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45518-B8F3-DD4D-9A1C-DB9FB88F3A94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D087E398-8961-E241-84AE-EAD1075C9DCA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C931E1AE-E086-8B43-AD61-2184A921B959}" type="parTrans" cxnId="{0EFEFD0C-4D08-9A42-B947-D68AFC8BED9B}">
      <dgm:prSet/>
      <dgm:spPr/>
      <dgm:t>
        <a:bodyPr/>
        <a:lstStyle/>
        <a:p>
          <a:endParaRPr lang="en-US"/>
        </a:p>
      </dgm:t>
    </dgm:pt>
    <dgm:pt modelId="{26562F5E-7A34-5D48-A633-D8F8A2B61A87}" type="sibTrans" cxnId="{0EFEFD0C-4D08-9A42-B947-D68AFC8BED9B}">
      <dgm:prSet/>
      <dgm:spPr/>
      <dgm:t>
        <a:bodyPr/>
        <a:lstStyle/>
        <a:p>
          <a:endParaRPr lang="en-US"/>
        </a:p>
      </dgm:t>
    </dgm:pt>
    <dgm:pt modelId="{46F0E8F6-3353-D14B-A6FC-2EA6487EFB8D}">
      <dgm:prSet phldrT="[Text]"/>
      <dgm:spPr/>
      <dgm:t>
        <a:bodyPr/>
        <a:lstStyle/>
        <a:p>
          <a:r>
            <a:rPr lang="en-US" dirty="0"/>
            <a:t>Cool Algorithms</a:t>
          </a:r>
        </a:p>
      </dgm:t>
    </dgm:pt>
    <dgm:pt modelId="{DD749B65-4A5F-8140-9C3B-EAFD731ADE49}" type="parTrans" cxnId="{800F4B1C-9441-7545-8DE4-F46E21CF7384}">
      <dgm:prSet/>
      <dgm:spPr/>
      <dgm:t>
        <a:bodyPr/>
        <a:lstStyle/>
        <a:p>
          <a:endParaRPr lang="en-US"/>
        </a:p>
      </dgm:t>
    </dgm:pt>
    <dgm:pt modelId="{F04E36B2-0B08-B84B-99DB-D64AA8C8372B}" type="sibTrans" cxnId="{800F4B1C-9441-7545-8DE4-F46E21CF7384}">
      <dgm:prSet/>
      <dgm:spPr/>
      <dgm:t>
        <a:bodyPr/>
        <a:lstStyle/>
        <a:p>
          <a:endParaRPr lang="en-US"/>
        </a:p>
      </dgm:t>
    </dgm:pt>
    <dgm:pt modelId="{2FFD3C4E-0CD4-BF45-809C-A22081288D04}">
      <dgm:prSet phldrT="[Text]"/>
      <dgm:spPr/>
      <dgm:t>
        <a:bodyPr/>
        <a:lstStyle/>
        <a:p>
          <a:r>
            <a:rPr lang="en-US" dirty="0"/>
            <a:t>Prediction, Forecast, Recommendation,</a:t>
          </a:r>
        </a:p>
        <a:p>
          <a:r>
            <a:rPr lang="en-US" dirty="0"/>
            <a:t>Decision …</a:t>
          </a:r>
        </a:p>
      </dgm:t>
    </dgm:pt>
    <dgm:pt modelId="{01FB4EF7-93E9-724B-A571-C796FE952C49}" type="parTrans" cxnId="{973F6274-411F-7B41-BE0D-C144FBE5BB2B}">
      <dgm:prSet/>
      <dgm:spPr/>
      <dgm:t>
        <a:bodyPr/>
        <a:lstStyle/>
        <a:p>
          <a:endParaRPr lang="en-US"/>
        </a:p>
      </dgm:t>
    </dgm:pt>
    <dgm:pt modelId="{6E4422CE-431B-7C47-9957-A506AAD9250E}" type="sibTrans" cxnId="{973F6274-411F-7B41-BE0D-C144FBE5BB2B}">
      <dgm:prSet/>
      <dgm:spPr/>
      <dgm:t>
        <a:bodyPr/>
        <a:lstStyle/>
        <a:p>
          <a:endParaRPr lang="en-US"/>
        </a:p>
      </dgm:t>
    </dgm:pt>
    <dgm:pt modelId="{F1355E87-72D4-3347-9DAC-D20600ADAE1F}" type="pres">
      <dgm:prSet presAssocID="{33E45518-B8F3-DD4D-9A1C-DB9FB88F3A94}" presName="Name0" presStyleCnt="0">
        <dgm:presLayoutVars>
          <dgm:dir/>
          <dgm:resizeHandles val="exact"/>
        </dgm:presLayoutVars>
      </dgm:prSet>
      <dgm:spPr/>
    </dgm:pt>
    <dgm:pt modelId="{D28F9133-1729-C548-96CC-4783231A2FDC}" type="pres">
      <dgm:prSet presAssocID="{D087E398-8961-E241-84AE-EAD1075C9DCA}" presName="node" presStyleLbl="node1" presStyleIdx="0" presStyleCnt="3">
        <dgm:presLayoutVars>
          <dgm:bulletEnabled val="1"/>
        </dgm:presLayoutVars>
      </dgm:prSet>
      <dgm:spPr/>
    </dgm:pt>
    <dgm:pt modelId="{5FD39830-B906-424A-88A3-E0314E5D6AE4}" type="pres">
      <dgm:prSet presAssocID="{26562F5E-7A34-5D48-A633-D8F8A2B61A87}" presName="sibTrans" presStyleLbl="sibTrans2D1" presStyleIdx="0" presStyleCnt="2"/>
      <dgm:spPr/>
    </dgm:pt>
    <dgm:pt modelId="{B9813A0F-D98B-5848-9DA9-1D2CF67987FD}" type="pres">
      <dgm:prSet presAssocID="{26562F5E-7A34-5D48-A633-D8F8A2B61A87}" presName="connectorText" presStyleLbl="sibTrans2D1" presStyleIdx="0" presStyleCnt="2"/>
      <dgm:spPr/>
    </dgm:pt>
    <dgm:pt modelId="{61DA38BA-A23A-184D-BA78-2F89C19CB28A}" type="pres">
      <dgm:prSet presAssocID="{46F0E8F6-3353-D14B-A6FC-2EA6487EFB8D}" presName="node" presStyleLbl="node1" presStyleIdx="1" presStyleCnt="3">
        <dgm:presLayoutVars>
          <dgm:bulletEnabled val="1"/>
        </dgm:presLayoutVars>
      </dgm:prSet>
      <dgm:spPr/>
    </dgm:pt>
    <dgm:pt modelId="{FB3DF51B-33ED-3B4E-A225-7905B4F680A2}" type="pres">
      <dgm:prSet presAssocID="{F04E36B2-0B08-B84B-99DB-D64AA8C8372B}" presName="sibTrans" presStyleLbl="sibTrans2D1" presStyleIdx="1" presStyleCnt="2"/>
      <dgm:spPr/>
    </dgm:pt>
    <dgm:pt modelId="{52AEA14F-6203-024C-B751-D4A19AAA717B}" type="pres">
      <dgm:prSet presAssocID="{F04E36B2-0B08-B84B-99DB-D64AA8C8372B}" presName="connectorText" presStyleLbl="sibTrans2D1" presStyleIdx="1" presStyleCnt="2"/>
      <dgm:spPr/>
    </dgm:pt>
    <dgm:pt modelId="{248A846C-0368-4F49-B876-8288A9DC8F2F}" type="pres">
      <dgm:prSet presAssocID="{2FFD3C4E-0CD4-BF45-809C-A22081288D04}" presName="node" presStyleLbl="node1" presStyleIdx="2" presStyleCnt="3">
        <dgm:presLayoutVars>
          <dgm:bulletEnabled val="1"/>
        </dgm:presLayoutVars>
      </dgm:prSet>
      <dgm:spPr/>
    </dgm:pt>
  </dgm:ptLst>
  <dgm:cxnLst>
    <dgm:cxn modelId="{0EFEFD0C-4D08-9A42-B947-D68AFC8BED9B}" srcId="{33E45518-B8F3-DD4D-9A1C-DB9FB88F3A94}" destId="{D087E398-8961-E241-84AE-EAD1075C9DCA}" srcOrd="0" destOrd="0" parTransId="{C931E1AE-E086-8B43-AD61-2184A921B959}" sibTransId="{26562F5E-7A34-5D48-A633-D8F8A2B61A87}"/>
    <dgm:cxn modelId="{800F4B1C-9441-7545-8DE4-F46E21CF7384}" srcId="{33E45518-B8F3-DD4D-9A1C-DB9FB88F3A94}" destId="{46F0E8F6-3353-D14B-A6FC-2EA6487EFB8D}" srcOrd="1" destOrd="0" parTransId="{DD749B65-4A5F-8140-9C3B-EAFD731ADE49}" sibTransId="{F04E36B2-0B08-B84B-99DB-D64AA8C8372B}"/>
    <dgm:cxn modelId="{2C48D52E-01F6-5D40-8B35-E21E3FD1B0C3}" type="presOf" srcId="{F04E36B2-0B08-B84B-99DB-D64AA8C8372B}" destId="{52AEA14F-6203-024C-B751-D4A19AAA717B}" srcOrd="1" destOrd="0" presId="urn:microsoft.com/office/officeart/2005/8/layout/process1"/>
    <dgm:cxn modelId="{010DBA3E-EA9D-DD48-94DF-6D2039E7E8DF}" type="presOf" srcId="{26562F5E-7A34-5D48-A633-D8F8A2B61A87}" destId="{B9813A0F-D98B-5848-9DA9-1D2CF67987FD}" srcOrd="1" destOrd="0" presId="urn:microsoft.com/office/officeart/2005/8/layout/process1"/>
    <dgm:cxn modelId="{5517B45D-B226-B04F-924A-AC5CC2BDF697}" type="presOf" srcId="{33E45518-B8F3-DD4D-9A1C-DB9FB88F3A94}" destId="{F1355E87-72D4-3347-9DAC-D20600ADAE1F}" srcOrd="0" destOrd="0" presId="urn:microsoft.com/office/officeart/2005/8/layout/process1"/>
    <dgm:cxn modelId="{B6E46268-0F4C-834C-AE24-7E3BAFEB126F}" type="presOf" srcId="{46F0E8F6-3353-D14B-A6FC-2EA6487EFB8D}" destId="{61DA38BA-A23A-184D-BA78-2F89C19CB28A}" srcOrd="0" destOrd="0" presId="urn:microsoft.com/office/officeart/2005/8/layout/process1"/>
    <dgm:cxn modelId="{973F6274-411F-7B41-BE0D-C144FBE5BB2B}" srcId="{33E45518-B8F3-DD4D-9A1C-DB9FB88F3A94}" destId="{2FFD3C4E-0CD4-BF45-809C-A22081288D04}" srcOrd="2" destOrd="0" parTransId="{01FB4EF7-93E9-724B-A571-C796FE952C49}" sibTransId="{6E4422CE-431B-7C47-9957-A506AAD9250E}"/>
    <dgm:cxn modelId="{FA9CC256-F38E-3746-9335-AECBCA68DC9A}" type="presOf" srcId="{26562F5E-7A34-5D48-A633-D8F8A2B61A87}" destId="{5FD39830-B906-424A-88A3-E0314E5D6AE4}" srcOrd="0" destOrd="0" presId="urn:microsoft.com/office/officeart/2005/8/layout/process1"/>
    <dgm:cxn modelId="{BB901C9F-0FB0-0048-96C5-40C133CEF2B4}" type="presOf" srcId="{2FFD3C4E-0CD4-BF45-809C-A22081288D04}" destId="{248A846C-0368-4F49-B876-8288A9DC8F2F}" srcOrd="0" destOrd="0" presId="urn:microsoft.com/office/officeart/2005/8/layout/process1"/>
    <dgm:cxn modelId="{2012BFE8-EB75-2543-828F-F26D1CB90DAF}" type="presOf" srcId="{D087E398-8961-E241-84AE-EAD1075C9DCA}" destId="{D28F9133-1729-C548-96CC-4783231A2FDC}" srcOrd="0" destOrd="0" presId="urn:microsoft.com/office/officeart/2005/8/layout/process1"/>
    <dgm:cxn modelId="{5903D0FD-8B74-B14B-A46E-78B38FF800D6}" type="presOf" srcId="{F04E36B2-0B08-B84B-99DB-D64AA8C8372B}" destId="{FB3DF51B-33ED-3B4E-A225-7905B4F680A2}" srcOrd="0" destOrd="0" presId="urn:microsoft.com/office/officeart/2005/8/layout/process1"/>
    <dgm:cxn modelId="{F59D4A8E-F809-4F40-9100-F2AC9777E0BC}" type="presParOf" srcId="{F1355E87-72D4-3347-9DAC-D20600ADAE1F}" destId="{D28F9133-1729-C548-96CC-4783231A2FDC}" srcOrd="0" destOrd="0" presId="urn:microsoft.com/office/officeart/2005/8/layout/process1"/>
    <dgm:cxn modelId="{4CE9EAF1-67B5-8842-B46D-EB9BDF641143}" type="presParOf" srcId="{F1355E87-72D4-3347-9DAC-D20600ADAE1F}" destId="{5FD39830-B906-424A-88A3-E0314E5D6AE4}" srcOrd="1" destOrd="0" presId="urn:microsoft.com/office/officeart/2005/8/layout/process1"/>
    <dgm:cxn modelId="{012979BC-1094-C441-BDBC-AC866B7B5AD5}" type="presParOf" srcId="{5FD39830-B906-424A-88A3-E0314E5D6AE4}" destId="{B9813A0F-D98B-5848-9DA9-1D2CF67987FD}" srcOrd="0" destOrd="0" presId="urn:microsoft.com/office/officeart/2005/8/layout/process1"/>
    <dgm:cxn modelId="{33536BB8-2134-0C41-A56C-EFF7CEF2B330}" type="presParOf" srcId="{F1355E87-72D4-3347-9DAC-D20600ADAE1F}" destId="{61DA38BA-A23A-184D-BA78-2F89C19CB28A}" srcOrd="2" destOrd="0" presId="urn:microsoft.com/office/officeart/2005/8/layout/process1"/>
    <dgm:cxn modelId="{0788B78E-0B2A-BB4D-A865-492401B33907}" type="presParOf" srcId="{F1355E87-72D4-3347-9DAC-D20600ADAE1F}" destId="{FB3DF51B-33ED-3B4E-A225-7905B4F680A2}" srcOrd="3" destOrd="0" presId="urn:microsoft.com/office/officeart/2005/8/layout/process1"/>
    <dgm:cxn modelId="{2AEAA550-B941-5845-B842-BDC77221C13E}" type="presParOf" srcId="{FB3DF51B-33ED-3B4E-A225-7905B4F680A2}" destId="{52AEA14F-6203-024C-B751-D4A19AAA717B}" srcOrd="0" destOrd="0" presId="urn:microsoft.com/office/officeart/2005/8/layout/process1"/>
    <dgm:cxn modelId="{537C7DB8-5B6B-4F4A-B01C-8B2F7E3560BA}" type="presParOf" srcId="{F1355E87-72D4-3347-9DAC-D20600ADAE1F}" destId="{248A846C-0368-4F49-B876-8288A9DC8F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E45518-B8F3-DD4D-9A1C-DB9FB88F3A94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D087E398-8961-E241-84AE-EAD1075C9DCA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C931E1AE-E086-8B43-AD61-2184A921B959}" type="parTrans" cxnId="{0EFEFD0C-4D08-9A42-B947-D68AFC8BED9B}">
      <dgm:prSet/>
      <dgm:spPr/>
      <dgm:t>
        <a:bodyPr/>
        <a:lstStyle/>
        <a:p>
          <a:endParaRPr lang="en-US"/>
        </a:p>
      </dgm:t>
    </dgm:pt>
    <dgm:pt modelId="{26562F5E-7A34-5D48-A633-D8F8A2B61A87}" type="sibTrans" cxnId="{0EFEFD0C-4D08-9A42-B947-D68AFC8BED9B}">
      <dgm:prSet/>
      <dgm:spPr/>
      <dgm:t>
        <a:bodyPr/>
        <a:lstStyle/>
        <a:p>
          <a:endParaRPr lang="en-US"/>
        </a:p>
      </dgm:t>
    </dgm:pt>
    <dgm:pt modelId="{46F0E8F6-3353-D14B-A6FC-2EA6487EFB8D}">
      <dgm:prSet phldrT="[Text]"/>
      <dgm:spPr/>
      <dgm:t>
        <a:bodyPr/>
        <a:lstStyle/>
        <a:p>
          <a:r>
            <a:rPr lang="en-US" dirty="0"/>
            <a:t>Cool Algorithms</a:t>
          </a:r>
        </a:p>
      </dgm:t>
    </dgm:pt>
    <dgm:pt modelId="{DD749B65-4A5F-8140-9C3B-EAFD731ADE49}" type="parTrans" cxnId="{800F4B1C-9441-7545-8DE4-F46E21CF7384}">
      <dgm:prSet/>
      <dgm:spPr/>
      <dgm:t>
        <a:bodyPr/>
        <a:lstStyle/>
        <a:p>
          <a:endParaRPr lang="en-US"/>
        </a:p>
      </dgm:t>
    </dgm:pt>
    <dgm:pt modelId="{F04E36B2-0B08-B84B-99DB-D64AA8C8372B}" type="sibTrans" cxnId="{800F4B1C-9441-7545-8DE4-F46E21CF7384}">
      <dgm:prSet/>
      <dgm:spPr/>
      <dgm:t>
        <a:bodyPr/>
        <a:lstStyle/>
        <a:p>
          <a:endParaRPr lang="en-US"/>
        </a:p>
      </dgm:t>
    </dgm:pt>
    <dgm:pt modelId="{2FFD3C4E-0CD4-BF45-809C-A22081288D04}">
      <dgm:prSet phldrT="[Text]"/>
      <dgm:spPr/>
      <dgm:t>
        <a:bodyPr/>
        <a:lstStyle/>
        <a:p>
          <a:r>
            <a:rPr lang="en-US" dirty="0"/>
            <a:t>Prediction, Forecast, Recommendation,</a:t>
          </a:r>
        </a:p>
        <a:p>
          <a:r>
            <a:rPr lang="en-US" dirty="0"/>
            <a:t>Decision …</a:t>
          </a:r>
        </a:p>
      </dgm:t>
    </dgm:pt>
    <dgm:pt modelId="{01FB4EF7-93E9-724B-A571-C796FE952C49}" type="parTrans" cxnId="{973F6274-411F-7B41-BE0D-C144FBE5BB2B}">
      <dgm:prSet/>
      <dgm:spPr/>
      <dgm:t>
        <a:bodyPr/>
        <a:lstStyle/>
        <a:p>
          <a:endParaRPr lang="en-US"/>
        </a:p>
      </dgm:t>
    </dgm:pt>
    <dgm:pt modelId="{6E4422CE-431B-7C47-9957-A506AAD9250E}" type="sibTrans" cxnId="{973F6274-411F-7B41-BE0D-C144FBE5BB2B}">
      <dgm:prSet/>
      <dgm:spPr/>
      <dgm:t>
        <a:bodyPr/>
        <a:lstStyle/>
        <a:p>
          <a:endParaRPr lang="en-US"/>
        </a:p>
      </dgm:t>
    </dgm:pt>
    <dgm:pt modelId="{F1355E87-72D4-3347-9DAC-D20600ADAE1F}" type="pres">
      <dgm:prSet presAssocID="{33E45518-B8F3-DD4D-9A1C-DB9FB88F3A94}" presName="Name0" presStyleCnt="0">
        <dgm:presLayoutVars>
          <dgm:dir/>
          <dgm:resizeHandles val="exact"/>
        </dgm:presLayoutVars>
      </dgm:prSet>
      <dgm:spPr/>
    </dgm:pt>
    <dgm:pt modelId="{D28F9133-1729-C548-96CC-4783231A2FDC}" type="pres">
      <dgm:prSet presAssocID="{D087E398-8961-E241-84AE-EAD1075C9DCA}" presName="node" presStyleLbl="node1" presStyleIdx="0" presStyleCnt="3">
        <dgm:presLayoutVars>
          <dgm:bulletEnabled val="1"/>
        </dgm:presLayoutVars>
      </dgm:prSet>
      <dgm:spPr/>
    </dgm:pt>
    <dgm:pt modelId="{5FD39830-B906-424A-88A3-E0314E5D6AE4}" type="pres">
      <dgm:prSet presAssocID="{26562F5E-7A34-5D48-A633-D8F8A2B61A87}" presName="sibTrans" presStyleLbl="sibTrans2D1" presStyleIdx="0" presStyleCnt="2"/>
      <dgm:spPr/>
    </dgm:pt>
    <dgm:pt modelId="{B9813A0F-D98B-5848-9DA9-1D2CF67987FD}" type="pres">
      <dgm:prSet presAssocID="{26562F5E-7A34-5D48-A633-D8F8A2B61A87}" presName="connectorText" presStyleLbl="sibTrans2D1" presStyleIdx="0" presStyleCnt="2"/>
      <dgm:spPr/>
    </dgm:pt>
    <dgm:pt modelId="{61DA38BA-A23A-184D-BA78-2F89C19CB28A}" type="pres">
      <dgm:prSet presAssocID="{46F0E8F6-3353-D14B-A6FC-2EA6487EFB8D}" presName="node" presStyleLbl="node1" presStyleIdx="1" presStyleCnt="3">
        <dgm:presLayoutVars>
          <dgm:bulletEnabled val="1"/>
        </dgm:presLayoutVars>
      </dgm:prSet>
      <dgm:spPr/>
    </dgm:pt>
    <dgm:pt modelId="{FB3DF51B-33ED-3B4E-A225-7905B4F680A2}" type="pres">
      <dgm:prSet presAssocID="{F04E36B2-0B08-B84B-99DB-D64AA8C8372B}" presName="sibTrans" presStyleLbl="sibTrans2D1" presStyleIdx="1" presStyleCnt="2"/>
      <dgm:spPr/>
    </dgm:pt>
    <dgm:pt modelId="{52AEA14F-6203-024C-B751-D4A19AAA717B}" type="pres">
      <dgm:prSet presAssocID="{F04E36B2-0B08-B84B-99DB-D64AA8C8372B}" presName="connectorText" presStyleLbl="sibTrans2D1" presStyleIdx="1" presStyleCnt="2"/>
      <dgm:spPr/>
    </dgm:pt>
    <dgm:pt modelId="{248A846C-0368-4F49-B876-8288A9DC8F2F}" type="pres">
      <dgm:prSet presAssocID="{2FFD3C4E-0CD4-BF45-809C-A22081288D04}" presName="node" presStyleLbl="node1" presStyleIdx="2" presStyleCnt="3">
        <dgm:presLayoutVars>
          <dgm:bulletEnabled val="1"/>
        </dgm:presLayoutVars>
      </dgm:prSet>
      <dgm:spPr/>
    </dgm:pt>
  </dgm:ptLst>
  <dgm:cxnLst>
    <dgm:cxn modelId="{0EFEFD0C-4D08-9A42-B947-D68AFC8BED9B}" srcId="{33E45518-B8F3-DD4D-9A1C-DB9FB88F3A94}" destId="{D087E398-8961-E241-84AE-EAD1075C9DCA}" srcOrd="0" destOrd="0" parTransId="{C931E1AE-E086-8B43-AD61-2184A921B959}" sibTransId="{26562F5E-7A34-5D48-A633-D8F8A2B61A87}"/>
    <dgm:cxn modelId="{800F4B1C-9441-7545-8DE4-F46E21CF7384}" srcId="{33E45518-B8F3-DD4D-9A1C-DB9FB88F3A94}" destId="{46F0E8F6-3353-D14B-A6FC-2EA6487EFB8D}" srcOrd="1" destOrd="0" parTransId="{DD749B65-4A5F-8140-9C3B-EAFD731ADE49}" sibTransId="{F04E36B2-0B08-B84B-99DB-D64AA8C8372B}"/>
    <dgm:cxn modelId="{2C48D52E-01F6-5D40-8B35-E21E3FD1B0C3}" type="presOf" srcId="{F04E36B2-0B08-B84B-99DB-D64AA8C8372B}" destId="{52AEA14F-6203-024C-B751-D4A19AAA717B}" srcOrd="1" destOrd="0" presId="urn:microsoft.com/office/officeart/2005/8/layout/process1"/>
    <dgm:cxn modelId="{010DBA3E-EA9D-DD48-94DF-6D2039E7E8DF}" type="presOf" srcId="{26562F5E-7A34-5D48-A633-D8F8A2B61A87}" destId="{B9813A0F-D98B-5848-9DA9-1D2CF67987FD}" srcOrd="1" destOrd="0" presId="urn:microsoft.com/office/officeart/2005/8/layout/process1"/>
    <dgm:cxn modelId="{5517B45D-B226-B04F-924A-AC5CC2BDF697}" type="presOf" srcId="{33E45518-B8F3-DD4D-9A1C-DB9FB88F3A94}" destId="{F1355E87-72D4-3347-9DAC-D20600ADAE1F}" srcOrd="0" destOrd="0" presId="urn:microsoft.com/office/officeart/2005/8/layout/process1"/>
    <dgm:cxn modelId="{B6E46268-0F4C-834C-AE24-7E3BAFEB126F}" type="presOf" srcId="{46F0E8F6-3353-D14B-A6FC-2EA6487EFB8D}" destId="{61DA38BA-A23A-184D-BA78-2F89C19CB28A}" srcOrd="0" destOrd="0" presId="urn:microsoft.com/office/officeart/2005/8/layout/process1"/>
    <dgm:cxn modelId="{973F6274-411F-7B41-BE0D-C144FBE5BB2B}" srcId="{33E45518-B8F3-DD4D-9A1C-DB9FB88F3A94}" destId="{2FFD3C4E-0CD4-BF45-809C-A22081288D04}" srcOrd="2" destOrd="0" parTransId="{01FB4EF7-93E9-724B-A571-C796FE952C49}" sibTransId="{6E4422CE-431B-7C47-9957-A506AAD9250E}"/>
    <dgm:cxn modelId="{FA9CC256-F38E-3746-9335-AECBCA68DC9A}" type="presOf" srcId="{26562F5E-7A34-5D48-A633-D8F8A2B61A87}" destId="{5FD39830-B906-424A-88A3-E0314E5D6AE4}" srcOrd="0" destOrd="0" presId="urn:microsoft.com/office/officeart/2005/8/layout/process1"/>
    <dgm:cxn modelId="{BB901C9F-0FB0-0048-96C5-40C133CEF2B4}" type="presOf" srcId="{2FFD3C4E-0CD4-BF45-809C-A22081288D04}" destId="{248A846C-0368-4F49-B876-8288A9DC8F2F}" srcOrd="0" destOrd="0" presId="urn:microsoft.com/office/officeart/2005/8/layout/process1"/>
    <dgm:cxn modelId="{2012BFE8-EB75-2543-828F-F26D1CB90DAF}" type="presOf" srcId="{D087E398-8961-E241-84AE-EAD1075C9DCA}" destId="{D28F9133-1729-C548-96CC-4783231A2FDC}" srcOrd="0" destOrd="0" presId="urn:microsoft.com/office/officeart/2005/8/layout/process1"/>
    <dgm:cxn modelId="{5903D0FD-8B74-B14B-A46E-78B38FF800D6}" type="presOf" srcId="{F04E36B2-0B08-B84B-99DB-D64AA8C8372B}" destId="{FB3DF51B-33ED-3B4E-A225-7905B4F680A2}" srcOrd="0" destOrd="0" presId="urn:microsoft.com/office/officeart/2005/8/layout/process1"/>
    <dgm:cxn modelId="{F59D4A8E-F809-4F40-9100-F2AC9777E0BC}" type="presParOf" srcId="{F1355E87-72D4-3347-9DAC-D20600ADAE1F}" destId="{D28F9133-1729-C548-96CC-4783231A2FDC}" srcOrd="0" destOrd="0" presId="urn:microsoft.com/office/officeart/2005/8/layout/process1"/>
    <dgm:cxn modelId="{4CE9EAF1-67B5-8842-B46D-EB9BDF641143}" type="presParOf" srcId="{F1355E87-72D4-3347-9DAC-D20600ADAE1F}" destId="{5FD39830-B906-424A-88A3-E0314E5D6AE4}" srcOrd="1" destOrd="0" presId="urn:microsoft.com/office/officeart/2005/8/layout/process1"/>
    <dgm:cxn modelId="{012979BC-1094-C441-BDBC-AC866B7B5AD5}" type="presParOf" srcId="{5FD39830-B906-424A-88A3-E0314E5D6AE4}" destId="{B9813A0F-D98B-5848-9DA9-1D2CF67987FD}" srcOrd="0" destOrd="0" presId="urn:microsoft.com/office/officeart/2005/8/layout/process1"/>
    <dgm:cxn modelId="{33536BB8-2134-0C41-A56C-EFF7CEF2B330}" type="presParOf" srcId="{F1355E87-72D4-3347-9DAC-D20600ADAE1F}" destId="{61DA38BA-A23A-184D-BA78-2F89C19CB28A}" srcOrd="2" destOrd="0" presId="urn:microsoft.com/office/officeart/2005/8/layout/process1"/>
    <dgm:cxn modelId="{0788B78E-0B2A-BB4D-A865-492401B33907}" type="presParOf" srcId="{F1355E87-72D4-3347-9DAC-D20600ADAE1F}" destId="{FB3DF51B-33ED-3B4E-A225-7905B4F680A2}" srcOrd="3" destOrd="0" presId="urn:microsoft.com/office/officeart/2005/8/layout/process1"/>
    <dgm:cxn modelId="{2AEAA550-B941-5845-B842-BDC77221C13E}" type="presParOf" srcId="{FB3DF51B-33ED-3B4E-A225-7905B4F680A2}" destId="{52AEA14F-6203-024C-B751-D4A19AAA717B}" srcOrd="0" destOrd="0" presId="urn:microsoft.com/office/officeart/2005/8/layout/process1"/>
    <dgm:cxn modelId="{537C7DB8-5B6B-4F4A-B01C-8B2F7E3560BA}" type="presParOf" srcId="{F1355E87-72D4-3347-9DAC-D20600ADAE1F}" destId="{248A846C-0368-4F49-B876-8288A9DC8F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4799-67AF-F249-8246-72F1122EBB06}">
      <dsp:nvSpPr>
        <dsp:cNvPr id="0" name=""/>
        <dsp:cNvSpPr/>
      </dsp:nvSpPr>
      <dsp:spPr>
        <a:xfrm>
          <a:off x="0" y="18593"/>
          <a:ext cx="7742238" cy="356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AI systems perform tasks that typically require human-level intelligence</a:t>
          </a:r>
        </a:p>
      </dsp:txBody>
      <dsp:txXfrm>
        <a:off x="174200" y="192793"/>
        <a:ext cx="7393838" cy="3220100"/>
      </dsp:txXfrm>
    </dsp:sp>
    <dsp:sp modelId="{FAB17D5F-EA64-AF4D-A848-D44DA97B6A85}">
      <dsp:nvSpPr>
        <dsp:cNvPr id="0" name=""/>
        <dsp:cNvSpPr/>
      </dsp:nvSpPr>
      <dsp:spPr>
        <a:xfrm>
          <a:off x="0" y="3587094"/>
          <a:ext cx="7742238" cy="326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816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baseline="0" dirty="0">
              <a:solidFill>
                <a:schemeClr val="tx1"/>
              </a:solidFill>
            </a:rPr>
            <a:t>Understanding Language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baseline="0" dirty="0">
              <a:solidFill>
                <a:schemeClr val="tx1"/>
              </a:solidFill>
            </a:rPr>
            <a:t>Recognizing images and patterns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baseline="0" dirty="0">
              <a:solidFill>
                <a:schemeClr val="tx1"/>
              </a:solidFill>
            </a:rPr>
            <a:t>Making Decisions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baseline="0" dirty="0">
              <a:solidFill>
                <a:schemeClr val="tx1"/>
              </a:solidFill>
            </a:rPr>
            <a:t>Learning from the past</a:t>
          </a:r>
        </a:p>
      </dsp:txBody>
      <dsp:txXfrm>
        <a:off x="0" y="3587094"/>
        <a:ext cx="7742238" cy="326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1F1E-1125-614C-AB29-C91C56C7D4A9}">
      <dsp:nvSpPr>
        <dsp:cNvPr id="0" name=""/>
        <dsp:cNvSpPr/>
      </dsp:nvSpPr>
      <dsp:spPr>
        <a:xfrm>
          <a:off x="0" y="51035"/>
          <a:ext cx="7546086" cy="269451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Machine Learning uses data &amp; algorithms to learn and make decisions</a:t>
          </a:r>
        </a:p>
      </dsp:txBody>
      <dsp:txXfrm>
        <a:off x="131535" y="182570"/>
        <a:ext cx="7283016" cy="2431440"/>
      </dsp:txXfrm>
    </dsp:sp>
    <dsp:sp modelId="{0E50B7B5-E700-E54B-A366-95E8C0A9AC05}">
      <dsp:nvSpPr>
        <dsp:cNvPr id="0" name=""/>
        <dsp:cNvSpPr/>
      </dsp:nvSpPr>
      <dsp:spPr>
        <a:xfrm>
          <a:off x="0" y="2745545"/>
          <a:ext cx="7546086" cy="294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88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>
              <a:solidFill>
                <a:schemeClr val="tx1"/>
              </a:solidFill>
            </a:rPr>
            <a:t>ML may be part of the brains in an AI system, or it may be used in a stand-alone usage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>
              <a:solidFill>
                <a:schemeClr val="tx1"/>
              </a:solidFill>
            </a:rPr>
            <a:t>Generally, we think of predictive modelling</a:t>
          </a:r>
        </a:p>
      </dsp:txBody>
      <dsp:txXfrm>
        <a:off x="0" y="2745545"/>
        <a:ext cx="7546086" cy="2941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9133-1729-C548-96CC-4783231A2FDC}">
      <dsp:nvSpPr>
        <dsp:cNvPr id="0" name=""/>
        <dsp:cNvSpPr/>
      </dsp:nvSpPr>
      <dsp:spPr>
        <a:xfrm>
          <a:off x="13863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Input Data</a:t>
          </a:r>
        </a:p>
      </dsp:txBody>
      <dsp:txXfrm>
        <a:off x="86680" y="2093241"/>
        <a:ext cx="3997964" cy="2340524"/>
      </dsp:txXfrm>
    </dsp:sp>
    <dsp:sp modelId="{5FD39830-B906-424A-88A3-E0314E5D6AE4}">
      <dsp:nvSpPr>
        <dsp:cNvPr id="0" name=""/>
        <dsp:cNvSpPr/>
      </dsp:nvSpPr>
      <dsp:spPr>
        <a:xfrm>
          <a:off x="4571821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71821" y="2955219"/>
        <a:ext cx="614909" cy="616568"/>
      </dsp:txXfrm>
    </dsp:sp>
    <dsp:sp modelId="{61DA38BA-A23A-184D-BA78-2F89C19CB28A}">
      <dsp:nvSpPr>
        <dsp:cNvPr id="0" name=""/>
        <dsp:cNvSpPr/>
      </dsp:nvSpPr>
      <dsp:spPr>
        <a:xfrm>
          <a:off x="5814900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Cool Algorithms</a:t>
          </a:r>
        </a:p>
      </dsp:txBody>
      <dsp:txXfrm>
        <a:off x="5887717" y="2093241"/>
        <a:ext cx="3997964" cy="2340524"/>
      </dsp:txXfrm>
    </dsp:sp>
    <dsp:sp modelId="{FB3DF51B-33ED-3B4E-A225-7905B4F680A2}">
      <dsp:nvSpPr>
        <dsp:cNvPr id="0" name=""/>
        <dsp:cNvSpPr/>
      </dsp:nvSpPr>
      <dsp:spPr>
        <a:xfrm>
          <a:off x="10372858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10372858" y="2955219"/>
        <a:ext cx="614909" cy="616568"/>
      </dsp:txXfrm>
    </dsp:sp>
    <dsp:sp modelId="{248A846C-0368-4F49-B876-8288A9DC8F2F}">
      <dsp:nvSpPr>
        <dsp:cNvPr id="0" name=""/>
        <dsp:cNvSpPr/>
      </dsp:nvSpPr>
      <dsp:spPr>
        <a:xfrm>
          <a:off x="11615938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Prediction, Forecast, Recommendation,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Decision …</a:t>
          </a:r>
        </a:p>
      </dsp:txBody>
      <dsp:txXfrm>
        <a:off x="11688755" y="2093241"/>
        <a:ext cx="3997964" cy="2340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9133-1729-C548-96CC-4783231A2FDC}">
      <dsp:nvSpPr>
        <dsp:cNvPr id="0" name=""/>
        <dsp:cNvSpPr/>
      </dsp:nvSpPr>
      <dsp:spPr>
        <a:xfrm>
          <a:off x="13863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Input Data</a:t>
          </a:r>
        </a:p>
      </dsp:txBody>
      <dsp:txXfrm>
        <a:off x="86680" y="2093241"/>
        <a:ext cx="3997964" cy="2340524"/>
      </dsp:txXfrm>
    </dsp:sp>
    <dsp:sp modelId="{5FD39830-B906-424A-88A3-E0314E5D6AE4}">
      <dsp:nvSpPr>
        <dsp:cNvPr id="0" name=""/>
        <dsp:cNvSpPr/>
      </dsp:nvSpPr>
      <dsp:spPr>
        <a:xfrm>
          <a:off x="4571821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71821" y="2955219"/>
        <a:ext cx="614909" cy="616568"/>
      </dsp:txXfrm>
    </dsp:sp>
    <dsp:sp modelId="{61DA38BA-A23A-184D-BA78-2F89C19CB28A}">
      <dsp:nvSpPr>
        <dsp:cNvPr id="0" name=""/>
        <dsp:cNvSpPr/>
      </dsp:nvSpPr>
      <dsp:spPr>
        <a:xfrm>
          <a:off x="5814900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Cool Algorithms</a:t>
          </a:r>
        </a:p>
      </dsp:txBody>
      <dsp:txXfrm>
        <a:off x="5887717" y="2093241"/>
        <a:ext cx="3997964" cy="2340524"/>
      </dsp:txXfrm>
    </dsp:sp>
    <dsp:sp modelId="{FB3DF51B-33ED-3B4E-A225-7905B4F680A2}">
      <dsp:nvSpPr>
        <dsp:cNvPr id="0" name=""/>
        <dsp:cNvSpPr/>
      </dsp:nvSpPr>
      <dsp:spPr>
        <a:xfrm>
          <a:off x="10372858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10372858" y="2955219"/>
        <a:ext cx="614909" cy="616568"/>
      </dsp:txXfrm>
    </dsp:sp>
    <dsp:sp modelId="{248A846C-0368-4F49-B876-8288A9DC8F2F}">
      <dsp:nvSpPr>
        <dsp:cNvPr id="0" name=""/>
        <dsp:cNvSpPr/>
      </dsp:nvSpPr>
      <dsp:spPr>
        <a:xfrm>
          <a:off x="11615938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Prediction, Forecast, Recommendation,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Decision …</a:t>
          </a:r>
        </a:p>
      </dsp:txBody>
      <dsp:txXfrm>
        <a:off x="11688755" y="2093241"/>
        <a:ext cx="3997964" cy="2340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9133-1729-C548-96CC-4783231A2FDC}">
      <dsp:nvSpPr>
        <dsp:cNvPr id="0" name=""/>
        <dsp:cNvSpPr/>
      </dsp:nvSpPr>
      <dsp:spPr>
        <a:xfrm>
          <a:off x="13863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Input Data</a:t>
          </a:r>
        </a:p>
      </dsp:txBody>
      <dsp:txXfrm>
        <a:off x="86680" y="2093241"/>
        <a:ext cx="3997964" cy="2340524"/>
      </dsp:txXfrm>
    </dsp:sp>
    <dsp:sp modelId="{5FD39830-B906-424A-88A3-E0314E5D6AE4}">
      <dsp:nvSpPr>
        <dsp:cNvPr id="0" name=""/>
        <dsp:cNvSpPr/>
      </dsp:nvSpPr>
      <dsp:spPr>
        <a:xfrm>
          <a:off x="4571821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71821" y="2955219"/>
        <a:ext cx="614909" cy="616568"/>
      </dsp:txXfrm>
    </dsp:sp>
    <dsp:sp modelId="{61DA38BA-A23A-184D-BA78-2F89C19CB28A}">
      <dsp:nvSpPr>
        <dsp:cNvPr id="0" name=""/>
        <dsp:cNvSpPr/>
      </dsp:nvSpPr>
      <dsp:spPr>
        <a:xfrm>
          <a:off x="5814900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Cool Algorithms</a:t>
          </a:r>
        </a:p>
      </dsp:txBody>
      <dsp:txXfrm>
        <a:off x="5887717" y="2093241"/>
        <a:ext cx="3997964" cy="2340524"/>
      </dsp:txXfrm>
    </dsp:sp>
    <dsp:sp modelId="{FB3DF51B-33ED-3B4E-A225-7905B4F680A2}">
      <dsp:nvSpPr>
        <dsp:cNvPr id="0" name=""/>
        <dsp:cNvSpPr/>
      </dsp:nvSpPr>
      <dsp:spPr>
        <a:xfrm>
          <a:off x="10372858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10372858" y="2955219"/>
        <a:ext cx="614909" cy="616568"/>
      </dsp:txXfrm>
    </dsp:sp>
    <dsp:sp modelId="{248A846C-0368-4F49-B876-8288A9DC8F2F}">
      <dsp:nvSpPr>
        <dsp:cNvPr id="0" name=""/>
        <dsp:cNvSpPr/>
      </dsp:nvSpPr>
      <dsp:spPr>
        <a:xfrm>
          <a:off x="11615938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Prediction, Forecast, Recommendation,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Decision …</a:t>
          </a:r>
        </a:p>
      </dsp:txBody>
      <dsp:txXfrm>
        <a:off x="11688755" y="2093241"/>
        <a:ext cx="3997964" cy="2340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9133-1729-C548-96CC-4783231A2FDC}">
      <dsp:nvSpPr>
        <dsp:cNvPr id="0" name=""/>
        <dsp:cNvSpPr/>
      </dsp:nvSpPr>
      <dsp:spPr>
        <a:xfrm>
          <a:off x="13863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Input Data</a:t>
          </a:r>
        </a:p>
      </dsp:txBody>
      <dsp:txXfrm>
        <a:off x="86680" y="2093241"/>
        <a:ext cx="3997964" cy="2340524"/>
      </dsp:txXfrm>
    </dsp:sp>
    <dsp:sp modelId="{5FD39830-B906-424A-88A3-E0314E5D6AE4}">
      <dsp:nvSpPr>
        <dsp:cNvPr id="0" name=""/>
        <dsp:cNvSpPr/>
      </dsp:nvSpPr>
      <dsp:spPr>
        <a:xfrm>
          <a:off x="4571821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71821" y="2955219"/>
        <a:ext cx="614909" cy="616568"/>
      </dsp:txXfrm>
    </dsp:sp>
    <dsp:sp modelId="{61DA38BA-A23A-184D-BA78-2F89C19CB28A}">
      <dsp:nvSpPr>
        <dsp:cNvPr id="0" name=""/>
        <dsp:cNvSpPr/>
      </dsp:nvSpPr>
      <dsp:spPr>
        <a:xfrm>
          <a:off x="5814900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Cool Algorithms</a:t>
          </a:r>
        </a:p>
      </dsp:txBody>
      <dsp:txXfrm>
        <a:off x="5887717" y="2093241"/>
        <a:ext cx="3997964" cy="2340524"/>
      </dsp:txXfrm>
    </dsp:sp>
    <dsp:sp modelId="{FB3DF51B-33ED-3B4E-A225-7905B4F680A2}">
      <dsp:nvSpPr>
        <dsp:cNvPr id="0" name=""/>
        <dsp:cNvSpPr/>
      </dsp:nvSpPr>
      <dsp:spPr>
        <a:xfrm>
          <a:off x="10372858" y="2749697"/>
          <a:ext cx="878442" cy="1027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10372858" y="2955219"/>
        <a:ext cx="614909" cy="616568"/>
      </dsp:txXfrm>
    </dsp:sp>
    <dsp:sp modelId="{248A846C-0368-4F49-B876-8288A9DC8F2F}">
      <dsp:nvSpPr>
        <dsp:cNvPr id="0" name=""/>
        <dsp:cNvSpPr/>
      </dsp:nvSpPr>
      <dsp:spPr>
        <a:xfrm>
          <a:off x="11615938" y="2020424"/>
          <a:ext cx="4143598" cy="248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Prediction, Forecast, Recommendation,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Decision …</a:t>
          </a:r>
        </a:p>
      </dsp:txBody>
      <dsp:txXfrm>
        <a:off x="11688755" y="2093241"/>
        <a:ext cx="3997964" cy="234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heme" Target="../theme/theme4.xml"/><Relationship Id="rId4" Type="http://schemas.openxmlformats.org/officeDocument/2006/relationships/image" Target="../media/image2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9/19/2025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accent4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tx1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1197456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t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2689371"/>
            <a:ext cx="12123722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14DE9-CDD2-3C22-E128-264FF9EB0EA3}"/>
              </a:ext>
            </a:extLst>
          </p:cNvPr>
          <p:cNvSpPr/>
          <p:nvPr userDrawn="1"/>
        </p:nvSpPr>
        <p:spPr>
          <a:xfrm>
            <a:off x="341376" y="-1"/>
            <a:ext cx="999744" cy="2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i="0" dirty="0">
              <a:latin typeface="Anova Light" panose="020B04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DCBE7B6-1449-C2E2-1508-3F2B78AA2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S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40452-C0E9-BB4A-8CF5-CE4FAA54E306}"/>
              </a:ext>
            </a:extLst>
          </p:cNvPr>
          <p:cNvSpPr/>
          <p:nvPr/>
        </p:nvSpPr>
        <p:spPr>
          <a:xfrm>
            <a:off x="1" y="-12092"/>
            <a:ext cx="18245182" cy="10246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DCED66-1892-224F-B3AD-DC1323E4C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57700" cy="10287000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7744" y="1751852"/>
            <a:ext cx="12781388" cy="3112248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6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7744" y="4968876"/>
            <a:ext cx="12781388" cy="2917824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2F4D0-EB0E-3842-9785-6EF69081820E}"/>
              </a:ext>
            </a:extLst>
          </p:cNvPr>
          <p:cNvSpPr/>
          <p:nvPr/>
        </p:nvSpPr>
        <p:spPr>
          <a:xfrm>
            <a:off x="1" y="0"/>
            <a:ext cx="4811850" cy="10296144"/>
          </a:xfrm>
          <a:prstGeom prst="rect">
            <a:avLst/>
          </a:prstGeom>
          <a:gradFill flip="none" rotWithShape="1">
            <a:gsLst>
              <a:gs pos="2000">
                <a:schemeClr val="tx2">
                  <a:alpha val="0"/>
                </a:schemeClr>
              </a:gs>
              <a:gs pos="100000">
                <a:schemeClr val="tx2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DF8B79-0449-724D-9AE1-DD5080E1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3270" y="8950568"/>
            <a:ext cx="2224736" cy="12377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C4784B-9AAC-8C73-9819-F1354FAC2D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58322" y="9436795"/>
            <a:ext cx="6172200" cy="549274"/>
          </a:xfrm>
        </p:spPr>
        <p:txBody>
          <a:bodyPr/>
          <a:lstStyle/>
          <a:p>
            <a:r>
              <a:rPr lang="en-US"/>
              <a:t>#PharmaSUG2023  Paper SA-166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1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S - Title &amp; Subtitl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463676"/>
            <a:ext cx="15773400" cy="914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407FA-A410-C4F0-72AA-D270E1CC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#PharmaSUG2023  Paper SA-166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9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A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40452-C0E9-BB4A-8CF5-CE4FAA54E306}"/>
              </a:ext>
            </a:extLst>
          </p:cNvPr>
          <p:cNvSpPr/>
          <p:nvPr/>
        </p:nvSpPr>
        <p:spPr>
          <a:xfrm>
            <a:off x="1" y="-12092"/>
            <a:ext cx="18245182" cy="10246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DCED66-1892-224F-B3AD-DC1323E4C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57700" cy="10287000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306" y="3587376"/>
            <a:ext cx="12781388" cy="311224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6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2F4D0-EB0E-3842-9785-6EF69081820E}"/>
              </a:ext>
            </a:extLst>
          </p:cNvPr>
          <p:cNvSpPr/>
          <p:nvPr/>
        </p:nvSpPr>
        <p:spPr>
          <a:xfrm>
            <a:off x="1" y="0"/>
            <a:ext cx="4811850" cy="10296144"/>
          </a:xfrm>
          <a:prstGeom prst="rect">
            <a:avLst/>
          </a:prstGeom>
          <a:gradFill flip="none" rotWithShape="1">
            <a:gsLst>
              <a:gs pos="2000">
                <a:schemeClr val="tx2">
                  <a:alpha val="0"/>
                </a:schemeClr>
              </a:gs>
              <a:gs pos="100000">
                <a:schemeClr val="tx2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DF8B79-0449-724D-9AE1-DD5080E1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3270" y="8950568"/>
            <a:ext cx="2224736" cy="1237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8131365" y="8276918"/>
            <a:ext cx="206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sas.com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25C55-4BD5-F048-36C1-ABBF4578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#PharmaSUG2023  Paper SA-166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7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17AA-456D-4A9B-A472-8DE013A4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92EA-EF31-4BB3-8192-B724D3FC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E94D-FB51-435D-AC00-7311B0FA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679-B83F-47FA-B4CD-811DCF3B74D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240B-7726-448E-A911-10BC4354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57CD-D8BD-40A0-B1AE-F3C1F1A8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AE7-DEC2-4A31-A56F-50B55DC2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9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S -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463676"/>
            <a:ext cx="15773400" cy="914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5751" indent="0">
              <a:buNone/>
              <a:defRPr/>
            </a:lvl2pPr>
            <a:lvl3pPr marL="731502" indent="0">
              <a:buNone/>
              <a:defRPr/>
            </a:lvl3pPr>
            <a:lvl4pPr marL="2057349" indent="0">
              <a:buNone/>
              <a:defRPr/>
            </a:lvl4pPr>
            <a:lvl5pPr marL="274313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3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S -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0ADF-F9C8-471B-A694-7C0B48436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463676"/>
            <a:ext cx="15773400" cy="914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5751" indent="0">
              <a:buNone/>
              <a:defRPr/>
            </a:lvl2pPr>
            <a:lvl3pPr marL="731502" indent="0">
              <a:buNone/>
              <a:defRPr/>
            </a:lvl3pPr>
            <a:lvl4pPr marL="2057349" indent="0">
              <a:buNone/>
              <a:defRPr/>
            </a:lvl4pPr>
            <a:lvl5pPr marL="274313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9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774E-63FA-4703-9E4B-BBE8922C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813" y="4833315"/>
            <a:ext cx="13716000" cy="2483643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F7B5-38C4-491A-94AC-FD3E54435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813" y="7576515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1197456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t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2689371"/>
            <a:ext cx="12123722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30C0FC0-2C2C-10CE-0594-84811DEFE33B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780B26-6E86-E2AF-35C7-7B8BF2489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4FEAADD-6A43-A3AD-C613-62CE351F345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5EAAE1-A5CA-D245-874C-7FB6F8D56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1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8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FD3-845A-9D0A-335D-AE00D0ADA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8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652177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F6DB731-09D4-08B5-8614-68F3501B5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63AC1A-EE13-FF0B-9CAB-4F6421B970D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14DE9-CDD2-3C22-E128-264FF9EB0EA3}"/>
              </a:ext>
            </a:extLst>
          </p:cNvPr>
          <p:cNvSpPr/>
          <p:nvPr userDrawn="1"/>
        </p:nvSpPr>
        <p:spPr>
          <a:xfrm>
            <a:off x="341376" y="-1"/>
            <a:ext cx="999744" cy="2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i="0" dirty="0">
              <a:latin typeface="Anova Light" panose="020B04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0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62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652177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4B8423-CFFD-1921-7480-8BEC78F05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AC5147-3BF8-9198-FA11-9363F87D0F1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20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21" r:id="rId3"/>
    <p:sldLayoutId id="2147483820" r:id="rId4"/>
    <p:sldLayoutId id="2147483819" r:id="rId5"/>
    <p:sldLayoutId id="2147483822" r:id="rId6"/>
    <p:sldLayoutId id="2147483824" r:id="rId7"/>
    <p:sldLayoutId id="2147483832" r:id="rId8"/>
    <p:sldLayoutId id="2147483837" r:id="rId9"/>
    <p:sldLayoutId id="2147483828" r:id="rId10"/>
    <p:sldLayoutId id="2147483829" r:id="rId11"/>
    <p:sldLayoutId id="2147483852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6477128" y="9143999"/>
            <a:ext cx="1810872" cy="114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3999"/>
            <a:ext cx="16477128" cy="1143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1252432" y="9316082"/>
            <a:ext cx="8588993" cy="584775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Bold" panose="020B05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8AF4A5-1947-70D5-1EEC-327485090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0234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reuters.com/article/us-amazon-com-jobs-automation-insight/amazon-scraps-secret-ai-recruiting-tool-that-showed-bias-against-women-idUSKCN1MK08G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kdd.org/kdd2016/papers/files/rfp0573-ribeiroA.pdf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2" Type="http://schemas.openxmlformats.org/officeDocument/2006/relationships/hyperlink" Target="https://www.kdd.org/kdd2016/papers/files/rfp0573-ribeiroA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rzech/what-are-radiological-deep-learning-models-actually-learning-f97a546c5b9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rzech/what-are-radiological-deep-learning-models-actually-learning-f97a546c5b98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rzech/what-are-radiological-deep-learning-models-actually-learning-f97a546c5b9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rzech/what-are-radiological-deep-learning-models-actually-learning-f97a546c5b9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rzech/what-are-radiological-deep-learning-models-actually-learning-f97a546c5b98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pngarts.com/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theguardian.com/science/2018/oct/08/genetics-research-biased-towards-studying-white-europeans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F627A-03AF-6782-15B5-F0A5FB82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1197456"/>
            <a:ext cx="16149448" cy="1292662"/>
          </a:xfrm>
        </p:spPr>
        <p:txBody>
          <a:bodyPr/>
          <a:lstStyle/>
          <a:p>
            <a:r>
              <a:rPr lang="en-US" dirty="0"/>
              <a:t>The Responsible Use of </a:t>
            </a:r>
            <a:r>
              <a:rPr lang="en-US"/>
              <a:t>AI Systems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91D2CE-E9F4-DD0C-3FCD-BA6B2B7FC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Jim Box, SAS Institute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4BED0-C4BC-C7E8-DA39-5A9DCEC2E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MWSUG 2025 AE-064</a:t>
            </a:r>
          </a:p>
        </p:txBody>
      </p:sp>
    </p:spTree>
    <p:extLst>
      <p:ext uri="{BB962C8B-B14F-4D97-AF65-F5344CB8AC3E}">
        <p14:creationId xmlns:p14="http://schemas.microsoft.com/office/powerpoint/2010/main" val="2062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9CC6136-E8EE-2A15-22E6-AE0C9871C0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25837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3DA1A98-1026-5E47-3FE9-C0CA99A3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Training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3B202-7502-D5BD-EAF5-B42D6764D270}"/>
              </a:ext>
            </a:extLst>
          </p:cNvPr>
          <p:cNvSpPr/>
          <p:nvPr/>
        </p:nvSpPr>
        <p:spPr>
          <a:xfrm>
            <a:off x="1451333" y="6956585"/>
            <a:ext cx="3880625" cy="1828800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Biased data gives biased results</a:t>
            </a:r>
          </a:p>
        </p:txBody>
      </p:sp>
    </p:spTree>
    <p:extLst>
      <p:ext uri="{BB962C8B-B14F-4D97-AF65-F5344CB8AC3E}">
        <p14:creationId xmlns:p14="http://schemas.microsoft.com/office/powerpoint/2010/main" val="258801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472642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D9C62-9B57-A845-A42E-E9798741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Amazon receives hundreds of applications to open positions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They are in the business of ranking things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Created an AI system to comb through resumes and rank the applicants based on successful hires in the past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Focused on interviewing the 5-star candidates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55379"/>
            <a:ext cx="15773400" cy="722697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Amazon Automates Resume Reviews</a:t>
            </a:r>
          </a:p>
        </p:txBody>
      </p:sp>
    </p:spTree>
    <p:extLst>
      <p:ext uri="{BB962C8B-B14F-4D97-AF65-F5344CB8AC3E}">
        <p14:creationId xmlns:p14="http://schemas.microsoft.com/office/powerpoint/2010/main" val="3723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454534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D9C62-9B57-A845-A42E-E9798741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8292661"/>
            <a:ext cx="15773400" cy="1200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https://www.reuters.com/article/us-amazon-com-jobs-automation-insight/amazon-scraps-secret-ai-recruiting-tool-that-showed-bias-against-women-idUSKCN1MK08G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2"/>
            <a:ext cx="15773400" cy="69116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Amazon Automates Resume Reviews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0F9A8-3DDB-3F4E-A545-8D7029C7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05" y="2378075"/>
            <a:ext cx="15399191" cy="57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557D-C99E-0B49-B5ED-D0FD421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328409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392F-835E-374C-85A0-2A3094413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Example CV</a:t>
            </a:r>
          </a:p>
        </p:txBody>
      </p:sp>
      <p:pic>
        <p:nvPicPr>
          <p:cNvPr id="5" name="Content Placeholder 4" descr="Text, application, email&#10;&#10;Description automatically generated">
            <a:extLst>
              <a:ext uri="{FF2B5EF4-FFF2-40B4-BE49-F238E27FC236}">
                <a16:creationId xmlns:a16="http://schemas.microsoft.com/office/drawing/2014/main" id="{6F2DC510-660D-E743-A20A-FE3DAF2A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722" y="2740027"/>
            <a:ext cx="12120560" cy="6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557D-C99E-0B49-B5ED-D0FD421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91471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392F-835E-374C-85A0-2A3094413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Keyword Exclusions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DC510-660D-E743-A20A-FE3DAF2A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722" y="2740028"/>
            <a:ext cx="12120560" cy="65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557D-C99E-0B49-B5ED-D0FD421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392F-835E-374C-85A0-2A3094413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702675"/>
            <a:ext cx="15773400" cy="67540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Correlations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DC510-660D-E743-A20A-FE3DAF2A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723" y="2740028"/>
            <a:ext cx="12120557" cy="65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557D-C99E-0B49-B5ED-D0FD421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59941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392F-835E-374C-85A0-2A3094413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702675"/>
            <a:ext cx="15773400" cy="67540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Language Usage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DC510-660D-E743-A20A-FE3DAF2A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723" y="2740027"/>
            <a:ext cx="12120557" cy="65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557D-C99E-0B49-B5ED-D0FD421D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59941"/>
          </a:xfrm>
        </p:spPr>
        <p:txBody>
          <a:bodyPr>
            <a:normAutofit/>
          </a:bodyPr>
          <a:lstStyle/>
          <a:p>
            <a:r>
              <a:rPr lang="en-US" dirty="0"/>
              <a:t>Biased Training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392F-835E-374C-85A0-2A3094413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11AFE-58B0-E443-ADFE-599EF57E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Models trained on biased data will excel at applying that bias – even more efficiently than humans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Your responsibility: 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Question the data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Where did it come from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How representative is it?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How did it get labeled?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Is there a feedback loop?</a:t>
            </a:r>
          </a:p>
        </p:txBody>
      </p:sp>
    </p:spTree>
    <p:extLst>
      <p:ext uri="{BB962C8B-B14F-4D97-AF65-F5344CB8AC3E}">
        <p14:creationId xmlns:p14="http://schemas.microsoft.com/office/powerpoint/2010/main" val="16174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9CC6136-E8EE-2A15-22E6-AE0C9871C0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25837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3DA1A98-1026-5E47-3FE9-C0CA99A3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Do What you Tell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3B202-7502-D5BD-EAF5-B42D6764D270}"/>
              </a:ext>
            </a:extLst>
          </p:cNvPr>
          <p:cNvSpPr/>
          <p:nvPr/>
        </p:nvSpPr>
        <p:spPr>
          <a:xfrm>
            <a:off x="1451333" y="6956585"/>
            <a:ext cx="3880625" cy="1828800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Biased data gives biased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DCF05F-6385-7C54-21F6-EDA2CCEC6D4E}"/>
              </a:ext>
            </a:extLst>
          </p:cNvPr>
          <p:cNvSpPr/>
          <p:nvPr/>
        </p:nvSpPr>
        <p:spPr>
          <a:xfrm>
            <a:off x="6526924" y="6967670"/>
            <a:ext cx="5234153" cy="2121905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Models do what you </a:t>
            </a:r>
            <a:r>
              <a:rPr lang="en-US" b="1" dirty="0"/>
              <a:t>tell</a:t>
            </a:r>
            <a:r>
              <a:rPr lang="en-US" dirty="0"/>
              <a:t> them to do, which might not be what you </a:t>
            </a:r>
            <a:r>
              <a:rPr lang="en-US" b="1" dirty="0"/>
              <a:t>wanted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8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1498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D9C62-9B57-A845-A42E-E9798741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54" y="8600090"/>
            <a:ext cx="16920116" cy="1139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u="sng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https://www.kdd.org/kdd2016/papers/files/rfp0573-ribeiroA.pdf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Husky or Wolf?</a:t>
            </a:r>
          </a:p>
          <a:p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1E95E0-8F40-0E41-9C62-B07165AA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32" y="2378075"/>
            <a:ext cx="10659336" cy="62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F17068-45FE-214B-8F95-C17568D36D3D}"/>
              </a:ext>
            </a:extLst>
          </p:cNvPr>
          <p:cNvSpPr/>
          <p:nvPr/>
        </p:nvSpPr>
        <p:spPr>
          <a:xfrm>
            <a:off x="4913632" y="4625363"/>
            <a:ext cx="8728364" cy="80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B5A8C-9C9C-CB4E-9338-AFA06FC1832D}"/>
              </a:ext>
            </a:extLst>
          </p:cNvPr>
          <p:cNvSpPr/>
          <p:nvPr/>
        </p:nvSpPr>
        <p:spPr>
          <a:xfrm>
            <a:off x="4761233" y="7793063"/>
            <a:ext cx="9033164" cy="80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B5B9-7BEA-202A-6032-B8BC879E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18F1A-65E8-BEF3-BD97-74CA19410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Let’s get calibrated</a:t>
            </a:r>
          </a:p>
        </p:txBody>
      </p:sp>
    </p:spTree>
    <p:extLst>
      <p:ext uri="{BB962C8B-B14F-4D97-AF65-F5344CB8AC3E}">
        <p14:creationId xmlns:p14="http://schemas.microsoft.com/office/powerpoint/2010/main" val="678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1498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D9C62-9B57-A845-A42E-E9798741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59" y="8643879"/>
            <a:ext cx="16920116" cy="9375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u="sng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https://www.kdd.org/kdd2016/papers/files/rfp0573-ribeiroA.pdf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Husky or Wolf?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8B8A8-F854-E5B6-F198-FCC495E2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32" y="2378075"/>
            <a:ext cx="10659336" cy="62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1C154084-7D20-7F62-4108-89EF4BC74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5945" y="4347731"/>
            <a:ext cx="1258433" cy="1258433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B6C94278-648B-2160-69ED-F896A7229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0777" y="4361783"/>
            <a:ext cx="1258433" cy="1258433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FDE55D35-EB71-27B2-AF80-B65A4C5BB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7298" y="4318205"/>
            <a:ext cx="1258433" cy="1258433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5CBA571-E03D-ED8F-C6B7-9B9ADDC30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4393" y="7543681"/>
            <a:ext cx="1258433" cy="1258433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A13BCDA4-3A31-E23F-DBA8-266AEFA13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0044" y="7498855"/>
            <a:ext cx="1258433" cy="1258433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DB9BEF12-CBF8-9DC1-9DAE-BD3E7E1E8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94626" y="7662821"/>
            <a:ext cx="930500" cy="9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91471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pic>
        <p:nvPicPr>
          <p:cNvPr id="17" name="Content Placeholder 16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B8507DFF-B93A-9E44-9AFB-82B3281B3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17" y="2740027"/>
            <a:ext cx="6475566" cy="6524624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EF02CA-6B65-EA40-BE29-0B75DBC0F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Diagnosing Cardiomegaly (Enlarged Heart)</a:t>
            </a:r>
          </a:p>
          <a:p>
            <a:r>
              <a:rPr lang="en-US" dirty="0"/>
              <a:t>Model trained on labeled images</a:t>
            </a:r>
          </a:p>
          <a:p>
            <a:r>
              <a:rPr lang="en-US" dirty="0"/>
              <a:t>Apply the model to new images to test how it does</a:t>
            </a:r>
          </a:p>
          <a:p>
            <a:r>
              <a:rPr lang="en-US" dirty="0"/>
              <a:t>This patient has the condition, and the model gave it a probability of 0.752, so it seems to have worked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77403"/>
            <a:ext cx="15773400" cy="7006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Automating Radiology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626C0-A61E-C943-B8AD-AFD528846D92}"/>
              </a:ext>
            </a:extLst>
          </p:cNvPr>
          <p:cNvSpPr txBox="1"/>
          <p:nvPr/>
        </p:nvSpPr>
        <p:spPr>
          <a:xfrm>
            <a:off x="1905717" y="9625810"/>
            <a:ext cx="13977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https://medium.com/@jrzech/what-are-radiological-deep-learning-models-actually-learning-f97a546c5b98</a:t>
            </a:r>
            <a:endParaRPr lang="en-US" sz="2400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507DFF-B93A-9E44-9AFB-82B3281B3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717" y="3245713"/>
            <a:ext cx="6475566" cy="5513252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EF02CA-6B65-EA40-BE29-0B75DBC0F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Heatmap shows how different parts of the image contribute to the prediction</a:t>
            </a:r>
          </a:p>
          <a:p>
            <a:endParaRPr lang="en-US" dirty="0"/>
          </a:p>
          <a:p>
            <a:r>
              <a:rPr lang="en-US" dirty="0"/>
              <a:t>Looks like the focus area is on the heart, which is good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77403"/>
            <a:ext cx="15773400" cy="7006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Automating Radiology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626C0-A61E-C943-B8AD-AFD528846D92}"/>
              </a:ext>
            </a:extLst>
          </p:cNvPr>
          <p:cNvSpPr txBox="1"/>
          <p:nvPr/>
        </p:nvSpPr>
        <p:spPr>
          <a:xfrm>
            <a:off x="1905717" y="9687820"/>
            <a:ext cx="1428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https://medium.com/@jrzech/what-are-radiological-deep-learning-models-actually-learning-f97a546c5b98</a:t>
            </a:r>
            <a:endParaRPr lang="en-US" sz="2400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507DFF-B93A-9E44-9AFB-82B3281B3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991" y="3245713"/>
            <a:ext cx="6455016" cy="5513252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EF02CA-6B65-EA40-BE29-0B75DBC0F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Heatmap shows how different parts of the image contribute to the prediction</a:t>
            </a:r>
          </a:p>
          <a:p>
            <a:r>
              <a:rPr lang="en-US" dirty="0"/>
              <a:t>Looks like the focus area is on the heart, which is good</a:t>
            </a:r>
          </a:p>
          <a:p>
            <a:r>
              <a:rPr lang="en-US" dirty="0"/>
              <a:t>Some surprises, though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77403"/>
            <a:ext cx="15773400" cy="7006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Automating Radiology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626C0-A61E-C943-B8AD-AFD528846D92}"/>
              </a:ext>
            </a:extLst>
          </p:cNvPr>
          <p:cNvSpPr txBox="1"/>
          <p:nvPr/>
        </p:nvSpPr>
        <p:spPr>
          <a:xfrm>
            <a:off x="1999533" y="9674104"/>
            <a:ext cx="1428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https://medium.com/@jrzech/what-are-radiological-deep-learning-models-actually-learning-f97a546c5b98</a:t>
            </a:r>
            <a:endParaRPr lang="en-US" sz="2400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507DFF-B93A-9E44-9AFB-82B3281B3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991" y="3245713"/>
            <a:ext cx="6455016" cy="5513252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EF02CA-6B65-EA40-BE29-0B75DBC0F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Model is looking at markers of image metadata</a:t>
            </a:r>
          </a:p>
          <a:p>
            <a:r>
              <a:rPr lang="en-US" dirty="0"/>
              <a:t>Model is using the fact that this image was taken with a portable x-ray machine, which is mainly used on sicker patients</a:t>
            </a:r>
          </a:p>
          <a:p>
            <a:r>
              <a:rPr lang="en-US" dirty="0"/>
              <a:t>Model also considered the reviewing radiologist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77403"/>
            <a:ext cx="15773400" cy="7006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Automating Radiology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626C0-A61E-C943-B8AD-AFD528846D92}"/>
              </a:ext>
            </a:extLst>
          </p:cNvPr>
          <p:cNvSpPr txBox="1"/>
          <p:nvPr/>
        </p:nvSpPr>
        <p:spPr>
          <a:xfrm>
            <a:off x="1915991" y="9602170"/>
            <a:ext cx="1428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https://medium.com/@jrzech/what-are-radiological-deep-learning-models-actually-learning-f97a546c5b98</a:t>
            </a:r>
            <a:endParaRPr lang="en-US" sz="2400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F85C1-AEBD-BA46-BC2D-7CCDB41A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507DFF-B93A-9E44-9AFB-82B3281B3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532" y="3245713"/>
            <a:ext cx="6227933" cy="5513252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EF02CA-6B65-EA40-BE29-0B75DBC0F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Different image of a patient with the same condition</a:t>
            </a:r>
          </a:p>
          <a:p>
            <a:endParaRPr lang="en-US" dirty="0"/>
          </a:p>
          <a:p>
            <a:r>
              <a:rPr lang="en-US" dirty="0"/>
              <a:t>Model downgraded the predication due to the lack of the portable stamp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E58D0-4791-8C44-9B54-204572158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77403"/>
            <a:ext cx="15773400" cy="70067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Automating Radiology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626C0-A61E-C943-B8AD-AFD528846D92}"/>
              </a:ext>
            </a:extLst>
          </p:cNvPr>
          <p:cNvSpPr txBox="1"/>
          <p:nvPr/>
        </p:nvSpPr>
        <p:spPr>
          <a:xfrm>
            <a:off x="1999533" y="9602170"/>
            <a:ext cx="1428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https://medium.com/@jrzech/what-are-radiological-deep-learning-models-actually-learning-f97a546c5b98</a:t>
            </a:r>
            <a:endParaRPr lang="en-US" sz="2400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653F5-2A04-054B-A9A1-3EF88347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Do What you Tell Them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B354FF-961C-1141-989A-7DFD26C7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Models are lazy, but effective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Models do not care about context unless specifically instructed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Your Responsibility:  Question the Results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Why did the model make a specific prediction for this specific case?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What are the key inputs being used to make predictions?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What, exactly, was the model set up to do?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24BA8-9E95-2F48-A840-699C7A297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702675"/>
            <a:ext cx="15773400" cy="67540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4951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9CC6136-E8EE-2A15-22E6-AE0C9871C0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25837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3DA1A98-1026-5E47-3FE9-C0CA99A3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on New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3B202-7502-D5BD-EAF5-B42D6764D270}"/>
              </a:ext>
            </a:extLst>
          </p:cNvPr>
          <p:cNvSpPr/>
          <p:nvPr/>
        </p:nvSpPr>
        <p:spPr>
          <a:xfrm>
            <a:off x="1451333" y="6956585"/>
            <a:ext cx="3880625" cy="1828800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Biased data gives biased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DCF05F-6385-7C54-21F6-EDA2CCEC6D4E}"/>
              </a:ext>
            </a:extLst>
          </p:cNvPr>
          <p:cNvSpPr/>
          <p:nvPr/>
        </p:nvSpPr>
        <p:spPr>
          <a:xfrm>
            <a:off x="6526924" y="6967670"/>
            <a:ext cx="5234153" cy="2121905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Models do what you </a:t>
            </a:r>
            <a:r>
              <a:rPr lang="en-US" b="1" dirty="0"/>
              <a:t>tell</a:t>
            </a:r>
            <a:r>
              <a:rPr lang="en-US" dirty="0"/>
              <a:t> them to do, which might not be what you </a:t>
            </a:r>
            <a:r>
              <a:rPr lang="en-US" b="1" dirty="0"/>
              <a:t>wanted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2E80BD-FC15-5AD3-5D06-1B60422FB233}"/>
              </a:ext>
            </a:extLst>
          </p:cNvPr>
          <p:cNvSpPr/>
          <p:nvPr/>
        </p:nvSpPr>
        <p:spPr>
          <a:xfrm>
            <a:off x="12956044" y="6967670"/>
            <a:ext cx="3880625" cy="2011545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Models exposed to new data may give unexpected results</a:t>
            </a:r>
          </a:p>
        </p:txBody>
      </p:sp>
    </p:spTree>
    <p:extLst>
      <p:ext uri="{BB962C8B-B14F-4D97-AF65-F5344CB8AC3E}">
        <p14:creationId xmlns:p14="http://schemas.microsoft.com/office/powerpoint/2010/main" val="11593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653F5-2A04-054B-A9A1-3EF88347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on New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B354FF-961C-1141-989A-7DFD26C7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>
              <a:solidFill>
                <a:schemeClr val="tx1"/>
              </a:solidFill>
            </a:endParaRPr>
          </a:p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Models should only be applied to data that is similar to the data they were trained on</a:t>
            </a:r>
          </a:p>
          <a:p>
            <a:endParaRPr lang="en-US" sz="5400" dirty="0">
              <a:solidFill>
                <a:schemeClr val="tx1"/>
              </a:solidFill>
              <a:latin typeface="+mn-lt"/>
            </a:endParaRPr>
          </a:p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Models will return a prediction on novel data, but it may not be trustworthy (</a:t>
            </a:r>
            <a:r>
              <a:rPr lang="en-US" sz="5400" b="1" dirty="0">
                <a:solidFill>
                  <a:schemeClr val="tx1"/>
                </a:solidFill>
                <a:latin typeface="+mn-lt"/>
              </a:rPr>
              <a:t>although it will appear to be so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24BA8-9E95-2F48-A840-699C7A297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Surprises May be Very Harmful</a:t>
            </a:r>
          </a:p>
        </p:txBody>
      </p:sp>
    </p:spTree>
    <p:extLst>
      <p:ext uri="{BB962C8B-B14F-4D97-AF65-F5344CB8AC3E}">
        <p14:creationId xmlns:p14="http://schemas.microsoft.com/office/powerpoint/2010/main" val="41557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653F5-2A04-054B-A9A1-3EF88347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292661"/>
          </a:xfrm>
        </p:spPr>
        <p:txBody>
          <a:bodyPr>
            <a:normAutofit/>
          </a:bodyPr>
          <a:lstStyle/>
          <a:p>
            <a:r>
              <a:rPr lang="en-US" dirty="0"/>
              <a:t>Models on New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24BA8-9E95-2F48-A840-699C7A297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How Models Learn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686691-583D-7741-858E-3E973886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54149"/>
            <a:ext cx="5178702" cy="51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olden Retriever PNG Photo">
            <a:extLst>
              <a:ext uri="{FF2B5EF4-FFF2-40B4-BE49-F238E27FC236}">
                <a16:creationId xmlns:a16="http://schemas.microsoft.com/office/drawing/2014/main" id="{A4834F98-209C-E249-8838-63CB15D4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81" y="2554150"/>
            <a:ext cx="5065580" cy="53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8C33823-0241-7946-8D87-45D9A901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710" y="2941435"/>
            <a:ext cx="4629942" cy="39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C08730-6EC2-5F44-97A7-622EF4DC2744}"/>
              </a:ext>
            </a:extLst>
          </p:cNvPr>
          <p:cNvSpPr txBox="1"/>
          <p:nvPr/>
        </p:nvSpPr>
        <p:spPr>
          <a:xfrm>
            <a:off x="2589352" y="8446652"/>
            <a:ext cx="5837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https://www.pngarts.com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or ML?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2611CF7-3771-6602-6764-4F9B19E3F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363512"/>
              </p:ext>
            </p:extLst>
          </p:nvPr>
        </p:nvGraphicFramePr>
        <p:xfrm>
          <a:off x="1257300" y="2400300"/>
          <a:ext cx="7742238" cy="686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80C1E7-37E9-57A1-9A65-A06BEF12D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What’s the Difference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1F34F91-DDFA-46C1-FB7C-913535F49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1446"/>
              </p:ext>
            </p:extLst>
          </p:nvPr>
        </p:nvGraphicFramePr>
        <p:xfrm>
          <a:off x="9692378" y="2400300"/>
          <a:ext cx="7546086" cy="573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01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653F5-2A04-054B-A9A1-3EF88347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296878"/>
          </a:xfrm>
        </p:spPr>
        <p:txBody>
          <a:bodyPr>
            <a:normAutofit/>
          </a:bodyPr>
          <a:lstStyle/>
          <a:p>
            <a:r>
              <a:rPr lang="en-US" dirty="0"/>
              <a:t>Models on New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24BA8-9E95-2F48-A840-699C7A297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702675"/>
            <a:ext cx="15773400" cy="67540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Predictions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271FF195-A65C-EF40-AF26-39DF6BE6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0" y="2252891"/>
            <a:ext cx="5141525" cy="60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B88C17-3C18-EE47-9D8F-EA475D9016E5}"/>
              </a:ext>
            </a:extLst>
          </p:cNvPr>
          <p:cNvSpPr txBox="1"/>
          <p:nvPr/>
        </p:nvSpPr>
        <p:spPr>
          <a:xfrm>
            <a:off x="1109581" y="8446652"/>
            <a:ext cx="1717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Happy Dog and Other Furry Friends.  </a:t>
            </a:r>
            <a:r>
              <a:rPr lang="en-US" dirty="0"/>
              <a:t>Written by Robert Newton.  </a:t>
            </a:r>
          </a:p>
          <a:p>
            <a:r>
              <a:rPr lang="en-US" dirty="0"/>
              <a:t>Illustrated by Ellie </a:t>
            </a:r>
            <a:r>
              <a:rPr lang="en-US" dirty="0" err="1"/>
              <a:t>Boultwood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653F5-2A04-054B-A9A1-3EF88347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on New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24BA8-9E95-2F48-A840-699C7A297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Consequences can be Dire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88C17-3C18-EE47-9D8F-EA475D9016E5}"/>
              </a:ext>
            </a:extLst>
          </p:cNvPr>
          <p:cNvSpPr txBox="1"/>
          <p:nvPr/>
        </p:nvSpPr>
        <p:spPr>
          <a:xfrm>
            <a:off x="918596" y="9684773"/>
            <a:ext cx="17178422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https://www.theguardian.com/science/2018/oct/08/genetics-research-biased-towards-studying-white-europeans</a:t>
            </a:r>
            <a:endParaRPr lang="en-US" sz="280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BC978-B797-2449-827E-78369579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6" y="2378078"/>
            <a:ext cx="5890991" cy="18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BEAC3-5AA4-0E40-8D40-E3D8C2F7E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919" y="4319380"/>
            <a:ext cx="10543884" cy="1473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211AF-B692-FF4B-B6BE-C3BF35B4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277" y="5967623"/>
            <a:ext cx="9938612" cy="27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653F5-2A04-054B-A9A1-3EF88347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Models on New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3BC7E6-7B72-964C-B8D5-7639451B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n-lt"/>
              </a:rPr>
              <a:t>Your responsibility – Question the Application</a:t>
            </a:r>
          </a:p>
          <a:p>
            <a:pPr lvl="1"/>
            <a:r>
              <a:rPr lang="en-US" sz="5400" dirty="0">
                <a:solidFill>
                  <a:schemeClr val="tx1"/>
                </a:solidFill>
                <a:latin typeface="+mn-lt"/>
              </a:rPr>
              <a:t>Is this data similar to what the model was trained on</a:t>
            </a:r>
          </a:p>
          <a:p>
            <a:pPr lvl="1"/>
            <a:r>
              <a:rPr lang="en-US" sz="5400" dirty="0">
                <a:solidFill>
                  <a:schemeClr val="tx1"/>
                </a:solidFill>
                <a:latin typeface="+mn-lt"/>
              </a:rPr>
              <a:t>Do different groups (population subgroups) in my predictions get different results</a:t>
            </a:r>
          </a:p>
          <a:p>
            <a:pPr lvl="1"/>
            <a:r>
              <a:rPr lang="en-US" sz="5400" dirty="0">
                <a:solidFill>
                  <a:schemeClr val="tx1"/>
                </a:solidFill>
                <a:latin typeface="+mn-lt"/>
              </a:rPr>
              <a:t>Is there a human feedback loop that allows for retraining the model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24BA8-9E95-2F48-A840-699C7A297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686910"/>
            <a:ext cx="15773400" cy="6911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6479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F93CAD-5C9A-D94E-A236-36F745C9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75706"/>
          </a:xfrm>
        </p:spPr>
        <p:txBody>
          <a:bodyPr>
            <a:normAutofit/>
          </a:bodyPr>
          <a:lstStyle/>
          <a:p>
            <a:r>
              <a:rPr lang="en-US" dirty="0"/>
              <a:t>Where do These Biases Come From?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2BBC2-B814-6C44-9682-27A308C78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7160" tIns="68580" rIns="137160" bIns="6858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Like children, models can pick up patterns in the data that we are not explicitly trying to teach them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There is a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lack of awareness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by Data Scientists/Statisticians about how historical/societal biases may be present in data modeling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How we collect data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The problems we decide to solve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The data we choose to train models 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How we assess accuracy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How we present the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6B029C-EEFD-3840-8F9D-50C246753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702675"/>
            <a:ext cx="15773400" cy="67540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j-lt"/>
              </a:rPr>
              <a:t>Bias Comes from Us</a:t>
            </a:r>
          </a:p>
        </p:txBody>
      </p:sp>
    </p:spTree>
    <p:extLst>
      <p:ext uri="{BB962C8B-B14F-4D97-AF65-F5344CB8AC3E}">
        <p14:creationId xmlns:p14="http://schemas.microsoft.com/office/powerpoint/2010/main" val="9764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7EEA-B58A-72DE-B3DB-22F14AEC1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7868-93EE-409B-5263-27F9D6C6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F7B06-84C3-300F-48C7-C0C84CA27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can you Learn More?</a:t>
            </a:r>
          </a:p>
        </p:txBody>
      </p:sp>
    </p:spTree>
    <p:extLst>
      <p:ext uri="{BB962C8B-B14F-4D97-AF65-F5344CB8AC3E}">
        <p14:creationId xmlns:p14="http://schemas.microsoft.com/office/powerpoint/2010/main" val="20259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A779-1CBD-064A-41EF-DEE63F2D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Movies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1B3E5-2A76-54B7-F65B-7F8C7CFD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61" y="1790681"/>
            <a:ext cx="12805913" cy="75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5E053-03E5-B252-77BA-24D142D5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B631-1C6D-6B87-363F-223BBE8F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7A18E-7623-DF5E-D56B-D81C3315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762000"/>
            <a:ext cx="58293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FCE1-A524-E3C6-9170-F51B8882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FEBF-CE64-4D4D-2918-0FA7800E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Blog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AC9A9-7455-8BE2-D06F-CCAF1B27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18" y="2460325"/>
            <a:ext cx="4381500" cy="567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6C4694-5496-10AC-95A0-AD56830C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108" y="2460324"/>
            <a:ext cx="8823201" cy="268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9128A-A325-2201-E579-C7FC017D2341}"/>
              </a:ext>
            </a:extLst>
          </p:cNvPr>
          <p:cNvSpPr txBox="1"/>
          <p:nvPr/>
        </p:nvSpPr>
        <p:spPr>
          <a:xfrm>
            <a:off x="7798279" y="5796951"/>
            <a:ext cx="72461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https://</a:t>
            </a:r>
            <a:r>
              <a:rPr lang="en-US" dirty="0" err="1">
                <a:solidFill>
                  <a:schemeClr val="tx1"/>
                </a:solidFill>
              </a:rPr>
              <a:t>www.aiweirdness.com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528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A57588-5CC3-D7B8-8CDC-75AA4AD4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239" y="2040867"/>
            <a:ext cx="4775963" cy="31026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6BF0268-A703-E356-496D-7677B044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Each Other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A4D1E-A56E-C946-03EB-C7567664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5503637"/>
            <a:ext cx="6989457" cy="36748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4CDCDE-B0A6-F33F-3305-724D5EF58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85" y="1888218"/>
            <a:ext cx="6007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F5B950-5C5E-2918-C76F-3C34524E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A5EDD4-86AC-4670-9322-8A061FC40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2432" y="7418717"/>
            <a:ext cx="12123722" cy="1915782"/>
          </a:xfrm>
        </p:spPr>
        <p:txBody>
          <a:bodyPr/>
          <a:lstStyle/>
          <a:p>
            <a:r>
              <a:rPr lang="en-US" sz="4000" b="1" dirty="0"/>
              <a:t>Jim Box</a:t>
            </a:r>
          </a:p>
          <a:p>
            <a:r>
              <a:rPr lang="en-US" sz="4000" b="1" dirty="0"/>
              <a:t>SAS Institute</a:t>
            </a:r>
          </a:p>
          <a:p>
            <a:r>
              <a:rPr lang="en-US" sz="4000" b="1" dirty="0" err="1"/>
              <a:t>Jim.Box@sas.com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46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Its Own Words: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EA36E-6DB9-34A6-1E2F-741ACF86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42" y="3070956"/>
            <a:ext cx="8546678" cy="5474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0BA66-307E-3B00-00CE-CCFB3FC7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570" y="4475986"/>
            <a:ext cx="8213541" cy="26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9F69-00EB-948E-B25D-F3BEB589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60536-9B11-1D8B-67C6-E9A9E7AA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Availability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Recall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Exclusion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Pre-processing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Measurement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Time-interval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Historical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Selection Bias</a:t>
            </a:r>
          </a:p>
          <a:p>
            <a:pPr defTabSz="1219170"/>
            <a:endParaRPr lang="en-US" sz="3600" dirty="0">
              <a:solidFill>
                <a:srgbClr val="03304A"/>
              </a:solidFill>
              <a:latin typeface="Calibri Light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20271-BA7F-232B-D0B2-57BA630507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06010" y="2400299"/>
            <a:ext cx="4442134" cy="6865145"/>
          </a:xfrm>
        </p:spPr>
        <p:txBody>
          <a:bodyPr>
            <a:normAutofit/>
          </a:bodyPr>
          <a:lstStyle/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Confirmation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Cause/ Effect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Confounding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Collider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Prediction Bias 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Performance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Hindsight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Chronological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Funding Bias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F5E75-33BF-E04D-B3B4-A34E0036A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Too Many to Talk About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49B645D-70BA-3B36-5268-52B8266E340B}"/>
              </a:ext>
            </a:extLst>
          </p:cNvPr>
          <p:cNvSpPr txBox="1">
            <a:spLocks/>
          </p:cNvSpPr>
          <p:nvPr/>
        </p:nvSpPr>
        <p:spPr>
          <a:xfrm>
            <a:off x="10250724" y="2400298"/>
            <a:ext cx="4442134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Automation Bias 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Deployment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Drift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Aggregation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Survivorship Bias</a:t>
            </a: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Attrition Bias</a:t>
            </a:r>
          </a:p>
          <a:p>
            <a:pPr defTabSz="1219170"/>
            <a:r>
              <a:rPr lang="en-US" dirty="0">
                <a:solidFill>
                  <a:srgbClr val="03304A"/>
                </a:solidFill>
                <a:latin typeface="Calibri Light"/>
              </a:rPr>
              <a:t>Reporting Bias</a:t>
            </a:r>
            <a:endParaRPr lang="en-US" sz="3600" dirty="0">
              <a:solidFill>
                <a:srgbClr val="03304A"/>
              </a:solidFill>
              <a:latin typeface="Calibri Light"/>
            </a:endParaRPr>
          </a:p>
          <a:p>
            <a:pPr defTabSz="1219170"/>
            <a:r>
              <a:rPr lang="en-US" sz="3600" dirty="0">
                <a:solidFill>
                  <a:srgbClr val="03304A"/>
                </a:solidFill>
                <a:latin typeface="Calibri Light"/>
              </a:rPr>
              <a:t>Proxy Bias</a:t>
            </a:r>
          </a:p>
          <a:p>
            <a:pPr defTabSz="1219170"/>
            <a:endParaRPr lang="en-US" sz="3600" dirty="0">
              <a:solidFill>
                <a:srgbClr val="03304A"/>
              </a:solidFill>
              <a:latin typeface="Calibri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Society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E2DF8-BAFF-3B9B-4360-BC5A586D6646}"/>
              </a:ext>
            </a:extLst>
          </p:cNvPr>
          <p:cNvGrpSpPr/>
          <p:nvPr/>
        </p:nvGrpSpPr>
        <p:grpSpPr>
          <a:xfrm>
            <a:off x="3421491" y="2615493"/>
            <a:ext cx="11445018" cy="6358371"/>
            <a:chOff x="723568" y="1338483"/>
            <a:chExt cx="5722509" cy="31791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BB61E9-E39A-D231-5EF6-5588CC3E8F03}"/>
                </a:ext>
              </a:extLst>
            </p:cNvPr>
            <p:cNvSpPr/>
            <p:nvPr/>
          </p:nvSpPr>
          <p:spPr>
            <a:xfrm>
              <a:off x="2156129" y="1901689"/>
              <a:ext cx="1431235" cy="26159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FFA880-56A3-0672-A347-93B768500938}"/>
                </a:ext>
              </a:extLst>
            </p:cNvPr>
            <p:cNvSpPr/>
            <p:nvPr/>
          </p:nvSpPr>
          <p:spPr>
            <a:xfrm>
              <a:off x="3587364" y="1900361"/>
              <a:ext cx="1431235" cy="2615980"/>
            </a:xfrm>
            <a:prstGeom prst="rect">
              <a:avLst/>
            </a:prstGeom>
            <a:solidFill>
              <a:srgbClr val="19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874139-8FF3-C811-83BD-8288966D8778}"/>
                </a:ext>
              </a:extLst>
            </p:cNvPr>
            <p:cNvSpPr/>
            <p:nvPr/>
          </p:nvSpPr>
          <p:spPr>
            <a:xfrm>
              <a:off x="5014842" y="1900361"/>
              <a:ext cx="1431235" cy="26159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87BE5-23C3-48A8-69DC-85EE77AF688D}"/>
                </a:ext>
              </a:extLst>
            </p:cNvPr>
            <p:cNvSpPr/>
            <p:nvPr/>
          </p:nvSpPr>
          <p:spPr>
            <a:xfrm>
              <a:off x="735144" y="1900361"/>
              <a:ext cx="1431235" cy="26159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7BB01-6E10-2CBC-4158-2C86D694FDA7}"/>
                </a:ext>
              </a:extLst>
            </p:cNvPr>
            <p:cNvSpPr/>
            <p:nvPr/>
          </p:nvSpPr>
          <p:spPr>
            <a:xfrm>
              <a:off x="723568" y="1338483"/>
              <a:ext cx="5722509" cy="818984"/>
            </a:xfrm>
            <a:prstGeom prst="rect">
              <a:avLst/>
            </a:prstGeom>
            <a:solidFill>
              <a:srgbClr val="02529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D5D1D6-2D76-E7F1-979D-680BE3A2C18F}"/>
                </a:ext>
              </a:extLst>
            </p:cNvPr>
            <p:cNvSpPr txBox="1"/>
            <p:nvPr/>
          </p:nvSpPr>
          <p:spPr>
            <a:xfrm>
              <a:off x="857915" y="1496356"/>
              <a:ext cx="1162542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Financial Resources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FA285-3B0B-1B6A-2FD8-9703AED55CE1}"/>
                </a:ext>
              </a:extLst>
            </p:cNvPr>
            <p:cNvSpPr txBox="1"/>
            <p:nvPr/>
          </p:nvSpPr>
          <p:spPr>
            <a:xfrm>
              <a:off x="2287359" y="1506881"/>
              <a:ext cx="1162542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Criminal Justice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BDBA9-CB9C-7C1D-9B6B-C324AA88B6D7}"/>
                </a:ext>
              </a:extLst>
            </p:cNvPr>
            <p:cNvSpPr txBox="1"/>
            <p:nvPr/>
          </p:nvSpPr>
          <p:spPr>
            <a:xfrm>
              <a:off x="3692556" y="1586392"/>
              <a:ext cx="1162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Health Care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14D9FE-2610-8A84-EB4C-690CE7672CB8}"/>
                </a:ext>
              </a:extLst>
            </p:cNvPr>
            <p:cNvSpPr txBox="1"/>
            <p:nvPr/>
          </p:nvSpPr>
          <p:spPr>
            <a:xfrm>
              <a:off x="5115950" y="1601909"/>
              <a:ext cx="1162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HR</a:t>
              </a: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CDEA27A-55AD-B6D8-DCF9-4FCA6D5237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72076" y="2328100"/>
              <a:ext cx="734219" cy="607219"/>
            </a:xfrm>
            <a:custGeom>
              <a:avLst/>
              <a:gdLst>
                <a:gd name="T0" fmla="*/ 1244 w 4834"/>
                <a:gd name="T1" fmla="*/ 967 h 3994"/>
                <a:gd name="T2" fmla="*/ 1723 w 4834"/>
                <a:gd name="T3" fmla="*/ 967 h 3994"/>
                <a:gd name="T4" fmla="*/ 3803 w 4834"/>
                <a:gd name="T5" fmla="*/ 3638 h 3994"/>
                <a:gd name="T6" fmla="*/ 408 w 4834"/>
                <a:gd name="T7" fmla="*/ 2681 h 3994"/>
                <a:gd name="T8" fmla="*/ 984 w 4834"/>
                <a:gd name="T9" fmla="*/ 3113 h 3994"/>
                <a:gd name="T10" fmla="*/ 2598 w 4834"/>
                <a:gd name="T11" fmla="*/ 2972 h 3994"/>
                <a:gd name="T12" fmla="*/ 2540 w 4834"/>
                <a:gd name="T13" fmla="*/ 2495 h 3994"/>
                <a:gd name="T14" fmla="*/ 446 w 4834"/>
                <a:gd name="T15" fmla="*/ 2558 h 3994"/>
                <a:gd name="T16" fmla="*/ 1581 w 4834"/>
                <a:gd name="T17" fmla="*/ 3254 h 3994"/>
                <a:gd name="T18" fmla="*/ 542 w 4834"/>
                <a:gd name="T19" fmla="*/ 2652 h 3994"/>
                <a:gd name="T20" fmla="*/ 1529 w 4834"/>
                <a:gd name="T21" fmla="*/ 144 h 3994"/>
                <a:gd name="T22" fmla="*/ 2439 w 4834"/>
                <a:gd name="T23" fmla="*/ 1427 h 3994"/>
                <a:gd name="T24" fmla="*/ 1861 w 4834"/>
                <a:gd name="T25" fmla="*/ 1908 h 3994"/>
                <a:gd name="T26" fmla="*/ 1956 w 4834"/>
                <a:gd name="T27" fmla="*/ 2417 h 3994"/>
                <a:gd name="T28" fmla="*/ 1427 w 4834"/>
                <a:gd name="T29" fmla="*/ 1684 h 3994"/>
                <a:gd name="T30" fmla="*/ 895 w 4834"/>
                <a:gd name="T31" fmla="*/ 890 h 3994"/>
                <a:gd name="T32" fmla="*/ 2449 w 4834"/>
                <a:gd name="T33" fmla="*/ 794 h 3994"/>
                <a:gd name="T34" fmla="*/ 2446 w 4834"/>
                <a:gd name="T35" fmla="*/ 1050 h 3994"/>
                <a:gd name="T36" fmla="*/ 3589 w 4834"/>
                <a:gd name="T37" fmla="*/ 1935 h 3994"/>
                <a:gd name="T38" fmla="*/ 3277 w 4834"/>
                <a:gd name="T39" fmla="*/ 1771 h 3994"/>
                <a:gd name="T40" fmla="*/ 2127 w 4834"/>
                <a:gd name="T41" fmla="*/ 1933 h 3994"/>
                <a:gd name="T42" fmla="*/ 3745 w 4834"/>
                <a:gd name="T43" fmla="*/ 1938 h 3994"/>
                <a:gd name="T44" fmla="*/ 3745 w 4834"/>
                <a:gd name="T45" fmla="*/ 1938 h 3994"/>
                <a:gd name="T46" fmla="*/ 3426 w 4834"/>
                <a:gd name="T47" fmla="*/ 1986 h 3994"/>
                <a:gd name="T48" fmla="*/ 2217 w 4834"/>
                <a:gd name="T49" fmla="*/ 2424 h 3994"/>
                <a:gd name="T50" fmla="*/ 2432 w 4834"/>
                <a:gd name="T51" fmla="*/ 2400 h 3994"/>
                <a:gd name="T52" fmla="*/ 2071 w 4834"/>
                <a:gd name="T53" fmla="*/ 2683 h 3994"/>
                <a:gd name="T54" fmla="*/ 1984 w 4834"/>
                <a:gd name="T55" fmla="*/ 2021 h 3994"/>
                <a:gd name="T56" fmla="*/ 1984 w 4834"/>
                <a:gd name="T57" fmla="*/ 2021 h 3994"/>
                <a:gd name="T58" fmla="*/ 1955 w 4834"/>
                <a:gd name="T59" fmla="*/ 2750 h 3994"/>
                <a:gd name="T60" fmla="*/ 1676 w 4834"/>
                <a:gd name="T61" fmla="*/ 2612 h 3994"/>
                <a:gd name="T62" fmla="*/ 1676 w 4834"/>
                <a:gd name="T63" fmla="*/ 2612 h 3994"/>
                <a:gd name="T64" fmla="*/ 995 w 4834"/>
                <a:gd name="T65" fmla="*/ 2726 h 3994"/>
                <a:gd name="T66" fmla="*/ 1614 w 4834"/>
                <a:gd name="T67" fmla="*/ 3034 h 3994"/>
                <a:gd name="T68" fmla="*/ 3495 w 4834"/>
                <a:gd name="T69" fmla="*/ 2343 h 3994"/>
                <a:gd name="T70" fmla="*/ 3631 w 4834"/>
                <a:gd name="T71" fmla="*/ 2398 h 3994"/>
                <a:gd name="T72" fmla="*/ 2546 w 4834"/>
                <a:gd name="T73" fmla="*/ 2379 h 3994"/>
                <a:gd name="T74" fmla="*/ 2079 w 4834"/>
                <a:gd name="T75" fmla="*/ 2400 h 3994"/>
                <a:gd name="T76" fmla="*/ 2070 w 4834"/>
                <a:gd name="T77" fmla="*/ 2541 h 3994"/>
                <a:gd name="T78" fmla="*/ 3643 w 4834"/>
                <a:gd name="T79" fmla="*/ 2092 h 3994"/>
                <a:gd name="T80" fmla="*/ 3876 w 4834"/>
                <a:gd name="T81" fmla="*/ 2461 h 3994"/>
                <a:gd name="T82" fmla="*/ 3885 w 4834"/>
                <a:gd name="T83" fmla="*/ 2021 h 3994"/>
                <a:gd name="T84" fmla="*/ 3659 w 4834"/>
                <a:gd name="T85" fmla="*/ 1825 h 3994"/>
                <a:gd name="T86" fmla="*/ 2706 w 4834"/>
                <a:gd name="T87" fmla="*/ 794 h 3994"/>
                <a:gd name="T88" fmla="*/ 1572 w 4834"/>
                <a:gd name="T89" fmla="*/ 19 h 3994"/>
                <a:gd name="T90" fmla="*/ 570 w 4834"/>
                <a:gd name="T91" fmla="*/ 1184 h 3994"/>
                <a:gd name="T92" fmla="*/ 353 w 4834"/>
                <a:gd name="T93" fmla="*/ 2492 h 3994"/>
                <a:gd name="T94" fmla="*/ 2050 w 4834"/>
                <a:gd name="T95" fmla="*/ 3994 h 3994"/>
                <a:gd name="T96" fmla="*/ 3876 w 4834"/>
                <a:gd name="T97" fmla="*/ 2461 h 3994"/>
                <a:gd name="T98" fmla="*/ 4211 w 4834"/>
                <a:gd name="T99" fmla="*/ 3663 h 3994"/>
                <a:gd name="T100" fmla="*/ 4720 w 4834"/>
                <a:gd name="T101" fmla="*/ 2627 h 3994"/>
                <a:gd name="T102" fmla="*/ 4211 w 4834"/>
                <a:gd name="T103" fmla="*/ 2402 h 3994"/>
                <a:gd name="T104" fmla="*/ 4834 w 4834"/>
                <a:gd name="T105" fmla="*/ 3553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4" h="3994">
                  <a:moveTo>
                    <a:pt x="1427" y="784"/>
                  </a:moveTo>
                  <a:lnTo>
                    <a:pt x="1427" y="784"/>
                  </a:lnTo>
                  <a:cubicBezTo>
                    <a:pt x="1527" y="784"/>
                    <a:pt x="1609" y="866"/>
                    <a:pt x="1609" y="967"/>
                  </a:cubicBezTo>
                  <a:cubicBezTo>
                    <a:pt x="1609" y="1067"/>
                    <a:pt x="1527" y="1149"/>
                    <a:pt x="1427" y="1149"/>
                  </a:cubicBezTo>
                  <a:cubicBezTo>
                    <a:pt x="1326" y="1149"/>
                    <a:pt x="1244" y="1067"/>
                    <a:pt x="1244" y="967"/>
                  </a:cubicBezTo>
                  <a:cubicBezTo>
                    <a:pt x="1244" y="866"/>
                    <a:pt x="1326" y="784"/>
                    <a:pt x="1427" y="784"/>
                  </a:cubicBezTo>
                  <a:lnTo>
                    <a:pt x="1427" y="784"/>
                  </a:lnTo>
                  <a:close/>
                  <a:moveTo>
                    <a:pt x="1427" y="1263"/>
                  </a:moveTo>
                  <a:lnTo>
                    <a:pt x="1427" y="1263"/>
                  </a:lnTo>
                  <a:cubicBezTo>
                    <a:pt x="1590" y="1263"/>
                    <a:pt x="1723" y="1130"/>
                    <a:pt x="1723" y="967"/>
                  </a:cubicBezTo>
                  <a:cubicBezTo>
                    <a:pt x="1723" y="803"/>
                    <a:pt x="1590" y="670"/>
                    <a:pt x="1427" y="670"/>
                  </a:cubicBezTo>
                  <a:cubicBezTo>
                    <a:pt x="1263" y="670"/>
                    <a:pt x="1130" y="803"/>
                    <a:pt x="1130" y="967"/>
                  </a:cubicBezTo>
                  <a:cubicBezTo>
                    <a:pt x="1130" y="1130"/>
                    <a:pt x="1263" y="1263"/>
                    <a:pt x="1427" y="1263"/>
                  </a:cubicBezTo>
                  <a:lnTo>
                    <a:pt x="1427" y="1263"/>
                  </a:lnTo>
                  <a:close/>
                  <a:moveTo>
                    <a:pt x="3803" y="3638"/>
                  </a:moveTo>
                  <a:lnTo>
                    <a:pt x="3803" y="3638"/>
                  </a:lnTo>
                  <a:lnTo>
                    <a:pt x="2065" y="3880"/>
                  </a:lnTo>
                  <a:cubicBezTo>
                    <a:pt x="2054" y="3880"/>
                    <a:pt x="1006" y="3908"/>
                    <a:pt x="163" y="2783"/>
                  </a:cubicBezTo>
                  <a:cubicBezTo>
                    <a:pt x="154" y="2762"/>
                    <a:pt x="118" y="2665"/>
                    <a:pt x="207" y="2605"/>
                  </a:cubicBezTo>
                  <a:cubicBezTo>
                    <a:pt x="263" y="2568"/>
                    <a:pt x="347" y="2626"/>
                    <a:pt x="408" y="2681"/>
                  </a:cubicBezTo>
                  <a:cubicBezTo>
                    <a:pt x="427" y="2697"/>
                    <a:pt x="443" y="2715"/>
                    <a:pt x="460" y="2732"/>
                  </a:cubicBezTo>
                  <a:cubicBezTo>
                    <a:pt x="482" y="2755"/>
                    <a:pt x="505" y="2777"/>
                    <a:pt x="529" y="2798"/>
                  </a:cubicBezTo>
                  <a:cubicBezTo>
                    <a:pt x="576" y="2838"/>
                    <a:pt x="627" y="2875"/>
                    <a:pt x="675" y="2910"/>
                  </a:cubicBezTo>
                  <a:lnTo>
                    <a:pt x="699" y="2927"/>
                  </a:lnTo>
                  <a:cubicBezTo>
                    <a:pt x="793" y="2994"/>
                    <a:pt x="889" y="3057"/>
                    <a:pt x="984" y="3113"/>
                  </a:cubicBezTo>
                  <a:cubicBezTo>
                    <a:pt x="1271" y="3281"/>
                    <a:pt x="1516" y="3374"/>
                    <a:pt x="1755" y="3404"/>
                  </a:cubicBezTo>
                  <a:cubicBezTo>
                    <a:pt x="1758" y="3405"/>
                    <a:pt x="1761" y="3405"/>
                    <a:pt x="1765" y="3405"/>
                  </a:cubicBezTo>
                  <a:cubicBezTo>
                    <a:pt x="1799" y="3412"/>
                    <a:pt x="1836" y="3414"/>
                    <a:pt x="1875" y="3410"/>
                  </a:cubicBezTo>
                  <a:cubicBezTo>
                    <a:pt x="2109" y="3385"/>
                    <a:pt x="2565" y="3065"/>
                    <a:pt x="2584" y="3052"/>
                  </a:cubicBezTo>
                  <a:cubicBezTo>
                    <a:pt x="2610" y="3034"/>
                    <a:pt x="2616" y="2998"/>
                    <a:pt x="2598" y="2972"/>
                  </a:cubicBezTo>
                  <a:cubicBezTo>
                    <a:pt x="2580" y="2946"/>
                    <a:pt x="2545" y="2940"/>
                    <a:pt x="2519" y="2958"/>
                  </a:cubicBezTo>
                  <a:cubicBezTo>
                    <a:pt x="2394" y="3046"/>
                    <a:pt x="2033" y="3278"/>
                    <a:pt x="1863" y="3297"/>
                  </a:cubicBezTo>
                  <a:cubicBezTo>
                    <a:pt x="1750" y="3308"/>
                    <a:pt x="1706" y="3250"/>
                    <a:pt x="1692" y="3224"/>
                  </a:cubicBezTo>
                  <a:cubicBezTo>
                    <a:pt x="1671" y="3184"/>
                    <a:pt x="1675" y="3138"/>
                    <a:pt x="1701" y="3108"/>
                  </a:cubicBezTo>
                  <a:cubicBezTo>
                    <a:pt x="1762" y="3037"/>
                    <a:pt x="2232" y="2706"/>
                    <a:pt x="2540" y="2495"/>
                  </a:cubicBezTo>
                  <a:cubicBezTo>
                    <a:pt x="2610" y="2485"/>
                    <a:pt x="2957" y="2440"/>
                    <a:pt x="3214" y="2451"/>
                  </a:cubicBezTo>
                  <a:cubicBezTo>
                    <a:pt x="3441" y="2462"/>
                    <a:pt x="3704" y="2530"/>
                    <a:pt x="3803" y="2558"/>
                  </a:cubicBezTo>
                  <a:lnTo>
                    <a:pt x="3803" y="3638"/>
                  </a:lnTo>
                  <a:lnTo>
                    <a:pt x="3803" y="3638"/>
                  </a:lnTo>
                  <a:close/>
                  <a:moveTo>
                    <a:pt x="446" y="2558"/>
                  </a:moveTo>
                  <a:lnTo>
                    <a:pt x="446" y="2558"/>
                  </a:lnTo>
                  <a:cubicBezTo>
                    <a:pt x="455" y="2545"/>
                    <a:pt x="468" y="2533"/>
                    <a:pt x="483" y="2522"/>
                  </a:cubicBezTo>
                  <a:cubicBezTo>
                    <a:pt x="564" y="2469"/>
                    <a:pt x="713" y="2605"/>
                    <a:pt x="758" y="2656"/>
                  </a:cubicBezTo>
                  <a:cubicBezTo>
                    <a:pt x="771" y="2671"/>
                    <a:pt x="1075" y="3020"/>
                    <a:pt x="1565" y="3184"/>
                  </a:cubicBezTo>
                  <a:cubicBezTo>
                    <a:pt x="1567" y="3207"/>
                    <a:pt x="1572" y="3231"/>
                    <a:pt x="1581" y="3254"/>
                  </a:cubicBezTo>
                  <a:cubicBezTo>
                    <a:pt x="1414" y="3209"/>
                    <a:pt x="1239" y="3131"/>
                    <a:pt x="1041" y="3015"/>
                  </a:cubicBezTo>
                  <a:cubicBezTo>
                    <a:pt x="949" y="2961"/>
                    <a:pt x="857" y="2900"/>
                    <a:pt x="766" y="2834"/>
                  </a:cubicBezTo>
                  <a:lnTo>
                    <a:pt x="742" y="2817"/>
                  </a:lnTo>
                  <a:cubicBezTo>
                    <a:pt x="695" y="2783"/>
                    <a:pt x="647" y="2749"/>
                    <a:pt x="603" y="2711"/>
                  </a:cubicBezTo>
                  <a:cubicBezTo>
                    <a:pt x="581" y="2693"/>
                    <a:pt x="562" y="2673"/>
                    <a:pt x="542" y="2652"/>
                  </a:cubicBezTo>
                  <a:cubicBezTo>
                    <a:pt x="523" y="2633"/>
                    <a:pt x="505" y="2614"/>
                    <a:pt x="485" y="2596"/>
                  </a:cubicBezTo>
                  <a:cubicBezTo>
                    <a:pt x="470" y="2583"/>
                    <a:pt x="456" y="2572"/>
                    <a:pt x="442" y="2561"/>
                  </a:cubicBezTo>
                  <a:cubicBezTo>
                    <a:pt x="443" y="2560"/>
                    <a:pt x="445" y="2559"/>
                    <a:pt x="446" y="2558"/>
                  </a:cubicBezTo>
                  <a:lnTo>
                    <a:pt x="446" y="2558"/>
                  </a:lnTo>
                  <a:close/>
                  <a:moveTo>
                    <a:pt x="1529" y="144"/>
                  </a:moveTo>
                  <a:lnTo>
                    <a:pt x="1529" y="144"/>
                  </a:lnTo>
                  <a:lnTo>
                    <a:pt x="2604" y="1411"/>
                  </a:lnTo>
                  <a:cubicBezTo>
                    <a:pt x="2606" y="1415"/>
                    <a:pt x="2609" y="1418"/>
                    <a:pt x="2612" y="1421"/>
                  </a:cubicBezTo>
                  <a:lnTo>
                    <a:pt x="2617" y="1427"/>
                  </a:lnTo>
                  <a:lnTo>
                    <a:pt x="2439" y="1427"/>
                  </a:lnTo>
                  <a:cubicBezTo>
                    <a:pt x="2328" y="1427"/>
                    <a:pt x="2152" y="1662"/>
                    <a:pt x="2056" y="1825"/>
                  </a:cubicBezTo>
                  <a:cubicBezTo>
                    <a:pt x="2050" y="1824"/>
                    <a:pt x="2044" y="1823"/>
                    <a:pt x="2037" y="1823"/>
                  </a:cubicBezTo>
                  <a:lnTo>
                    <a:pt x="1972" y="1823"/>
                  </a:lnTo>
                  <a:cubicBezTo>
                    <a:pt x="1972" y="1823"/>
                    <a:pt x="1972" y="1823"/>
                    <a:pt x="1972" y="1823"/>
                  </a:cubicBezTo>
                  <a:cubicBezTo>
                    <a:pt x="1921" y="1823"/>
                    <a:pt x="1873" y="1859"/>
                    <a:pt x="1861" y="1908"/>
                  </a:cubicBezTo>
                  <a:lnTo>
                    <a:pt x="1830" y="2020"/>
                  </a:lnTo>
                  <a:cubicBezTo>
                    <a:pt x="1823" y="2049"/>
                    <a:pt x="1828" y="2078"/>
                    <a:pt x="1845" y="2100"/>
                  </a:cubicBezTo>
                  <a:cubicBezTo>
                    <a:pt x="1862" y="2122"/>
                    <a:pt x="1889" y="2135"/>
                    <a:pt x="1919" y="2135"/>
                  </a:cubicBezTo>
                  <a:lnTo>
                    <a:pt x="1956" y="2135"/>
                  </a:lnTo>
                  <a:lnTo>
                    <a:pt x="1956" y="2417"/>
                  </a:lnTo>
                  <a:cubicBezTo>
                    <a:pt x="1956" y="2418"/>
                    <a:pt x="1955" y="2419"/>
                    <a:pt x="1955" y="2420"/>
                  </a:cubicBezTo>
                  <a:lnTo>
                    <a:pt x="1955" y="2612"/>
                  </a:lnTo>
                  <a:lnTo>
                    <a:pt x="1790" y="2612"/>
                  </a:lnTo>
                  <a:lnTo>
                    <a:pt x="1790" y="2048"/>
                  </a:lnTo>
                  <a:cubicBezTo>
                    <a:pt x="1790" y="1847"/>
                    <a:pt x="1627" y="1684"/>
                    <a:pt x="1427" y="1684"/>
                  </a:cubicBezTo>
                  <a:cubicBezTo>
                    <a:pt x="1226" y="1684"/>
                    <a:pt x="1063" y="1847"/>
                    <a:pt x="1063" y="2048"/>
                  </a:cubicBezTo>
                  <a:lnTo>
                    <a:pt x="1063" y="2612"/>
                  </a:lnTo>
                  <a:lnTo>
                    <a:pt x="944" y="2612"/>
                  </a:lnTo>
                  <a:cubicBezTo>
                    <a:pt x="917" y="2612"/>
                    <a:pt x="895" y="2590"/>
                    <a:pt x="895" y="2562"/>
                  </a:cubicBezTo>
                  <a:lnTo>
                    <a:pt x="895" y="890"/>
                  </a:lnTo>
                  <a:lnTo>
                    <a:pt x="1529" y="144"/>
                  </a:lnTo>
                  <a:lnTo>
                    <a:pt x="1529" y="144"/>
                  </a:lnTo>
                  <a:close/>
                  <a:moveTo>
                    <a:pt x="2449" y="1038"/>
                  </a:moveTo>
                  <a:lnTo>
                    <a:pt x="2449" y="1038"/>
                  </a:lnTo>
                  <a:lnTo>
                    <a:pt x="2449" y="794"/>
                  </a:lnTo>
                  <a:cubicBezTo>
                    <a:pt x="2449" y="788"/>
                    <a:pt x="2454" y="783"/>
                    <a:pt x="2460" y="783"/>
                  </a:cubicBezTo>
                  <a:lnTo>
                    <a:pt x="2581" y="783"/>
                  </a:lnTo>
                  <a:cubicBezTo>
                    <a:pt x="2587" y="783"/>
                    <a:pt x="2592" y="788"/>
                    <a:pt x="2592" y="794"/>
                  </a:cubicBezTo>
                  <a:lnTo>
                    <a:pt x="2592" y="1222"/>
                  </a:lnTo>
                  <a:lnTo>
                    <a:pt x="2446" y="1050"/>
                  </a:lnTo>
                  <a:cubicBezTo>
                    <a:pt x="2447" y="1046"/>
                    <a:pt x="2449" y="1042"/>
                    <a:pt x="2449" y="1038"/>
                  </a:cubicBezTo>
                  <a:lnTo>
                    <a:pt x="2449" y="1038"/>
                  </a:lnTo>
                  <a:close/>
                  <a:moveTo>
                    <a:pt x="3583" y="1923"/>
                  </a:moveTo>
                  <a:lnTo>
                    <a:pt x="3583" y="1923"/>
                  </a:lnTo>
                  <a:cubicBezTo>
                    <a:pt x="3584" y="1923"/>
                    <a:pt x="3587" y="1931"/>
                    <a:pt x="3589" y="1935"/>
                  </a:cubicBezTo>
                  <a:cubicBezTo>
                    <a:pt x="3589" y="1935"/>
                    <a:pt x="3589" y="1935"/>
                    <a:pt x="3589" y="1935"/>
                  </a:cubicBezTo>
                  <a:cubicBezTo>
                    <a:pt x="3589" y="1936"/>
                    <a:pt x="3589" y="1937"/>
                    <a:pt x="3589" y="1938"/>
                  </a:cubicBezTo>
                  <a:lnTo>
                    <a:pt x="3591" y="1946"/>
                  </a:lnTo>
                  <a:cubicBezTo>
                    <a:pt x="3577" y="1950"/>
                    <a:pt x="3559" y="1955"/>
                    <a:pt x="3538" y="1961"/>
                  </a:cubicBezTo>
                  <a:cubicBezTo>
                    <a:pt x="3501" y="1851"/>
                    <a:pt x="3397" y="1771"/>
                    <a:pt x="3277" y="1771"/>
                  </a:cubicBezTo>
                  <a:cubicBezTo>
                    <a:pt x="3130" y="1771"/>
                    <a:pt x="3010" y="1887"/>
                    <a:pt x="3002" y="2032"/>
                  </a:cubicBezTo>
                  <a:cubicBezTo>
                    <a:pt x="2957" y="2034"/>
                    <a:pt x="2910" y="2035"/>
                    <a:pt x="2861" y="2035"/>
                  </a:cubicBezTo>
                  <a:cubicBezTo>
                    <a:pt x="2475" y="2035"/>
                    <a:pt x="2220" y="1974"/>
                    <a:pt x="2124" y="1946"/>
                  </a:cubicBezTo>
                  <a:lnTo>
                    <a:pt x="2126" y="1938"/>
                  </a:lnTo>
                  <a:cubicBezTo>
                    <a:pt x="2126" y="1936"/>
                    <a:pt x="2126" y="1935"/>
                    <a:pt x="2127" y="1933"/>
                  </a:cubicBezTo>
                  <a:cubicBezTo>
                    <a:pt x="2229" y="1737"/>
                    <a:pt x="2394" y="1550"/>
                    <a:pt x="2439" y="1541"/>
                  </a:cubicBezTo>
                  <a:lnTo>
                    <a:pt x="3274" y="1541"/>
                  </a:lnTo>
                  <a:cubicBezTo>
                    <a:pt x="3320" y="1550"/>
                    <a:pt x="3481" y="1730"/>
                    <a:pt x="3583" y="1923"/>
                  </a:cubicBezTo>
                  <a:lnTo>
                    <a:pt x="3583" y="1923"/>
                  </a:lnTo>
                  <a:close/>
                  <a:moveTo>
                    <a:pt x="3745" y="1938"/>
                  </a:moveTo>
                  <a:lnTo>
                    <a:pt x="3745" y="1938"/>
                  </a:lnTo>
                  <a:lnTo>
                    <a:pt x="3767" y="2021"/>
                  </a:lnTo>
                  <a:lnTo>
                    <a:pt x="3730" y="2021"/>
                  </a:lnTo>
                  <a:lnTo>
                    <a:pt x="3707" y="1937"/>
                  </a:lnTo>
                  <a:lnTo>
                    <a:pt x="3745" y="1938"/>
                  </a:lnTo>
                  <a:lnTo>
                    <a:pt x="3745" y="1938"/>
                  </a:lnTo>
                  <a:close/>
                  <a:moveTo>
                    <a:pt x="3117" y="2026"/>
                  </a:moveTo>
                  <a:lnTo>
                    <a:pt x="3117" y="2026"/>
                  </a:lnTo>
                  <a:cubicBezTo>
                    <a:pt x="3127" y="1946"/>
                    <a:pt x="3195" y="1885"/>
                    <a:pt x="3277" y="1885"/>
                  </a:cubicBezTo>
                  <a:cubicBezTo>
                    <a:pt x="3343" y="1885"/>
                    <a:pt x="3401" y="1927"/>
                    <a:pt x="3426" y="1986"/>
                  </a:cubicBezTo>
                  <a:cubicBezTo>
                    <a:pt x="3345" y="2001"/>
                    <a:pt x="3242" y="2016"/>
                    <a:pt x="3117" y="2026"/>
                  </a:cubicBezTo>
                  <a:lnTo>
                    <a:pt x="3117" y="2026"/>
                  </a:lnTo>
                  <a:close/>
                  <a:moveTo>
                    <a:pt x="2408" y="2424"/>
                  </a:moveTo>
                  <a:lnTo>
                    <a:pt x="2408" y="2424"/>
                  </a:lnTo>
                  <a:lnTo>
                    <a:pt x="2217" y="2424"/>
                  </a:lnTo>
                  <a:cubicBezTo>
                    <a:pt x="2204" y="2424"/>
                    <a:pt x="2193" y="2413"/>
                    <a:pt x="2193" y="2400"/>
                  </a:cubicBezTo>
                  <a:lnTo>
                    <a:pt x="2193" y="2367"/>
                  </a:lnTo>
                  <a:cubicBezTo>
                    <a:pt x="2193" y="2354"/>
                    <a:pt x="2202" y="2344"/>
                    <a:pt x="2214" y="2343"/>
                  </a:cubicBezTo>
                  <a:cubicBezTo>
                    <a:pt x="2304" y="2355"/>
                    <a:pt x="2396" y="2375"/>
                    <a:pt x="2432" y="2390"/>
                  </a:cubicBezTo>
                  <a:lnTo>
                    <a:pt x="2432" y="2400"/>
                  </a:lnTo>
                  <a:cubicBezTo>
                    <a:pt x="2432" y="2413"/>
                    <a:pt x="2421" y="2424"/>
                    <a:pt x="2408" y="2424"/>
                  </a:cubicBezTo>
                  <a:lnTo>
                    <a:pt x="2408" y="2424"/>
                  </a:lnTo>
                  <a:close/>
                  <a:moveTo>
                    <a:pt x="2069" y="2682"/>
                  </a:moveTo>
                  <a:lnTo>
                    <a:pt x="2069" y="2682"/>
                  </a:lnTo>
                  <a:cubicBezTo>
                    <a:pt x="2070" y="2682"/>
                    <a:pt x="2070" y="2683"/>
                    <a:pt x="2071" y="2683"/>
                  </a:cubicBezTo>
                  <a:cubicBezTo>
                    <a:pt x="2070" y="2683"/>
                    <a:pt x="2070" y="2684"/>
                    <a:pt x="2069" y="2684"/>
                  </a:cubicBezTo>
                  <a:lnTo>
                    <a:pt x="2069" y="2682"/>
                  </a:lnTo>
                  <a:lnTo>
                    <a:pt x="2069" y="2682"/>
                  </a:lnTo>
                  <a:close/>
                  <a:moveTo>
                    <a:pt x="1984" y="2021"/>
                  </a:moveTo>
                  <a:lnTo>
                    <a:pt x="1984" y="2021"/>
                  </a:lnTo>
                  <a:lnTo>
                    <a:pt x="1948" y="2021"/>
                  </a:lnTo>
                  <a:lnTo>
                    <a:pt x="1972" y="1937"/>
                  </a:lnTo>
                  <a:lnTo>
                    <a:pt x="2008" y="1937"/>
                  </a:lnTo>
                  <a:lnTo>
                    <a:pt x="1984" y="2021"/>
                  </a:lnTo>
                  <a:lnTo>
                    <a:pt x="1984" y="2021"/>
                  </a:lnTo>
                  <a:close/>
                  <a:moveTo>
                    <a:pt x="1744" y="2923"/>
                  </a:moveTo>
                  <a:lnTo>
                    <a:pt x="1744" y="2923"/>
                  </a:lnTo>
                  <a:cubicBezTo>
                    <a:pt x="1635" y="2884"/>
                    <a:pt x="1516" y="2807"/>
                    <a:pt x="1405" y="2726"/>
                  </a:cubicBezTo>
                  <a:lnTo>
                    <a:pt x="1955" y="2726"/>
                  </a:lnTo>
                  <a:lnTo>
                    <a:pt x="1955" y="2750"/>
                  </a:lnTo>
                  <a:cubicBezTo>
                    <a:pt x="1955" y="2755"/>
                    <a:pt x="1957" y="2759"/>
                    <a:pt x="1958" y="2764"/>
                  </a:cubicBezTo>
                  <a:cubicBezTo>
                    <a:pt x="1879" y="2821"/>
                    <a:pt x="1804" y="2876"/>
                    <a:pt x="1744" y="2923"/>
                  </a:cubicBezTo>
                  <a:lnTo>
                    <a:pt x="1744" y="2923"/>
                  </a:lnTo>
                  <a:close/>
                  <a:moveTo>
                    <a:pt x="1676" y="2612"/>
                  </a:moveTo>
                  <a:lnTo>
                    <a:pt x="1676" y="2612"/>
                  </a:lnTo>
                  <a:lnTo>
                    <a:pt x="1177" y="2612"/>
                  </a:lnTo>
                  <a:lnTo>
                    <a:pt x="1177" y="2048"/>
                  </a:lnTo>
                  <a:cubicBezTo>
                    <a:pt x="1177" y="1910"/>
                    <a:pt x="1289" y="1798"/>
                    <a:pt x="1427" y="1798"/>
                  </a:cubicBezTo>
                  <a:cubicBezTo>
                    <a:pt x="1564" y="1798"/>
                    <a:pt x="1676" y="1910"/>
                    <a:pt x="1676" y="2048"/>
                  </a:cubicBezTo>
                  <a:lnTo>
                    <a:pt x="1676" y="2612"/>
                  </a:lnTo>
                  <a:lnTo>
                    <a:pt x="1676" y="2612"/>
                  </a:lnTo>
                  <a:close/>
                  <a:moveTo>
                    <a:pt x="1614" y="3034"/>
                  </a:moveTo>
                  <a:lnTo>
                    <a:pt x="1614" y="3034"/>
                  </a:lnTo>
                  <a:cubicBezTo>
                    <a:pt x="1604" y="3045"/>
                    <a:pt x="1596" y="3058"/>
                    <a:pt x="1589" y="3072"/>
                  </a:cubicBezTo>
                  <a:cubicBezTo>
                    <a:pt x="1329" y="2982"/>
                    <a:pt x="1124" y="2836"/>
                    <a:pt x="995" y="2726"/>
                  </a:cubicBezTo>
                  <a:lnTo>
                    <a:pt x="1213" y="2726"/>
                  </a:lnTo>
                  <a:cubicBezTo>
                    <a:pt x="1215" y="2727"/>
                    <a:pt x="1216" y="2729"/>
                    <a:pt x="1217" y="2730"/>
                  </a:cubicBezTo>
                  <a:lnTo>
                    <a:pt x="1247" y="2753"/>
                  </a:lnTo>
                  <a:cubicBezTo>
                    <a:pt x="1371" y="2844"/>
                    <a:pt x="1508" y="2944"/>
                    <a:pt x="1643" y="3005"/>
                  </a:cubicBezTo>
                  <a:cubicBezTo>
                    <a:pt x="1631" y="3016"/>
                    <a:pt x="1621" y="3026"/>
                    <a:pt x="1614" y="3034"/>
                  </a:cubicBezTo>
                  <a:lnTo>
                    <a:pt x="1614" y="3034"/>
                  </a:lnTo>
                  <a:close/>
                  <a:moveTo>
                    <a:pt x="3517" y="2374"/>
                  </a:moveTo>
                  <a:lnTo>
                    <a:pt x="3517" y="2374"/>
                  </a:lnTo>
                  <a:cubicBezTo>
                    <a:pt x="3482" y="2368"/>
                    <a:pt x="3447" y="2362"/>
                    <a:pt x="3410" y="2357"/>
                  </a:cubicBezTo>
                  <a:cubicBezTo>
                    <a:pt x="3438" y="2351"/>
                    <a:pt x="3467" y="2347"/>
                    <a:pt x="3495" y="2343"/>
                  </a:cubicBezTo>
                  <a:cubicBezTo>
                    <a:pt x="3507" y="2344"/>
                    <a:pt x="3517" y="2354"/>
                    <a:pt x="3517" y="2367"/>
                  </a:cubicBezTo>
                  <a:lnTo>
                    <a:pt x="3517" y="2374"/>
                  </a:lnTo>
                  <a:lnTo>
                    <a:pt x="3517" y="2374"/>
                  </a:lnTo>
                  <a:close/>
                  <a:moveTo>
                    <a:pt x="3631" y="2398"/>
                  </a:moveTo>
                  <a:lnTo>
                    <a:pt x="3631" y="2398"/>
                  </a:lnTo>
                  <a:lnTo>
                    <a:pt x="3631" y="2367"/>
                  </a:lnTo>
                  <a:cubicBezTo>
                    <a:pt x="3631" y="2290"/>
                    <a:pt x="3569" y="2228"/>
                    <a:pt x="3493" y="2228"/>
                  </a:cubicBezTo>
                  <a:cubicBezTo>
                    <a:pt x="3490" y="2228"/>
                    <a:pt x="3488" y="2229"/>
                    <a:pt x="3485" y="2229"/>
                  </a:cubicBezTo>
                  <a:cubicBezTo>
                    <a:pt x="3245" y="2261"/>
                    <a:pt x="3185" y="2302"/>
                    <a:pt x="3169" y="2336"/>
                  </a:cubicBezTo>
                  <a:cubicBezTo>
                    <a:pt x="2928" y="2331"/>
                    <a:pt x="2644" y="2366"/>
                    <a:pt x="2546" y="2379"/>
                  </a:cubicBezTo>
                  <a:lnTo>
                    <a:pt x="2546" y="2367"/>
                  </a:lnTo>
                  <a:cubicBezTo>
                    <a:pt x="2546" y="2331"/>
                    <a:pt x="2546" y="2272"/>
                    <a:pt x="2225" y="2229"/>
                  </a:cubicBezTo>
                  <a:cubicBezTo>
                    <a:pt x="2222" y="2229"/>
                    <a:pt x="2220" y="2228"/>
                    <a:pt x="2217" y="2228"/>
                  </a:cubicBezTo>
                  <a:cubicBezTo>
                    <a:pt x="2141" y="2228"/>
                    <a:pt x="2079" y="2290"/>
                    <a:pt x="2079" y="2367"/>
                  </a:cubicBezTo>
                  <a:lnTo>
                    <a:pt x="2079" y="2400"/>
                  </a:lnTo>
                  <a:cubicBezTo>
                    <a:pt x="2079" y="2476"/>
                    <a:pt x="2141" y="2538"/>
                    <a:pt x="2217" y="2538"/>
                  </a:cubicBezTo>
                  <a:lnTo>
                    <a:pt x="2277" y="2538"/>
                  </a:lnTo>
                  <a:cubicBezTo>
                    <a:pt x="2262" y="2549"/>
                    <a:pt x="2245" y="2560"/>
                    <a:pt x="2228" y="2572"/>
                  </a:cubicBezTo>
                  <a:lnTo>
                    <a:pt x="2101" y="2572"/>
                  </a:lnTo>
                  <a:cubicBezTo>
                    <a:pt x="2084" y="2572"/>
                    <a:pt x="2070" y="2558"/>
                    <a:pt x="2070" y="2541"/>
                  </a:cubicBezTo>
                  <a:lnTo>
                    <a:pt x="2070" y="2095"/>
                  </a:lnTo>
                  <a:cubicBezTo>
                    <a:pt x="2080" y="2084"/>
                    <a:pt x="2088" y="2071"/>
                    <a:pt x="2093" y="2056"/>
                  </a:cubicBezTo>
                  <a:cubicBezTo>
                    <a:pt x="2199" y="2087"/>
                    <a:pt x="2461" y="2149"/>
                    <a:pt x="2861" y="2149"/>
                  </a:cubicBezTo>
                  <a:cubicBezTo>
                    <a:pt x="3261" y="2149"/>
                    <a:pt x="3519" y="2087"/>
                    <a:pt x="3622" y="2056"/>
                  </a:cubicBezTo>
                  <a:cubicBezTo>
                    <a:pt x="3627" y="2069"/>
                    <a:pt x="3634" y="2081"/>
                    <a:pt x="3643" y="2092"/>
                  </a:cubicBezTo>
                  <a:lnTo>
                    <a:pt x="3643" y="2400"/>
                  </a:lnTo>
                  <a:cubicBezTo>
                    <a:pt x="3639" y="2399"/>
                    <a:pt x="3635" y="2398"/>
                    <a:pt x="3631" y="2398"/>
                  </a:cubicBezTo>
                  <a:lnTo>
                    <a:pt x="3631" y="2398"/>
                  </a:lnTo>
                  <a:close/>
                  <a:moveTo>
                    <a:pt x="3876" y="2461"/>
                  </a:moveTo>
                  <a:lnTo>
                    <a:pt x="3876" y="2461"/>
                  </a:lnTo>
                  <a:cubicBezTo>
                    <a:pt x="3871" y="2460"/>
                    <a:pt x="3826" y="2446"/>
                    <a:pt x="3757" y="2428"/>
                  </a:cubicBezTo>
                  <a:lnTo>
                    <a:pt x="3757" y="2135"/>
                  </a:lnTo>
                  <a:lnTo>
                    <a:pt x="3796" y="2135"/>
                  </a:lnTo>
                  <a:cubicBezTo>
                    <a:pt x="3826" y="2135"/>
                    <a:pt x="3853" y="2122"/>
                    <a:pt x="3870" y="2100"/>
                  </a:cubicBezTo>
                  <a:cubicBezTo>
                    <a:pt x="3887" y="2078"/>
                    <a:pt x="3893" y="2049"/>
                    <a:pt x="3885" y="2021"/>
                  </a:cubicBezTo>
                  <a:lnTo>
                    <a:pt x="3855" y="1908"/>
                  </a:lnTo>
                  <a:cubicBezTo>
                    <a:pt x="3842" y="1859"/>
                    <a:pt x="3794" y="1823"/>
                    <a:pt x="3743" y="1823"/>
                  </a:cubicBezTo>
                  <a:cubicBezTo>
                    <a:pt x="3743" y="1823"/>
                    <a:pt x="3743" y="1823"/>
                    <a:pt x="3743" y="1823"/>
                  </a:cubicBezTo>
                  <a:lnTo>
                    <a:pt x="3678" y="1823"/>
                  </a:lnTo>
                  <a:cubicBezTo>
                    <a:pt x="3671" y="1823"/>
                    <a:pt x="3665" y="1824"/>
                    <a:pt x="3659" y="1825"/>
                  </a:cubicBezTo>
                  <a:cubicBezTo>
                    <a:pt x="3570" y="1674"/>
                    <a:pt x="3392" y="1427"/>
                    <a:pt x="3276" y="1427"/>
                  </a:cubicBezTo>
                  <a:lnTo>
                    <a:pt x="2763" y="1427"/>
                  </a:lnTo>
                  <a:cubicBezTo>
                    <a:pt x="2761" y="1423"/>
                    <a:pt x="2760" y="1419"/>
                    <a:pt x="2757" y="1416"/>
                  </a:cubicBezTo>
                  <a:lnTo>
                    <a:pt x="2706" y="1356"/>
                  </a:lnTo>
                  <a:lnTo>
                    <a:pt x="2706" y="794"/>
                  </a:lnTo>
                  <a:cubicBezTo>
                    <a:pt x="2706" y="725"/>
                    <a:pt x="2650" y="669"/>
                    <a:pt x="2581" y="669"/>
                  </a:cubicBezTo>
                  <a:lnTo>
                    <a:pt x="2460" y="669"/>
                  </a:lnTo>
                  <a:cubicBezTo>
                    <a:pt x="2391" y="669"/>
                    <a:pt x="2335" y="725"/>
                    <a:pt x="2335" y="794"/>
                  </a:cubicBezTo>
                  <a:lnTo>
                    <a:pt x="2335" y="918"/>
                  </a:lnTo>
                  <a:lnTo>
                    <a:pt x="1572" y="19"/>
                  </a:lnTo>
                  <a:cubicBezTo>
                    <a:pt x="1562" y="7"/>
                    <a:pt x="1546" y="0"/>
                    <a:pt x="1529" y="0"/>
                  </a:cubicBezTo>
                  <a:cubicBezTo>
                    <a:pt x="1529" y="0"/>
                    <a:pt x="1529" y="0"/>
                    <a:pt x="1529" y="0"/>
                  </a:cubicBezTo>
                  <a:cubicBezTo>
                    <a:pt x="1512" y="0"/>
                    <a:pt x="1496" y="6"/>
                    <a:pt x="1486" y="19"/>
                  </a:cubicBezTo>
                  <a:lnTo>
                    <a:pt x="564" y="1103"/>
                  </a:lnTo>
                  <a:cubicBezTo>
                    <a:pt x="543" y="1127"/>
                    <a:pt x="546" y="1163"/>
                    <a:pt x="570" y="1184"/>
                  </a:cubicBezTo>
                  <a:cubicBezTo>
                    <a:pt x="594" y="1204"/>
                    <a:pt x="630" y="1201"/>
                    <a:pt x="651" y="1177"/>
                  </a:cubicBezTo>
                  <a:lnTo>
                    <a:pt x="781" y="1024"/>
                  </a:lnTo>
                  <a:lnTo>
                    <a:pt x="781" y="2518"/>
                  </a:lnTo>
                  <a:cubicBezTo>
                    <a:pt x="697" y="2444"/>
                    <a:pt x="547" y="2342"/>
                    <a:pt x="420" y="2427"/>
                  </a:cubicBezTo>
                  <a:cubicBezTo>
                    <a:pt x="393" y="2446"/>
                    <a:pt x="370" y="2467"/>
                    <a:pt x="353" y="2492"/>
                  </a:cubicBezTo>
                  <a:cubicBezTo>
                    <a:pt x="350" y="2495"/>
                    <a:pt x="349" y="2499"/>
                    <a:pt x="348" y="2503"/>
                  </a:cubicBezTo>
                  <a:cubicBezTo>
                    <a:pt x="256" y="2462"/>
                    <a:pt x="188" y="2481"/>
                    <a:pt x="144" y="2511"/>
                  </a:cubicBezTo>
                  <a:cubicBezTo>
                    <a:pt x="0" y="2607"/>
                    <a:pt x="29" y="2767"/>
                    <a:pt x="63" y="2838"/>
                  </a:cubicBezTo>
                  <a:cubicBezTo>
                    <a:pt x="65" y="2841"/>
                    <a:pt x="67" y="2843"/>
                    <a:pt x="69" y="2846"/>
                  </a:cubicBezTo>
                  <a:cubicBezTo>
                    <a:pt x="886" y="3942"/>
                    <a:pt x="1876" y="3994"/>
                    <a:pt x="2050" y="3994"/>
                  </a:cubicBezTo>
                  <a:cubicBezTo>
                    <a:pt x="2063" y="3994"/>
                    <a:pt x="2071" y="3993"/>
                    <a:pt x="2075" y="3993"/>
                  </a:cubicBezTo>
                  <a:lnTo>
                    <a:pt x="3867" y="3744"/>
                  </a:lnTo>
                  <a:cubicBezTo>
                    <a:pt x="3896" y="3740"/>
                    <a:pt x="3917" y="3716"/>
                    <a:pt x="3917" y="3687"/>
                  </a:cubicBezTo>
                  <a:lnTo>
                    <a:pt x="3917" y="2516"/>
                  </a:lnTo>
                  <a:cubicBezTo>
                    <a:pt x="3917" y="2491"/>
                    <a:pt x="3900" y="2469"/>
                    <a:pt x="3876" y="2461"/>
                  </a:cubicBezTo>
                  <a:lnTo>
                    <a:pt x="3876" y="2461"/>
                  </a:lnTo>
                  <a:close/>
                  <a:moveTo>
                    <a:pt x="4720" y="3553"/>
                  </a:moveTo>
                  <a:lnTo>
                    <a:pt x="4720" y="3553"/>
                  </a:lnTo>
                  <a:cubicBezTo>
                    <a:pt x="4720" y="3614"/>
                    <a:pt x="4671" y="3663"/>
                    <a:pt x="4610" y="3663"/>
                  </a:cubicBezTo>
                  <a:lnTo>
                    <a:pt x="4211" y="3663"/>
                  </a:lnTo>
                  <a:cubicBezTo>
                    <a:pt x="4150" y="3663"/>
                    <a:pt x="4100" y="3614"/>
                    <a:pt x="4100" y="3553"/>
                  </a:cubicBezTo>
                  <a:lnTo>
                    <a:pt x="4100" y="2627"/>
                  </a:lnTo>
                  <a:cubicBezTo>
                    <a:pt x="4100" y="2566"/>
                    <a:pt x="4150" y="2516"/>
                    <a:pt x="4211" y="2516"/>
                  </a:cubicBezTo>
                  <a:lnTo>
                    <a:pt x="4610" y="2516"/>
                  </a:lnTo>
                  <a:cubicBezTo>
                    <a:pt x="4671" y="2516"/>
                    <a:pt x="4720" y="2566"/>
                    <a:pt x="4720" y="2627"/>
                  </a:cubicBezTo>
                  <a:lnTo>
                    <a:pt x="4720" y="3553"/>
                  </a:lnTo>
                  <a:lnTo>
                    <a:pt x="4720" y="3553"/>
                  </a:lnTo>
                  <a:close/>
                  <a:moveTo>
                    <a:pt x="4610" y="2402"/>
                  </a:moveTo>
                  <a:lnTo>
                    <a:pt x="4610" y="2402"/>
                  </a:lnTo>
                  <a:lnTo>
                    <a:pt x="4211" y="2402"/>
                  </a:lnTo>
                  <a:cubicBezTo>
                    <a:pt x="4087" y="2402"/>
                    <a:pt x="3986" y="2503"/>
                    <a:pt x="3986" y="2627"/>
                  </a:cubicBezTo>
                  <a:lnTo>
                    <a:pt x="3986" y="3553"/>
                  </a:lnTo>
                  <a:cubicBezTo>
                    <a:pt x="3986" y="3677"/>
                    <a:pt x="4087" y="3777"/>
                    <a:pt x="4211" y="3777"/>
                  </a:cubicBezTo>
                  <a:lnTo>
                    <a:pt x="4610" y="3777"/>
                  </a:lnTo>
                  <a:cubicBezTo>
                    <a:pt x="4734" y="3777"/>
                    <a:pt x="4834" y="3677"/>
                    <a:pt x="4834" y="3553"/>
                  </a:cubicBezTo>
                  <a:lnTo>
                    <a:pt x="4834" y="2627"/>
                  </a:lnTo>
                  <a:cubicBezTo>
                    <a:pt x="4834" y="2503"/>
                    <a:pt x="4734" y="2402"/>
                    <a:pt x="4610" y="2402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9467025-3332-5298-E12D-2DD4B1E8A1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38282" y="2366872"/>
              <a:ext cx="454055" cy="679121"/>
            </a:xfrm>
            <a:custGeom>
              <a:avLst/>
              <a:gdLst>
                <a:gd name="T0" fmla="*/ 2702 w 3199"/>
                <a:gd name="T1" fmla="*/ 4139 h 4799"/>
                <a:gd name="T2" fmla="*/ 2702 w 3199"/>
                <a:gd name="T3" fmla="*/ 4139 h 4799"/>
                <a:gd name="T4" fmla="*/ 2702 w 3199"/>
                <a:gd name="T5" fmla="*/ 4137 h 4799"/>
                <a:gd name="T6" fmla="*/ 2614 w 3199"/>
                <a:gd name="T7" fmla="*/ 4137 h 4799"/>
                <a:gd name="T8" fmla="*/ 2258 w 3199"/>
                <a:gd name="T9" fmla="*/ 3735 h 4799"/>
                <a:gd name="T10" fmla="*/ 2664 w 3199"/>
                <a:gd name="T11" fmla="*/ 3329 h 4799"/>
                <a:gd name="T12" fmla="*/ 3070 w 3199"/>
                <a:gd name="T13" fmla="*/ 3735 h 4799"/>
                <a:gd name="T14" fmla="*/ 2702 w 3199"/>
                <a:gd name="T15" fmla="*/ 4139 h 4799"/>
                <a:gd name="T16" fmla="*/ 2702 w 3199"/>
                <a:gd name="T17" fmla="*/ 4139 h 4799"/>
                <a:gd name="T18" fmla="*/ 3199 w 3199"/>
                <a:gd name="T19" fmla="*/ 3735 h 4799"/>
                <a:gd name="T20" fmla="*/ 3199 w 3199"/>
                <a:gd name="T21" fmla="*/ 3735 h 4799"/>
                <a:gd name="T22" fmla="*/ 2664 w 3199"/>
                <a:gd name="T23" fmla="*/ 3200 h 4799"/>
                <a:gd name="T24" fmla="*/ 2130 w 3199"/>
                <a:gd name="T25" fmla="*/ 3735 h 4799"/>
                <a:gd name="T26" fmla="*/ 2559 w 3199"/>
                <a:gd name="T27" fmla="*/ 4259 h 4799"/>
                <a:gd name="T28" fmla="*/ 2041 w 3199"/>
                <a:gd name="T29" fmla="*/ 4670 h 4799"/>
                <a:gd name="T30" fmla="*/ 2013 w 3199"/>
                <a:gd name="T31" fmla="*/ 4670 h 4799"/>
                <a:gd name="T32" fmla="*/ 1481 w 3199"/>
                <a:gd name="T33" fmla="*/ 4137 h 4799"/>
                <a:gd name="T34" fmla="*/ 1481 w 3199"/>
                <a:gd name="T35" fmla="*/ 2923 h 4799"/>
                <a:gd name="T36" fmla="*/ 1556 w 3199"/>
                <a:gd name="T37" fmla="*/ 2923 h 4799"/>
                <a:gd name="T38" fmla="*/ 2203 w 3199"/>
                <a:gd name="T39" fmla="*/ 2450 h 4799"/>
                <a:gd name="T40" fmla="*/ 2212 w 3199"/>
                <a:gd name="T41" fmla="*/ 2307 h 4799"/>
                <a:gd name="T42" fmla="*/ 2407 w 3199"/>
                <a:gd name="T43" fmla="*/ 1957 h 4799"/>
                <a:gd name="T44" fmla="*/ 2758 w 3199"/>
                <a:gd name="T45" fmla="*/ 1103 h 4799"/>
                <a:gd name="T46" fmla="*/ 2670 w 3199"/>
                <a:gd name="T47" fmla="*/ 582 h 4799"/>
                <a:gd name="T48" fmla="*/ 1928 w 3199"/>
                <a:gd name="T49" fmla="*/ 196 h 4799"/>
                <a:gd name="T50" fmla="*/ 1928 w 3199"/>
                <a:gd name="T51" fmla="*/ 63 h 4799"/>
                <a:gd name="T52" fmla="*/ 1864 w 3199"/>
                <a:gd name="T53" fmla="*/ 0 h 4799"/>
                <a:gd name="T54" fmla="*/ 1800 w 3199"/>
                <a:gd name="T55" fmla="*/ 63 h 4799"/>
                <a:gd name="T56" fmla="*/ 1800 w 3199"/>
                <a:gd name="T57" fmla="*/ 486 h 4799"/>
                <a:gd name="T58" fmla="*/ 1864 w 3199"/>
                <a:gd name="T59" fmla="*/ 550 h 4799"/>
                <a:gd name="T60" fmla="*/ 1928 w 3199"/>
                <a:gd name="T61" fmla="*/ 486 h 4799"/>
                <a:gd name="T62" fmla="*/ 1928 w 3199"/>
                <a:gd name="T63" fmla="*/ 326 h 4799"/>
                <a:gd name="T64" fmla="*/ 2566 w 3199"/>
                <a:gd name="T65" fmla="*/ 658 h 4799"/>
                <a:gd name="T66" fmla="*/ 2636 w 3199"/>
                <a:gd name="T67" fmla="*/ 1063 h 4799"/>
                <a:gd name="T68" fmla="*/ 2107 w 3199"/>
                <a:gd name="T69" fmla="*/ 2232 h 4799"/>
                <a:gd name="T70" fmla="*/ 1971 w 3199"/>
                <a:gd name="T71" fmla="*/ 2291 h 4799"/>
                <a:gd name="T72" fmla="*/ 1556 w 3199"/>
                <a:gd name="T73" fmla="*/ 2642 h 4799"/>
                <a:gd name="T74" fmla="*/ 1281 w 3199"/>
                <a:gd name="T75" fmla="*/ 2642 h 4799"/>
                <a:gd name="T76" fmla="*/ 856 w 3199"/>
                <a:gd name="T77" fmla="*/ 2295 h 4799"/>
                <a:gd name="T78" fmla="*/ 742 w 3199"/>
                <a:gd name="T79" fmla="*/ 2237 h 4799"/>
                <a:gd name="T80" fmla="*/ 180 w 3199"/>
                <a:gd name="T81" fmla="*/ 1074 h 4799"/>
                <a:gd name="T82" fmla="*/ 248 w 3199"/>
                <a:gd name="T83" fmla="*/ 676 h 4799"/>
                <a:gd name="T84" fmla="*/ 855 w 3199"/>
                <a:gd name="T85" fmla="*/ 340 h 4799"/>
                <a:gd name="T86" fmla="*/ 855 w 3199"/>
                <a:gd name="T87" fmla="*/ 486 h 4799"/>
                <a:gd name="T88" fmla="*/ 919 w 3199"/>
                <a:gd name="T89" fmla="*/ 550 h 4799"/>
                <a:gd name="T90" fmla="*/ 983 w 3199"/>
                <a:gd name="T91" fmla="*/ 486 h 4799"/>
                <a:gd name="T92" fmla="*/ 983 w 3199"/>
                <a:gd name="T93" fmla="*/ 63 h 4799"/>
                <a:gd name="T94" fmla="*/ 919 w 3199"/>
                <a:gd name="T95" fmla="*/ 0 h 4799"/>
                <a:gd name="T96" fmla="*/ 855 w 3199"/>
                <a:gd name="T97" fmla="*/ 63 h 4799"/>
                <a:gd name="T98" fmla="*/ 855 w 3199"/>
                <a:gd name="T99" fmla="*/ 211 h 4799"/>
                <a:gd name="T100" fmla="*/ 144 w 3199"/>
                <a:gd name="T101" fmla="*/ 602 h 4799"/>
                <a:gd name="T102" fmla="*/ 59 w 3199"/>
                <a:gd name="T103" fmla="*/ 1116 h 4799"/>
                <a:gd name="T104" fmla="*/ 433 w 3199"/>
                <a:gd name="T105" fmla="*/ 1964 h 4799"/>
                <a:gd name="T106" fmla="*/ 627 w 3199"/>
                <a:gd name="T107" fmla="*/ 2297 h 4799"/>
                <a:gd name="T108" fmla="*/ 628 w 3199"/>
                <a:gd name="T109" fmla="*/ 2459 h 4799"/>
                <a:gd name="T110" fmla="*/ 1281 w 3199"/>
                <a:gd name="T111" fmla="*/ 2923 h 4799"/>
                <a:gd name="T112" fmla="*/ 1352 w 3199"/>
                <a:gd name="T113" fmla="*/ 2923 h 4799"/>
                <a:gd name="T114" fmla="*/ 1352 w 3199"/>
                <a:gd name="T115" fmla="*/ 4137 h 4799"/>
                <a:gd name="T116" fmla="*/ 2013 w 3199"/>
                <a:gd name="T117" fmla="*/ 4799 h 4799"/>
                <a:gd name="T118" fmla="*/ 2041 w 3199"/>
                <a:gd name="T119" fmla="*/ 4799 h 4799"/>
                <a:gd name="T120" fmla="*/ 2689 w 3199"/>
                <a:gd name="T121" fmla="*/ 4268 h 4799"/>
                <a:gd name="T122" fmla="*/ 3199 w 3199"/>
                <a:gd name="T123" fmla="*/ 3735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9" h="4799">
                  <a:moveTo>
                    <a:pt x="2702" y="4139"/>
                  </a:moveTo>
                  <a:lnTo>
                    <a:pt x="2702" y="4139"/>
                  </a:lnTo>
                  <a:cubicBezTo>
                    <a:pt x="2702" y="4139"/>
                    <a:pt x="2702" y="4138"/>
                    <a:pt x="2702" y="4137"/>
                  </a:cubicBezTo>
                  <a:lnTo>
                    <a:pt x="2614" y="4137"/>
                  </a:lnTo>
                  <a:cubicBezTo>
                    <a:pt x="2414" y="4112"/>
                    <a:pt x="2258" y="3942"/>
                    <a:pt x="2258" y="3735"/>
                  </a:cubicBezTo>
                  <a:cubicBezTo>
                    <a:pt x="2258" y="3511"/>
                    <a:pt x="2441" y="3329"/>
                    <a:pt x="2664" y="3329"/>
                  </a:cubicBezTo>
                  <a:cubicBezTo>
                    <a:pt x="2888" y="3329"/>
                    <a:pt x="3070" y="3511"/>
                    <a:pt x="3070" y="3735"/>
                  </a:cubicBezTo>
                  <a:cubicBezTo>
                    <a:pt x="3070" y="3946"/>
                    <a:pt x="2908" y="4120"/>
                    <a:pt x="2702" y="4139"/>
                  </a:cubicBezTo>
                  <a:lnTo>
                    <a:pt x="2702" y="4139"/>
                  </a:lnTo>
                  <a:close/>
                  <a:moveTo>
                    <a:pt x="3199" y="3735"/>
                  </a:moveTo>
                  <a:lnTo>
                    <a:pt x="3199" y="3735"/>
                  </a:lnTo>
                  <a:cubicBezTo>
                    <a:pt x="3199" y="3440"/>
                    <a:pt x="2959" y="3200"/>
                    <a:pt x="2664" y="3200"/>
                  </a:cubicBezTo>
                  <a:cubicBezTo>
                    <a:pt x="2369" y="3200"/>
                    <a:pt x="2130" y="3440"/>
                    <a:pt x="2130" y="3735"/>
                  </a:cubicBezTo>
                  <a:cubicBezTo>
                    <a:pt x="2130" y="3993"/>
                    <a:pt x="2314" y="4210"/>
                    <a:pt x="2559" y="4259"/>
                  </a:cubicBezTo>
                  <a:cubicBezTo>
                    <a:pt x="2503" y="4494"/>
                    <a:pt x="2292" y="4670"/>
                    <a:pt x="2041" y="4670"/>
                  </a:cubicBezTo>
                  <a:lnTo>
                    <a:pt x="2013" y="4670"/>
                  </a:lnTo>
                  <a:cubicBezTo>
                    <a:pt x="1720" y="4670"/>
                    <a:pt x="1481" y="4431"/>
                    <a:pt x="1481" y="4137"/>
                  </a:cubicBezTo>
                  <a:lnTo>
                    <a:pt x="1481" y="2923"/>
                  </a:lnTo>
                  <a:lnTo>
                    <a:pt x="1556" y="2923"/>
                  </a:lnTo>
                  <a:cubicBezTo>
                    <a:pt x="1773" y="2923"/>
                    <a:pt x="1985" y="2768"/>
                    <a:pt x="2203" y="2450"/>
                  </a:cubicBezTo>
                  <a:cubicBezTo>
                    <a:pt x="2233" y="2407"/>
                    <a:pt x="2234" y="2352"/>
                    <a:pt x="2212" y="2307"/>
                  </a:cubicBezTo>
                  <a:cubicBezTo>
                    <a:pt x="2276" y="2205"/>
                    <a:pt x="2341" y="2089"/>
                    <a:pt x="2407" y="1957"/>
                  </a:cubicBezTo>
                  <a:cubicBezTo>
                    <a:pt x="2616" y="1535"/>
                    <a:pt x="2757" y="1107"/>
                    <a:pt x="2758" y="1103"/>
                  </a:cubicBezTo>
                  <a:cubicBezTo>
                    <a:pt x="2817" y="924"/>
                    <a:pt x="2787" y="744"/>
                    <a:pt x="2670" y="582"/>
                  </a:cubicBezTo>
                  <a:cubicBezTo>
                    <a:pt x="2515" y="368"/>
                    <a:pt x="2217" y="214"/>
                    <a:pt x="1928" y="196"/>
                  </a:cubicBezTo>
                  <a:lnTo>
                    <a:pt x="1928" y="63"/>
                  </a:lnTo>
                  <a:cubicBezTo>
                    <a:pt x="1928" y="27"/>
                    <a:pt x="1900" y="0"/>
                    <a:pt x="1864" y="0"/>
                  </a:cubicBezTo>
                  <a:cubicBezTo>
                    <a:pt x="1828" y="0"/>
                    <a:pt x="1800" y="27"/>
                    <a:pt x="1800" y="63"/>
                  </a:cubicBezTo>
                  <a:lnTo>
                    <a:pt x="1800" y="486"/>
                  </a:lnTo>
                  <a:cubicBezTo>
                    <a:pt x="1800" y="521"/>
                    <a:pt x="1828" y="550"/>
                    <a:pt x="1864" y="550"/>
                  </a:cubicBezTo>
                  <a:cubicBezTo>
                    <a:pt x="1900" y="550"/>
                    <a:pt x="1928" y="521"/>
                    <a:pt x="1928" y="486"/>
                  </a:cubicBezTo>
                  <a:lnTo>
                    <a:pt x="1928" y="326"/>
                  </a:lnTo>
                  <a:cubicBezTo>
                    <a:pt x="2178" y="344"/>
                    <a:pt x="2433" y="474"/>
                    <a:pt x="2566" y="658"/>
                  </a:cubicBezTo>
                  <a:cubicBezTo>
                    <a:pt x="2630" y="746"/>
                    <a:pt x="2694" y="888"/>
                    <a:pt x="2636" y="1063"/>
                  </a:cubicBezTo>
                  <a:cubicBezTo>
                    <a:pt x="2548" y="1331"/>
                    <a:pt x="2347" y="1849"/>
                    <a:pt x="2107" y="2232"/>
                  </a:cubicBezTo>
                  <a:cubicBezTo>
                    <a:pt x="2056" y="2225"/>
                    <a:pt x="2003" y="2246"/>
                    <a:pt x="1971" y="2291"/>
                  </a:cubicBezTo>
                  <a:cubicBezTo>
                    <a:pt x="1816" y="2517"/>
                    <a:pt x="1668" y="2642"/>
                    <a:pt x="1556" y="2642"/>
                  </a:cubicBezTo>
                  <a:lnTo>
                    <a:pt x="1281" y="2642"/>
                  </a:lnTo>
                  <a:cubicBezTo>
                    <a:pt x="1168" y="2642"/>
                    <a:pt x="1017" y="2519"/>
                    <a:pt x="856" y="2295"/>
                  </a:cubicBezTo>
                  <a:cubicBezTo>
                    <a:pt x="828" y="2257"/>
                    <a:pt x="785" y="2237"/>
                    <a:pt x="742" y="2237"/>
                  </a:cubicBezTo>
                  <a:cubicBezTo>
                    <a:pt x="491" y="1856"/>
                    <a:pt x="275" y="1340"/>
                    <a:pt x="180" y="1074"/>
                  </a:cubicBezTo>
                  <a:cubicBezTo>
                    <a:pt x="123" y="905"/>
                    <a:pt x="185" y="765"/>
                    <a:pt x="248" y="676"/>
                  </a:cubicBezTo>
                  <a:cubicBezTo>
                    <a:pt x="376" y="497"/>
                    <a:pt x="616" y="367"/>
                    <a:pt x="855" y="340"/>
                  </a:cubicBezTo>
                  <a:lnTo>
                    <a:pt x="855" y="486"/>
                  </a:lnTo>
                  <a:cubicBezTo>
                    <a:pt x="855" y="521"/>
                    <a:pt x="883" y="550"/>
                    <a:pt x="919" y="550"/>
                  </a:cubicBezTo>
                  <a:cubicBezTo>
                    <a:pt x="955" y="550"/>
                    <a:pt x="983" y="521"/>
                    <a:pt x="983" y="486"/>
                  </a:cubicBezTo>
                  <a:lnTo>
                    <a:pt x="983" y="63"/>
                  </a:lnTo>
                  <a:cubicBezTo>
                    <a:pt x="983" y="27"/>
                    <a:pt x="955" y="0"/>
                    <a:pt x="919" y="0"/>
                  </a:cubicBezTo>
                  <a:cubicBezTo>
                    <a:pt x="883" y="0"/>
                    <a:pt x="855" y="27"/>
                    <a:pt x="855" y="63"/>
                  </a:cubicBezTo>
                  <a:lnTo>
                    <a:pt x="855" y="211"/>
                  </a:lnTo>
                  <a:cubicBezTo>
                    <a:pt x="577" y="238"/>
                    <a:pt x="294" y="391"/>
                    <a:pt x="144" y="602"/>
                  </a:cubicBezTo>
                  <a:cubicBezTo>
                    <a:pt x="29" y="763"/>
                    <a:pt x="0" y="941"/>
                    <a:pt x="59" y="1116"/>
                  </a:cubicBezTo>
                  <a:cubicBezTo>
                    <a:pt x="60" y="1120"/>
                    <a:pt x="212" y="1545"/>
                    <a:pt x="433" y="1964"/>
                  </a:cubicBezTo>
                  <a:cubicBezTo>
                    <a:pt x="498" y="2088"/>
                    <a:pt x="563" y="2199"/>
                    <a:pt x="627" y="2297"/>
                  </a:cubicBezTo>
                  <a:cubicBezTo>
                    <a:pt x="594" y="2344"/>
                    <a:pt x="592" y="2410"/>
                    <a:pt x="628" y="2459"/>
                  </a:cubicBezTo>
                  <a:cubicBezTo>
                    <a:pt x="853" y="2771"/>
                    <a:pt x="1066" y="2923"/>
                    <a:pt x="1281" y="2923"/>
                  </a:cubicBezTo>
                  <a:lnTo>
                    <a:pt x="1352" y="2923"/>
                  </a:lnTo>
                  <a:lnTo>
                    <a:pt x="1352" y="4137"/>
                  </a:lnTo>
                  <a:cubicBezTo>
                    <a:pt x="1352" y="4502"/>
                    <a:pt x="1649" y="4799"/>
                    <a:pt x="2013" y="4799"/>
                  </a:cubicBezTo>
                  <a:lnTo>
                    <a:pt x="2041" y="4799"/>
                  </a:lnTo>
                  <a:cubicBezTo>
                    <a:pt x="2360" y="4799"/>
                    <a:pt x="2628" y="4570"/>
                    <a:pt x="2689" y="4268"/>
                  </a:cubicBezTo>
                  <a:cubicBezTo>
                    <a:pt x="2972" y="4255"/>
                    <a:pt x="3199" y="4021"/>
                    <a:pt x="3199" y="373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E54372-7321-883B-E813-9B9A271351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358956" y="2318137"/>
              <a:ext cx="658871" cy="752500"/>
            </a:xfrm>
            <a:custGeom>
              <a:avLst/>
              <a:gdLst>
                <a:gd name="T0" fmla="*/ 377 w 4207"/>
                <a:gd name="T1" fmla="*/ 1218 h 4810"/>
                <a:gd name="T2" fmla="*/ 31 w 4207"/>
                <a:gd name="T3" fmla="*/ 929 h 4810"/>
                <a:gd name="T4" fmla="*/ 764 w 4207"/>
                <a:gd name="T5" fmla="*/ 41 h 4810"/>
                <a:gd name="T6" fmla="*/ 1207 w 4207"/>
                <a:gd name="T7" fmla="*/ 386 h 4810"/>
                <a:gd name="T8" fmla="*/ 820 w 4207"/>
                <a:gd name="T9" fmla="*/ 98 h 4810"/>
                <a:gd name="T10" fmla="*/ 88 w 4207"/>
                <a:gd name="T11" fmla="*/ 872 h 4810"/>
                <a:gd name="T12" fmla="*/ 2553 w 4207"/>
                <a:gd name="T13" fmla="*/ 751 h 4810"/>
                <a:gd name="T14" fmla="*/ 2553 w 4207"/>
                <a:gd name="T15" fmla="*/ 1528 h 4810"/>
                <a:gd name="T16" fmla="*/ 2553 w 4207"/>
                <a:gd name="T17" fmla="*/ 751 h 4810"/>
                <a:gd name="T18" fmla="*/ 3069 w 4207"/>
                <a:gd name="T19" fmla="*/ 1139 h 4810"/>
                <a:gd name="T20" fmla="*/ 2553 w 4207"/>
                <a:gd name="T21" fmla="*/ 1656 h 4810"/>
                <a:gd name="T22" fmla="*/ 2945 w 4207"/>
                <a:gd name="T23" fmla="*/ 2957 h 4810"/>
                <a:gd name="T24" fmla="*/ 3353 w 4207"/>
                <a:gd name="T25" fmla="*/ 3677 h 4810"/>
                <a:gd name="T26" fmla="*/ 3249 w 4207"/>
                <a:gd name="T27" fmla="*/ 4585 h 4810"/>
                <a:gd name="T28" fmla="*/ 3139 w 4207"/>
                <a:gd name="T29" fmla="*/ 3903 h 4810"/>
                <a:gd name="T30" fmla="*/ 2497 w 4207"/>
                <a:gd name="T31" fmla="*/ 3269 h 4810"/>
                <a:gd name="T32" fmla="*/ 934 w 4207"/>
                <a:gd name="T33" fmla="*/ 3938 h 4810"/>
                <a:gd name="T34" fmla="*/ 942 w 4207"/>
                <a:gd name="T35" fmla="*/ 3744 h 4810"/>
                <a:gd name="T36" fmla="*/ 2051 w 4207"/>
                <a:gd name="T37" fmla="*/ 3092 h 4810"/>
                <a:gd name="T38" fmla="*/ 1267 w 4207"/>
                <a:gd name="T39" fmla="*/ 1368 h 4810"/>
                <a:gd name="T40" fmla="*/ 2015 w 4207"/>
                <a:gd name="T41" fmla="*/ 1776 h 4810"/>
                <a:gd name="T42" fmla="*/ 4029 w 4207"/>
                <a:gd name="T43" fmla="*/ 943 h 4810"/>
                <a:gd name="T44" fmla="*/ 3030 w 4207"/>
                <a:gd name="T45" fmla="*/ 2299 h 4810"/>
                <a:gd name="T46" fmla="*/ 1032 w 4207"/>
                <a:gd name="T47" fmla="*/ 1271 h 4810"/>
                <a:gd name="T48" fmla="*/ 1202 w 4207"/>
                <a:gd name="T49" fmla="*/ 954 h 4810"/>
                <a:gd name="T50" fmla="*/ 1233 w 4207"/>
                <a:gd name="T51" fmla="*/ 1102 h 4810"/>
                <a:gd name="T52" fmla="*/ 1065 w 4207"/>
                <a:gd name="T53" fmla="*/ 1271 h 4810"/>
                <a:gd name="T54" fmla="*/ 651 w 4207"/>
                <a:gd name="T55" fmla="*/ 1393 h 4810"/>
                <a:gd name="T56" fmla="*/ 517 w 4207"/>
                <a:gd name="T57" fmla="*/ 1302 h 4810"/>
                <a:gd name="T58" fmla="*/ 656 w 4207"/>
                <a:gd name="T59" fmla="*/ 853 h 4810"/>
                <a:gd name="T60" fmla="*/ 838 w 4207"/>
                <a:gd name="T61" fmla="*/ 596 h 4810"/>
                <a:gd name="T62" fmla="*/ 1383 w 4207"/>
                <a:gd name="T63" fmla="*/ 661 h 4810"/>
                <a:gd name="T64" fmla="*/ 593 w 4207"/>
                <a:gd name="T65" fmla="*/ 680 h 4810"/>
                <a:gd name="T66" fmla="*/ 726 w 4207"/>
                <a:gd name="T67" fmla="*/ 591 h 4810"/>
                <a:gd name="T68" fmla="*/ 678 w 4207"/>
                <a:gd name="T69" fmla="*/ 765 h 4810"/>
                <a:gd name="T70" fmla="*/ 593 w 4207"/>
                <a:gd name="T71" fmla="*/ 680 h 4810"/>
                <a:gd name="T72" fmla="*/ 4121 w 4207"/>
                <a:gd name="T73" fmla="*/ 1168 h 4810"/>
                <a:gd name="T74" fmla="*/ 2921 w 4207"/>
                <a:gd name="T75" fmla="*/ 1734 h 4810"/>
                <a:gd name="T76" fmla="*/ 1355 w 4207"/>
                <a:gd name="T77" fmla="*/ 1080 h 4810"/>
                <a:gd name="T78" fmla="*/ 1440 w 4207"/>
                <a:gd name="T79" fmla="*/ 717 h 4810"/>
                <a:gd name="T80" fmla="*/ 1323 w 4207"/>
                <a:gd name="T81" fmla="*/ 452 h 4810"/>
                <a:gd name="T82" fmla="*/ 782 w 4207"/>
                <a:gd name="T83" fmla="*/ 535 h 4810"/>
                <a:gd name="T84" fmla="*/ 537 w 4207"/>
                <a:gd name="T85" fmla="*/ 624 h 4810"/>
                <a:gd name="T86" fmla="*/ 510 w 4207"/>
                <a:gd name="T87" fmla="*/ 820 h 4810"/>
                <a:gd name="T88" fmla="*/ 552 w 4207"/>
                <a:gd name="T89" fmla="*/ 1450 h 4810"/>
                <a:gd name="T90" fmla="*/ 903 w 4207"/>
                <a:gd name="T91" fmla="*/ 1254 h 4810"/>
                <a:gd name="T92" fmla="*/ 1114 w 4207"/>
                <a:gd name="T93" fmla="*/ 1332 h 4810"/>
                <a:gd name="T94" fmla="*/ 1944 w 4207"/>
                <a:gd name="T95" fmla="*/ 3022 h 4810"/>
                <a:gd name="T96" fmla="*/ 710 w 4207"/>
                <a:gd name="T97" fmla="*/ 3841 h 4810"/>
                <a:gd name="T98" fmla="*/ 1737 w 4207"/>
                <a:gd name="T99" fmla="*/ 4066 h 4810"/>
                <a:gd name="T100" fmla="*/ 3009 w 4207"/>
                <a:gd name="T101" fmla="*/ 3917 h 4810"/>
                <a:gd name="T102" fmla="*/ 3152 w 4207"/>
                <a:gd name="T103" fmla="*/ 4810 h 4810"/>
                <a:gd name="T104" fmla="*/ 3463 w 4207"/>
                <a:gd name="T105" fmla="*/ 3611 h 4810"/>
                <a:gd name="T106" fmla="*/ 3066 w 4207"/>
                <a:gd name="T107" fmla="*/ 2916 h 4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7" h="4810">
                  <a:moveTo>
                    <a:pt x="377" y="1162"/>
                  </a:moveTo>
                  <a:lnTo>
                    <a:pt x="377" y="1162"/>
                  </a:lnTo>
                  <a:cubicBezTo>
                    <a:pt x="392" y="1177"/>
                    <a:pt x="392" y="1202"/>
                    <a:pt x="377" y="1218"/>
                  </a:cubicBezTo>
                  <a:cubicBezTo>
                    <a:pt x="369" y="1226"/>
                    <a:pt x="359" y="1229"/>
                    <a:pt x="349" y="1229"/>
                  </a:cubicBezTo>
                  <a:cubicBezTo>
                    <a:pt x="338" y="1229"/>
                    <a:pt x="328" y="1226"/>
                    <a:pt x="321" y="1218"/>
                  </a:cubicBezTo>
                  <a:lnTo>
                    <a:pt x="31" y="929"/>
                  </a:lnTo>
                  <a:cubicBezTo>
                    <a:pt x="11" y="908"/>
                    <a:pt x="0" y="881"/>
                    <a:pt x="0" y="851"/>
                  </a:cubicBezTo>
                  <a:cubicBezTo>
                    <a:pt x="0" y="822"/>
                    <a:pt x="11" y="795"/>
                    <a:pt x="32" y="774"/>
                  </a:cubicBezTo>
                  <a:lnTo>
                    <a:pt x="764" y="41"/>
                  </a:lnTo>
                  <a:cubicBezTo>
                    <a:pt x="807" y="0"/>
                    <a:pt x="876" y="0"/>
                    <a:pt x="919" y="41"/>
                  </a:cubicBezTo>
                  <a:lnTo>
                    <a:pt x="1207" y="330"/>
                  </a:lnTo>
                  <a:cubicBezTo>
                    <a:pt x="1223" y="345"/>
                    <a:pt x="1223" y="371"/>
                    <a:pt x="1207" y="386"/>
                  </a:cubicBezTo>
                  <a:cubicBezTo>
                    <a:pt x="1192" y="402"/>
                    <a:pt x="1166" y="402"/>
                    <a:pt x="1151" y="386"/>
                  </a:cubicBezTo>
                  <a:lnTo>
                    <a:pt x="862" y="98"/>
                  </a:lnTo>
                  <a:cubicBezTo>
                    <a:pt x="851" y="86"/>
                    <a:pt x="832" y="86"/>
                    <a:pt x="820" y="98"/>
                  </a:cubicBezTo>
                  <a:lnTo>
                    <a:pt x="88" y="830"/>
                  </a:lnTo>
                  <a:cubicBezTo>
                    <a:pt x="82" y="836"/>
                    <a:pt x="79" y="843"/>
                    <a:pt x="79" y="851"/>
                  </a:cubicBezTo>
                  <a:cubicBezTo>
                    <a:pt x="79" y="859"/>
                    <a:pt x="82" y="867"/>
                    <a:pt x="88" y="872"/>
                  </a:cubicBezTo>
                  <a:lnTo>
                    <a:pt x="377" y="1162"/>
                  </a:lnTo>
                  <a:lnTo>
                    <a:pt x="377" y="1162"/>
                  </a:lnTo>
                  <a:close/>
                  <a:moveTo>
                    <a:pt x="2553" y="751"/>
                  </a:moveTo>
                  <a:lnTo>
                    <a:pt x="2553" y="751"/>
                  </a:lnTo>
                  <a:cubicBezTo>
                    <a:pt x="2767" y="751"/>
                    <a:pt x="2942" y="925"/>
                    <a:pt x="2942" y="1139"/>
                  </a:cubicBezTo>
                  <a:cubicBezTo>
                    <a:pt x="2942" y="1354"/>
                    <a:pt x="2767" y="1528"/>
                    <a:pt x="2553" y="1528"/>
                  </a:cubicBezTo>
                  <a:cubicBezTo>
                    <a:pt x="2339" y="1528"/>
                    <a:pt x="2164" y="1354"/>
                    <a:pt x="2164" y="1139"/>
                  </a:cubicBezTo>
                  <a:cubicBezTo>
                    <a:pt x="2164" y="925"/>
                    <a:pt x="2339" y="751"/>
                    <a:pt x="2553" y="751"/>
                  </a:cubicBezTo>
                  <a:lnTo>
                    <a:pt x="2553" y="751"/>
                  </a:lnTo>
                  <a:close/>
                  <a:moveTo>
                    <a:pt x="2553" y="1656"/>
                  </a:moveTo>
                  <a:lnTo>
                    <a:pt x="2553" y="1656"/>
                  </a:lnTo>
                  <a:cubicBezTo>
                    <a:pt x="2838" y="1656"/>
                    <a:pt x="3069" y="1424"/>
                    <a:pt x="3069" y="1139"/>
                  </a:cubicBezTo>
                  <a:cubicBezTo>
                    <a:pt x="3069" y="855"/>
                    <a:pt x="2838" y="623"/>
                    <a:pt x="2553" y="623"/>
                  </a:cubicBezTo>
                  <a:cubicBezTo>
                    <a:pt x="2268" y="623"/>
                    <a:pt x="2037" y="855"/>
                    <a:pt x="2037" y="1139"/>
                  </a:cubicBezTo>
                  <a:cubicBezTo>
                    <a:pt x="2037" y="1424"/>
                    <a:pt x="2268" y="1656"/>
                    <a:pt x="2553" y="1656"/>
                  </a:cubicBezTo>
                  <a:lnTo>
                    <a:pt x="2553" y="1656"/>
                  </a:lnTo>
                  <a:close/>
                  <a:moveTo>
                    <a:pt x="2945" y="2957"/>
                  </a:moveTo>
                  <a:lnTo>
                    <a:pt x="2945" y="2957"/>
                  </a:lnTo>
                  <a:cubicBezTo>
                    <a:pt x="2950" y="2972"/>
                    <a:pt x="2963" y="3011"/>
                    <a:pt x="3332" y="3640"/>
                  </a:cubicBezTo>
                  <a:lnTo>
                    <a:pt x="3344" y="3661"/>
                  </a:lnTo>
                  <a:cubicBezTo>
                    <a:pt x="3346" y="3665"/>
                    <a:pt x="3349" y="3671"/>
                    <a:pt x="3353" y="3677"/>
                  </a:cubicBezTo>
                  <a:cubicBezTo>
                    <a:pt x="3373" y="3710"/>
                    <a:pt x="3407" y="3766"/>
                    <a:pt x="3386" y="3854"/>
                  </a:cubicBezTo>
                  <a:lnTo>
                    <a:pt x="3250" y="4573"/>
                  </a:lnTo>
                  <a:cubicBezTo>
                    <a:pt x="3249" y="4577"/>
                    <a:pt x="3249" y="4581"/>
                    <a:pt x="3249" y="4585"/>
                  </a:cubicBezTo>
                  <a:cubicBezTo>
                    <a:pt x="3249" y="4638"/>
                    <a:pt x="3205" y="4682"/>
                    <a:pt x="3152" y="4682"/>
                  </a:cubicBezTo>
                  <a:cubicBezTo>
                    <a:pt x="3099" y="4682"/>
                    <a:pt x="3057" y="4640"/>
                    <a:pt x="3055" y="4588"/>
                  </a:cubicBezTo>
                  <a:lnTo>
                    <a:pt x="3139" y="3903"/>
                  </a:lnTo>
                  <a:cubicBezTo>
                    <a:pt x="3141" y="3885"/>
                    <a:pt x="3135" y="3866"/>
                    <a:pt x="3123" y="3852"/>
                  </a:cubicBezTo>
                  <a:cubicBezTo>
                    <a:pt x="2579" y="3256"/>
                    <a:pt x="2579" y="3256"/>
                    <a:pt x="2547" y="3252"/>
                  </a:cubicBezTo>
                  <a:cubicBezTo>
                    <a:pt x="2528" y="3250"/>
                    <a:pt x="2510" y="3256"/>
                    <a:pt x="2497" y="3269"/>
                  </a:cubicBezTo>
                  <a:lnTo>
                    <a:pt x="1806" y="3910"/>
                  </a:lnTo>
                  <a:cubicBezTo>
                    <a:pt x="1787" y="3929"/>
                    <a:pt x="1762" y="3938"/>
                    <a:pt x="1735" y="3938"/>
                  </a:cubicBezTo>
                  <a:lnTo>
                    <a:pt x="934" y="3938"/>
                  </a:lnTo>
                  <a:cubicBezTo>
                    <a:pt x="881" y="3938"/>
                    <a:pt x="837" y="3895"/>
                    <a:pt x="837" y="3841"/>
                  </a:cubicBezTo>
                  <a:cubicBezTo>
                    <a:pt x="837" y="3788"/>
                    <a:pt x="881" y="3745"/>
                    <a:pt x="934" y="3745"/>
                  </a:cubicBezTo>
                  <a:cubicBezTo>
                    <a:pt x="937" y="3745"/>
                    <a:pt x="939" y="3744"/>
                    <a:pt x="942" y="3744"/>
                  </a:cubicBezTo>
                  <a:lnTo>
                    <a:pt x="1599" y="3660"/>
                  </a:lnTo>
                  <a:cubicBezTo>
                    <a:pt x="1616" y="3658"/>
                    <a:pt x="1631" y="3649"/>
                    <a:pt x="1641" y="3635"/>
                  </a:cubicBezTo>
                  <a:cubicBezTo>
                    <a:pt x="1656" y="3616"/>
                    <a:pt x="2005" y="3163"/>
                    <a:pt x="2051" y="3092"/>
                  </a:cubicBezTo>
                  <a:cubicBezTo>
                    <a:pt x="2153" y="2934"/>
                    <a:pt x="2109" y="2441"/>
                    <a:pt x="2099" y="2344"/>
                  </a:cubicBezTo>
                  <a:cubicBezTo>
                    <a:pt x="2097" y="2331"/>
                    <a:pt x="2092" y="2318"/>
                    <a:pt x="2082" y="2308"/>
                  </a:cubicBezTo>
                  <a:cubicBezTo>
                    <a:pt x="1992" y="2208"/>
                    <a:pt x="1277" y="1380"/>
                    <a:pt x="1267" y="1368"/>
                  </a:cubicBezTo>
                  <a:cubicBezTo>
                    <a:pt x="1229" y="1331"/>
                    <a:pt x="1229" y="1269"/>
                    <a:pt x="1267" y="1231"/>
                  </a:cubicBezTo>
                  <a:cubicBezTo>
                    <a:pt x="1303" y="1195"/>
                    <a:pt x="1365" y="1193"/>
                    <a:pt x="1407" y="1234"/>
                  </a:cubicBezTo>
                  <a:lnTo>
                    <a:pt x="2015" y="1776"/>
                  </a:lnTo>
                  <a:cubicBezTo>
                    <a:pt x="2340" y="2064"/>
                    <a:pt x="2773" y="2030"/>
                    <a:pt x="3008" y="1827"/>
                  </a:cubicBezTo>
                  <a:lnTo>
                    <a:pt x="3892" y="943"/>
                  </a:lnTo>
                  <a:cubicBezTo>
                    <a:pt x="3930" y="905"/>
                    <a:pt x="3991" y="905"/>
                    <a:pt x="4029" y="943"/>
                  </a:cubicBezTo>
                  <a:cubicBezTo>
                    <a:pt x="4067" y="981"/>
                    <a:pt x="4067" y="1042"/>
                    <a:pt x="4029" y="1080"/>
                  </a:cubicBezTo>
                  <a:cubicBezTo>
                    <a:pt x="4027" y="1081"/>
                    <a:pt x="4026" y="1083"/>
                    <a:pt x="4025" y="1084"/>
                  </a:cubicBezTo>
                  <a:cubicBezTo>
                    <a:pt x="3865" y="1275"/>
                    <a:pt x="3067" y="2230"/>
                    <a:pt x="3030" y="2299"/>
                  </a:cubicBezTo>
                  <a:cubicBezTo>
                    <a:pt x="2907" y="2522"/>
                    <a:pt x="2877" y="2756"/>
                    <a:pt x="2945" y="2957"/>
                  </a:cubicBezTo>
                  <a:lnTo>
                    <a:pt x="2945" y="2957"/>
                  </a:lnTo>
                  <a:close/>
                  <a:moveTo>
                    <a:pt x="1032" y="1271"/>
                  </a:moveTo>
                  <a:lnTo>
                    <a:pt x="1032" y="1271"/>
                  </a:lnTo>
                  <a:lnTo>
                    <a:pt x="959" y="1198"/>
                  </a:lnTo>
                  <a:lnTo>
                    <a:pt x="1202" y="954"/>
                  </a:lnTo>
                  <a:lnTo>
                    <a:pt x="1275" y="1027"/>
                  </a:lnTo>
                  <a:cubicBezTo>
                    <a:pt x="1284" y="1036"/>
                    <a:pt x="1284" y="1051"/>
                    <a:pt x="1275" y="1060"/>
                  </a:cubicBezTo>
                  <a:lnTo>
                    <a:pt x="1233" y="1102"/>
                  </a:lnTo>
                  <a:cubicBezTo>
                    <a:pt x="1213" y="1112"/>
                    <a:pt x="1193" y="1125"/>
                    <a:pt x="1177" y="1141"/>
                  </a:cubicBezTo>
                  <a:cubicBezTo>
                    <a:pt x="1159" y="1158"/>
                    <a:pt x="1146" y="1178"/>
                    <a:pt x="1136" y="1200"/>
                  </a:cubicBezTo>
                  <a:lnTo>
                    <a:pt x="1065" y="1271"/>
                  </a:lnTo>
                  <a:cubicBezTo>
                    <a:pt x="1056" y="1279"/>
                    <a:pt x="1041" y="1280"/>
                    <a:pt x="1032" y="1271"/>
                  </a:cubicBezTo>
                  <a:lnTo>
                    <a:pt x="1032" y="1271"/>
                  </a:lnTo>
                  <a:close/>
                  <a:moveTo>
                    <a:pt x="651" y="1393"/>
                  </a:moveTo>
                  <a:lnTo>
                    <a:pt x="651" y="1393"/>
                  </a:lnTo>
                  <a:cubicBezTo>
                    <a:pt x="640" y="1405"/>
                    <a:pt x="620" y="1405"/>
                    <a:pt x="609" y="1393"/>
                  </a:cubicBezTo>
                  <a:lnTo>
                    <a:pt x="517" y="1302"/>
                  </a:lnTo>
                  <a:cubicBezTo>
                    <a:pt x="484" y="1151"/>
                    <a:pt x="506" y="993"/>
                    <a:pt x="579" y="858"/>
                  </a:cubicBezTo>
                  <a:cubicBezTo>
                    <a:pt x="584" y="850"/>
                    <a:pt x="589" y="842"/>
                    <a:pt x="593" y="834"/>
                  </a:cubicBezTo>
                  <a:cubicBezTo>
                    <a:pt x="612" y="846"/>
                    <a:pt x="633" y="853"/>
                    <a:pt x="656" y="853"/>
                  </a:cubicBezTo>
                  <a:cubicBezTo>
                    <a:pt x="685" y="853"/>
                    <a:pt x="713" y="842"/>
                    <a:pt x="734" y="821"/>
                  </a:cubicBezTo>
                  <a:lnTo>
                    <a:pt x="823" y="732"/>
                  </a:lnTo>
                  <a:cubicBezTo>
                    <a:pt x="860" y="695"/>
                    <a:pt x="865" y="638"/>
                    <a:pt x="838" y="596"/>
                  </a:cubicBezTo>
                  <a:cubicBezTo>
                    <a:pt x="974" y="518"/>
                    <a:pt x="1136" y="493"/>
                    <a:pt x="1291" y="526"/>
                  </a:cubicBezTo>
                  <a:lnTo>
                    <a:pt x="1383" y="619"/>
                  </a:lnTo>
                  <a:cubicBezTo>
                    <a:pt x="1395" y="630"/>
                    <a:pt x="1395" y="649"/>
                    <a:pt x="1383" y="661"/>
                  </a:cubicBezTo>
                  <a:lnTo>
                    <a:pt x="651" y="1393"/>
                  </a:lnTo>
                  <a:lnTo>
                    <a:pt x="651" y="1393"/>
                  </a:lnTo>
                  <a:close/>
                  <a:moveTo>
                    <a:pt x="593" y="680"/>
                  </a:moveTo>
                  <a:lnTo>
                    <a:pt x="593" y="680"/>
                  </a:lnTo>
                  <a:lnTo>
                    <a:pt x="682" y="591"/>
                  </a:lnTo>
                  <a:cubicBezTo>
                    <a:pt x="693" y="580"/>
                    <a:pt x="714" y="580"/>
                    <a:pt x="726" y="591"/>
                  </a:cubicBezTo>
                  <a:lnTo>
                    <a:pt x="766" y="632"/>
                  </a:lnTo>
                  <a:cubicBezTo>
                    <a:pt x="779" y="644"/>
                    <a:pt x="779" y="664"/>
                    <a:pt x="766" y="676"/>
                  </a:cubicBezTo>
                  <a:lnTo>
                    <a:pt x="678" y="765"/>
                  </a:lnTo>
                  <a:cubicBezTo>
                    <a:pt x="666" y="776"/>
                    <a:pt x="645" y="777"/>
                    <a:pt x="634" y="765"/>
                  </a:cubicBezTo>
                  <a:lnTo>
                    <a:pt x="593" y="724"/>
                  </a:lnTo>
                  <a:cubicBezTo>
                    <a:pt x="581" y="712"/>
                    <a:pt x="581" y="692"/>
                    <a:pt x="593" y="680"/>
                  </a:cubicBezTo>
                  <a:lnTo>
                    <a:pt x="593" y="680"/>
                  </a:lnTo>
                  <a:close/>
                  <a:moveTo>
                    <a:pt x="4121" y="1168"/>
                  </a:moveTo>
                  <a:lnTo>
                    <a:pt x="4121" y="1168"/>
                  </a:lnTo>
                  <a:cubicBezTo>
                    <a:pt x="4207" y="1080"/>
                    <a:pt x="4206" y="939"/>
                    <a:pt x="4119" y="853"/>
                  </a:cubicBezTo>
                  <a:cubicBezTo>
                    <a:pt x="4031" y="765"/>
                    <a:pt x="3889" y="765"/>
                    <a:pt x="3802" y="853"/>
                  </a:cubicBezTo>
                  <a:lnTo>
                    <a:pt x="2921" y="1734"/>
                  </a:lnTo>
                  <a:cubicBezTo>
                    <a:pt x="2735" y="1894"/>
                    <a:pt x="2369" y="1919"/>
                    <a:pt x="2100" y="1681"/>
                  </a:cubicBezTo>
                  <a:lnTo>
                    <a:pt x="1494" y="1141"/>
                  </a:lnTo>
                  <a:cubicBezTo>
                    <a:pt x="1457" y="1104"/>
                    <a:pt x="1406" y="1084"/>
                    <a:pt x="1355" y="1080"/>
                  </a:cubicBezTo>
                  <a:cubicBezTo>
                    <a:pt x="1368" y="1043"/>
                    <a:pt x="1361" y="1000"/>
                    <a:pt x="1332" y="971"/>
                  </a:cubicBezTo>
                  <a:lnTo>
                    <a:pt x="1259" y="898"/>
                  </a:lnTo>
                  <a:lnTo>
                    <a:pt x="1440" y="717"/>
                  </a:lnTo>
                  <a:cubicBezTo>
                    <a:pt x="1482" y="675"/>
                    <a:pt x="1482" y="605"/>
                    <a:pt x="1440" y="562"/>
                  </a:cubicBezTo>
                  <a:lnTo>
                    <a:pt x="1339" y="462"/>
                  </a:lnTo>
                  <a:cubicBezTo>
                    <a:pt x="1335" y="458"/>
                    <a:pt x="1329" y="454"/>
                    <a:pt x="1323" y="452"/>
                  </a:cubicBezTo>
                  <a:cubicBezTo>
                    <a:pt x="1322" y="452"/>
                    <a:pt x="1316" y="450"/>
                    <a:pt x="1315" y="450"/>
                  </a:cubicBezTo>
                  <a:cubicBezTo>
                    <a:pt x="1134" y="408"/>
                    <a:pt x="941" y="440"/>
                    <a:pt x="783" y="536"/>
                  </a:cubicBezTo>
                  <a:lnTo>
                    <a:pt x="782" y="535"/>
                  </a:lnTo>
                  <a:cubicBezTo>
                    <a:pt x="740" y="494"/>
                    <a:pt x="667" y="494"/>
                    <a:pt x="626" y="535"/>
                  </a:cubicBezTo>
                  <a:lnTo>
                    <a:pt x="537" y="624"/>
                  </a:lnTo>
                  <a:cubicBezTo>
                    <a:pt x="537" y="624"/>
                    <a:pt x="537" y="624"/>
                    <a:pt x="537" y="624"/>
                  </a:cubicBezTo>
                  <a:cubicBezTo>
                    <a:pt x="495" y="666"/>
                    <a:pt x="494" y="735"/>
                    <a:pt x="535" y="778"/>
                  </a:cubicBezTo>
                  <a:cubicBezTo>
                    <a:pt x="534" y="779"/>
                    <a:pt x="533" y="781"/>
                    <a:pt x="532" y="782"/>
                  </a:cubicBezTo>
                  <a:cubicBezTo>
                    <a:pt x="524" y="794"/>
                    <a:pt x="517" y="807"/>
                    <a:pt x="510" y="820"/>
                  </a:cubicBezTo>
                  <a:cubicBezTo>
                    <a:pt x="426" y="974"/>
                    <a:pt x="401" y="1154"/>
                    <a:pt x="443" y="1332"/>
                  </a:cubicBezTo>
                  <a:cubicBezTo>
                    <a:pt x="444" y="1338"/>
                    <a:pt x="448" y="1344"/>
                    <a:pt x="453" y="1349"/>
                  </a:cubicBezTo>
                  <a:lnTo>
                    <a:pt x="552" y="1450"/>
                  </a:lnTo>
                  <a:cubicBezTo>
                    <a:pt x="573" y="1470"/>
                    <a:pt x="600" y="1482"/>
                    <a:pt x="630" y="1482"/>
                  </a:cubicBezTo>
                  <a:cubicBezTo>
                    <a:pt x="659" y="1482"/>
                    <a:pt x="687" y="1470"/>
                    <a:pt x="707" y="1450"/>
                  </a:cubicBezTo>
                  <a:lnTo>
                    <a:pt x="903" y="1254"/>
                  </a:lnTo>
                  <a:lnTo>
                    <a:pt x="976" y="1327"/>
                  </a:lnTo>
                  <a:cubicBezTo>
                    <a:pt x="996" y="1347"/>
                    <a:pt x="1022" y="1357"/>
                    <a:pt x="1048" y="1357"/>
                  </a:cubicBezTo>
                  <a:cubicBezTo>
                    <a:pt x="1072" y="1357"/>
                    <a:pt x="1095" y="1348"/>
                    <a:pt x="1114" y="1332"/>
                  </a:cubicBezTo>
                  <a:cubicBezTo>
                    <a:pt x="1121" y="1380"/>
                    <a:pt x="1142" y="1423"/>
                    <a:pt x="1173" y="1455"/>
                  </a:cubicBezTo>
                  <a:cubicBezTo>
                    <a:pt x="1202" y="1488"/>
                    <a:pt x="1840" y="2228"/>
                    <a:pt x="1974" y="2378"/>
                  </a:cubicBezTo>
                  <a:cubicBezTo>
                    <a:pt x="1994" y="2588"/>
                    <a:pt x="2002" y="2932"/>
                    <a:pt x="1944" y="3022"/>
                  </a:cubicBezTo>
                  <a:cubicBezTo>
                    <a:pt x="1910" y="3075"/>
                    <a:pt x="1666" y="3393"/>
                    <a:pt x="1556" y="3537"/>
                  </a:cubicBezTo>
                  <a:lnTo>
                    <a:pt x="930" y="3617"/>
                  </a:lnTo>
                  <a:cubicBezTo>
                    <a:pt x="808" y="3619"/>
                    <a:pt x="710" y="3719"/>
                    <a:pt x="710" y="3841"/>
                  </a:cubicBezTo>
                  <a:cubicBezTo>
                    <a:pt x="710" y="3965"/>
                    <a:pt x="810" y="4066"/>
                    <a:pt x="934" y="4066"/>
                  </a:cubicBezTo>
                  <a:lnTo>
                    <a:pt x="1733" y="4066"/>
                  </a:lnTo>
                  <a:cubicBezTo>
                    <a:pt x="1735" y="4066"/>
                    <a:pt x="1736" y="4066"/>
                    <a:pt x="1737" y="4066"/>
                  </a:cubicBezTo>
                  <a:cubicBezTo>
                    <a:pt x="1798" y="4066"/>
                    <a:pt x="1854" y="4043"/>
                    <a:pt x="1894" y="4002"/>
                  </a:cubicBezTo>
                  <a:lnTo>
                    <a:pt x="2538" y="3405"/>
                  </a:lnTo>
                  <a:cubicBezTo>
                    <a:pt x="2629" y="3501"/>
                    <a:pt x="2852" y="3745"/>
                    <a:pt x="3009" y="3917"/>
                  </a:cubicBezTo>
                  <a:lnTo>
                    <a:pt x="2928" y="4577"/>
                  </a:lnTo>
                  <a:cubicBezTo>
                    <a:pt x="2927" y="4580"/>
                    <a:pt x="2927" y="4582"/>
                    <a:pt x="2927" y="4585"/>
                  </a:cubicBezTo>
                  <a:cubicBezTo>
                    <a:pt x="2927" y="4709"/>
                    <a:pt x="3028" y="4810"/>
                    <a:pt x="3152" y="4810"/>
                  </a:cubicBezTo>
                  <a:cubicBezTo>
                    <a:pt x="3273" y="4810"/>
                    <a:pt x="3373" y="4712"/>
                    <a:pt x="3376" y="4592"/>
                  </a:cubicBezTo>
                  <a:lnTo>
                    <a:pt x="3511" y="3881"/>
                  </a:lnTo>
                  <a:cubicBezTo>
                    <a:pt x="3543" y="3745"/>
                    <a:pt x="3487" y="3651"/>
                    <a:pt x="3463" y="3611"/>
                  </a:cubicBezTo>
                  <a:cubicBezTo>
                    <a:pt x="3460" y="3607"/>
                    <a:pt x="3458" y="3604"/>
                    <a:pt x="3457" y="3601"/>
                  </a:cubicBezTo>
                  <a:cubicBezTo>
                    <a:pt x="3456" y="3600"/>
                    <a:pt x="3451" y="3592"/>
                    <a:pt x="3442" y="3576"/>
                  </a:cubicBezTo>
                  <a:cubicBezTo>
                    <a:pt x="3112" y="3012"/>
                    <a:pt x="3071" y="2928"/>
                    <a:pt x="3066" y="2916"/>
                  </a:cubicBezTo>
                  <a:cubicBezTo>
                    <a:pt x="3009" y="2749"/>
                    <a:pt x="3036" y="2552"/>
                    <a:pt x="3141" y="2361"/>
                  </a:cubicBezTo>
                  <a:cubicBezTo>
                    <a:pt x="3176" y="2304"/>
                    <a:pt x="3746" y="1617"/>
                    <a:pt x="4121" y="116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4E9E917-0034-780F-6A60-A6FAA0F0932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508059" y="2337638"/>
              <a:ext cx="716273" cy="622917"/>
            </a:xfrm>
            <a:custGeom>
              <a:avLst/>
              <a:gdLst>
                <a:gd name="T0" fmla="*/ 800 w 4789"/>
                <a:gd name="T1" fmla="*/ 128 h 4166"/>
                <a:gd name="T2" fmla="*/ 422 w 4789"/>
                <a:gd name="T3" fmla="*/ 128 h 4166"/>
                <a:gd name="T4" fmla="*/ 3967 w 4789"/>
                <a:gd name="T5" fmla="*/ 1744 h 4166"/>
                <a:gd name="T6" fmla="*/ 4345 w 4789"/>
                <a:gd name="T7" fmla="*/ 1744 h 4166"/>
                <a:gd name="T8" fmla="*/ 4345 w 4789"/>
                <a:gd name="T9" fmla="*/ 2592 h 4166"/>
                <a:gd name="T10" fmla="*/ 3967 w 4789"/>
                <a:gd name="T11" fmla="*/ 2592 h 4166"/>
                <a:gd name="T12" fmla="*/ 3482 w 4789"/>
                <a:gd name="T13" fmla="*/ 2592 h 4166"/>
                <a:gd name="T14" fmla="*/ 3461 w 4789"/>
                <a:gd name="T15" fmla="*/ 4037 h 4166"/>
                <a:gd name="T16" fmla="*/ 3482 w 4789"/>
                <a:gd name="T17" fmla="*/ 1744 h 4166"/>
                <a:gd name="T18" fmla="*/ 3839 w 4789"/>
                <a:gd name="T19" fmla="*/ 128 h 4166"/>
                <a:gd name="T20" fmla="*/ 4036 w 4789"/>
                <a:gd name="T21" fmla="*/ 2383 h 4166"/>
                <a:gd name="T22" fmla="*/ 3967 w 4789"/>
                <a:gd name="T23" fmla="*/ 2431 h 4166"/>
                <a:gd name="T24" fmla="*/ 3810 w 4789"/>
                <a:gd name="T25" fmla="*/ 2383 h 4166"/>
                <a:gd name="T26" fmla="*/ 3839 w 4789"/>
                <a:gd name="T27" fmla="*/ 2090 h 4166"/>
                <a:gd name="T28" fmla="*/ 3925 w 4789"/>
                <a:gd name="T29" fmla="*/ 1927 h 4166"/>
                <a:gd name="T30" fmla="*/ 3997 w 4789"/>
                <a:gd name="T31" fmla="*/ 2109 h 4166"/>
                <a:gd name="T32" fmla="*/ 2955 w 4789"/>
                <a:gd name="T33" fmla="*/ 128 h 4166"/>
                <a:gd name="T34" fmla="*/ 2955 w 4789"/>
                <a:gd name="T35" fmla="*/ 4037 h 4166"/>
                <a:gd name="T36" fmla="*/ 2448 w 4789"/>
                <a:gd name="T37" fmla="*/ 3508 h 4166"/>
                <a:gd name="T38" fmla="*/ 2761 w 4789"/>
                <a:gd name="T39" fmla="*/ 2876 h 4166"/>
                <a:gd name="T40" fmla="*/ 2448 w 4789"/>
                <a:gd name="T41" fmla="*/ 1729 h 4166"/>
                <a:gd name="T42" fmla="*/ 2826 w 4789"/>
                <a:gd name="T43" fmla="*/ 4037 h 4166"/>
                <a:gd name="T44" fmla="*/ 1435 w 4789"/>
                <a:gd name="T45" fmla="*/ 3983 h 4166"/>
                <a:gd name="T46" fmla="*/ 1813 w 4789"/>
                <a:gd name="T47" fmla="*/ 2086 h 4166"/>
                <a:gd name="T48" fmla="*/ 1435 w 4789"/>
                <a:gd name="T49" fmla="*/ 3983 h 4166"/>
                <a:gd name="T50" fmla="*/ 1133 w 4789"/>
                <a:gd name="T51" fmla="*/ 2973 h 4166"/>
                <a:gd name="T52" fmla="*/ 1306 w 4789"/>
                <a:gd name="T53" fmla="*/ 3950 h 4166"/>
                <a:gd name="T54" fmla="*/ 929 w 4789"/>
                <a:gd name="T55" fmla="*/ 2891 h 4166"/>
                <a:gd name="T56" fmla="*/ 1285 w 4789"/>
                <a:gd name="T57" fmla="*/ 1308 h 4166"/>
                <a:gd name="T58" fmla="*/ 1260 w 4789"/>
                <a:gd name="T59" fmla="*/ 1705 h 4166"/>
                <a:gd name="T60" fmla="*/ 929 w 4789"/>
                <a:gd name="T61" fmla="*/ 128 h 4166"/>
                <a:gd name="T62" fmla="*/ 1813 w 4789"/>
                <a:gd name="T63" fmla="*/ 774 h 4166"/>
                <a:gd name="T64" fmla="*/ 1435 w 4789"/>
                <a:gd name="T65" fmla="*/ 128 h 4166"/>
                <a:gd name="T66" fmla="*/ 2319 w 4789"/>
                <a:gd name="T67" fmla="*/ 1123 h 4166"/>
                <a:gd name="T68" fmla="*/ 1942 w 4789"/>
                <a:gd name="T69" fmla="*/ 128 h 4166"/>
                <a:gd name="T70" fmla="*/ 2448 w 4789"/>
                <a:gd name="T71" fmla="*/ 1841 h 4166"/>
                <a:gd name="T72" fmla="*/ 2689 w 4789"/>
                <a:gd name="T73" fmla="*/ 2808 h 4166"/>
                <a:gd name="T74" fmla="*/ 2448 w 4789"/>
                <a:gd name="T75" fmla="*/ 1841 h 4166"/>
                <a:gd name="T76" fmla="*/ 2319 w 4789"/>
                <a:gd name="T77" fmla="*/ 1895 h 4166"/>
                <a:gd name="T78" fmla="*/ 2181 w 4789"/>
                <a:gd name="T79" fmla="*/ 4037 h 4166"/>
                <a:gd name="T80" fmla="*/ 1435 w 4789"/>
                <a:gd name="T81" fmla="*/ 1679 h 4166"/>
                <a:gd name="T82" fmla="*/ 1813 w 4789"/>
                <a:gd name="T83" fmla="*/ 1991 h 4166"/>
                <a:gd name="T84" fmla="*/ 1306 w 4789"/>
                <a:gd name="T85" fmla="*/ 3479 h 4166"/>
                <a:gd name="T86" fmla="*/ 1188 w 4789"/>
                <a:gd name="T87" fmla="*/ 2891 h 4166"/>
                <a:gd name="T88" fmla="*/ 1266 w 4789"/>
                <a:gd name="T89" fmla="*/ 1809 h 4166"/>
                <a:gd name="T90" fmla="*/ 1813 w 4789"/>
                <a:gd name="T91" fmla="*/ 1747 h 4166"/>
                <a:gd name="T92" fmla="*/ 1435 w 4789"/>
                <a:gd name="T93" fmla="*/ 1093 h 4166"/>
                <a:gd name="T94" fmla="*/ 1942 w 4789"/>
                <a:gd name="T95" fmla="*/ 1730 h 4166"/>
                <a:gd name="T96" fmla="*/ 2258 w 4789"/>
                <a:gd name="T97" fmla="*/ 1308 h 4166"/>
                <a:gd name="T98" fmla="*/ 2319 w 4789"/>
                <a:gd name="T99" fmla="*/ 1757 h 4166"/>
                <a:gd name="T100" fmla="*/ 2319 w 4789"/>
                <a:gd name="T101" fmla="*/ 1493 h 4166"/>
                <a:gd name="T102" fmla="*/ 4725 w 4789"/>
                <a:gd name="T103" fmla="*/ 4037 h 4166"/>
                <a:gd name="T104" fmla="*/ 4725 w 4789"/>
                <a:gd name="T105" fmla="*/ 128 h 4166"/>
                <a:gd name="T106" fmla="*/ 64 w 4789"/>
                <a:gd name="T107" fmla="*/ 0 h 4166"/>
                <a:gd name="T108" fmla="*/ 293 w 4789"/>
                <a:gd name="T109" fmla="*/ 128 h 4166"/>
                <a:gd name="T110" fmla="*/ 0 w 4789"/>
                <a:gd name="T111" fmla="*/ 4101 h 4166"/>
                <a:gd name="T112" fmla="*/ 4789 w 4789"/>
                <a:gd name="T113" fmla="*/ 4101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9" h="4166">
                  <a:moveTo>
                    <a:pt x="422" y="128"/>
                  </a:moveTo>
                  <a:lnTo>
                    <a:pt x="422" y="128"/>
                  </a:lnTo>
                  <a:lnTo>
                    <a:pt x="800" y="128"/>
                  </a:lnTo>
                  <a:lnTo>
                    <a:pt x="800" y="4037"/>
                  </a:lnTo>
                  <a:lnTo>
                    <a:pt x="422" y="4037"/>
                  </a:lnTo>
                  <a:lnTo>
                    <a:pt x="422" y="128"/>
                  </a:lnTo>
                  <a:close/>
                  <a:moveTo>
                    <a:pt x="4345" y="1744"/>
                  </a:moveTo>
                  <a:lnTo>
                    <a:pt x="4345" y="1744"/>
                  </a:lnTo>
                  <a:lnTo>
                    <a:pt x="3967" y="1744"/>
                  </a:lnTo>
                  <a:lnTo>
                    <a:pt x="3967" y="128"/>
                  </a:lnTo>
                  <a:lnTo>
                    <a:pt x="4345" y="128"/>
                  </a:lnTo>
                  <a:lnTo>
                    <a:pt x="4345" y="1744"/>
                  </a:lnTo>
                  <a:close/>
                  <a:moveTo>
                    <a:pt x="3967" y="2592"/>
                  </a:moveTo>
                  <a:lnTo>
                    <a:pt x="3967" y="2592"/>
                  </a:lnTo>
                  <a:lnTo>
                    <a:pt x="4345" y="2592"/>
                  </a:lnTo>
                  <a:lnTo>
                    <a:pt x="4345" y="4037"/>
                  </a:lnTo>
                  <a:lnTo>
                    <a:pt x="3967" y="4037"/>
                  </a:lnTo>
                  <a:lnTo>
                    <a:pt x="3967" y="2592"/>
                  </a:lnTo>
                  <a:close/>
                  <a:moveTo>
                    <a:pt x="3461" y="2588"/>
                  </a:moveTo>
                  <a:lnTo>
                    <a:pt x="3461" y="2588"/>
                  </a:lnTo>
                  <a:cubicBezTo>
                    <a:pt x="3468" y="2591"/>
                    <a:pt x="3475" y="2592"/>
                    <a:pt x="3482" y="2592"/>
                  </a:cubicBezTo>
                  <a:lnTo>
                    <a:pt x="3839" y="2592"/>
                  </a:lnTo>
                  <a:lnTo>
                    <a:pt x="3839" y="4037"/>
                  </a:lnTo>
                  <a:lnTo>
                    <a:pt x="3461" y="4037"/>
                  </a:lnTo>
                  <a:lnTo>
                    <a:pt x="3461" y="2588"/>
                  </a:lnTo>
                  <a:close/>
                  <a:moveTo>
                    <a:pt x="3482" y="1744"/>
                  </a:moveTo>
                  <a:lnTo>
                    <a:pt x="3482" y="1744"/>
                  </a:lnTo>
                  <a:cubicBezTo>
                    <a:pt x="3475" y="1744"/>
                    <a:pt x="3468" y="1746"/>
                    <a:pt x="3461" y="1748"/>
                  </a:cubicBezTo>
                  <a:lnTo>
                    <a:pt x="3461" y="128"/>
                  </a:lnTo>
                  <a:lnTo>
                    <a:pt x="3839" y="128"/>
                  </a:lnTo>
                  <a:lnTo>
                    <a:pt x="3839" y="1744"/>
                  </a:lnTo>
                  <a:lnTo>
                    <a:pt x="3482" y="1744"/>
                  </a:lnTo>
                  <a:close/>
                  <a:moveTo>
                    <a:pt x="4036" y="2383"/>
                  </a:moveTo>
                  <a:lnTo>
                    <a:pt x="4036" y="2383"/>
                  </a:lnTo>
                  <a:cubicBezTo>
                    <a:pt x="4036" y="2409"/>
                    <a:pt x="4014" y="2431"/>
                    <a:pt x="3988" y="2431"/>
                  </a:cubicBezTo>
                  <a:lnTo>
                    <a:pt x="3967" y="2431"/>
                  </a:lnTo>
                  <a:lnTo>
                    <a:pt x="3858" y="2431"/>
                  </a:lnTo>
                  <a:cubicBezTo>
                    <a:pt x="3851" y="2431"/>
                    <a:pt x="3845" y="2429"/>
                    <a:pt x="3839" y="2427"/>
                  </a:cubicBezTo>
                  <a:cubicBezTo>
                    <a:pt x="3822" y="2419"/>
                    <a:pt x="3810" y="2402"/>
                    <a:pt x="3810" y="2383"/>
                  </a:cubicBezTo>
                  <a:lnTo>
                    <a:pt x="3839" y="2200"/>
                  </a:lnTo>
                  <a:lnTo>
                    <a:pt x="3853" y="2108"/>
                  </a:lnTo>
                  <a:cubicBezTo>
                    <a:pt x="3848" y="2102"/>
                    <a:pt x="3843" y="2096"/>
                    <a:pt x="3839" y="2090"/>
                  </a:cubicBezTo>
                  <a:cubicBezTo>
                    <a:pt x="3827" y="2074"/>
                    <a:pt x="3816" y="2056"/>
                    <a:pt x="3816" y="2037"/>
                  </a:cubicBezTo>
                  <a:cubicBezTo>
                    <a:pt x="3816" y="2012"/>
                    <a:pt x="3824" y="1989"/>
                    <a:pt x="3839" y="1970"/>
                  </a:cubicBezTo>
                  <a:cubicBezTo>
                    <a:pt x="3859" y="1944"/>
                    <a:pt x="3890" y="1927"/>
                    <a:pt x="3925" y="1927"/>
                  </a:cubicBezTo>
                  <a:cubicBezTo>
                    <a:pt x="3940" y="1927"/>
                    <a:pt x="3955" y="1931"/>
                    <a:pt x="3967" y="1936"/>
                  </a:cubicBezTo>
                  <a:cubicBezTo>
                    <a:pt x="4007" y="1953"/>
                    <a:pt x="4035" y="1992"/>
                    <a:pt x="4035" y="2037"/>
                  </a:cubicBezTo>
                  <a:cubicBezTo>
                    <a:pt x="4035" y="2064"/>
                    <a:pt x="4013" y="2089"/>
                    <a:pt x="3997" y="2109"/>
                  </a:cubicBezTo>
                  <a:lnTo>
                    <a:pt x="4036" y="2383"/>
                  </a:lnTo>
                  <a:close/>
                  <a:moveTo>
                    <a:pt x="2955" y="128"/>
                  </a:moveTo>
                  <a:lnTo>
                    <a:pt x="2955" y="128"/>
                  </a:lnTo>
                  <a:lnTo>
                    <a:pt x="3332" y="128"/>
                  </a:lnTo>
                  <a:lnTo>
                    <a:pt x="3332" y="4037"/>
                  </a:lnTo>
                  <a:lnTo>
                    <a:pt x="2955" y="4037"/>
                  </a:lnTo>
                  <a:lnTo>
                    <a:pt x="2955" y="128"/>
                  </a:lnTo>
                  <a:close/>
                  <a:moveTo>
                    <a:pt x="2448" y="3508"/>
                  </a:moveTo>
                  <a:lnTo>
                    <a:pt x="2448" y="3508"/>
                  </a:lnTo>
                  <a:lnTo>
                    <a:pt x="2529" y="2974"/>
                  </a:lnTo>
                  <a:lnTo>
                    <a:pt x="2529" y="2972"/>
                  </a:lnTo>
                  <a:cubicBezTo>
                    <a:pt x="2683" y="2925"/>
                    <a:pt x="2758" y="2878"/>
                    <a:pt x="2761" y="2876"/>
                  </a:cubicBezTo>
                  <a:cubicBezTo>
                    <a:pt x="2775" y="2867"/>
                    <a:pt x="2783" y="2852"/>
                    <a:pt x="2783" y="2836"/>
                  </a:cubicBezTo>
                  <a:cubicBezTo>
                    <a:pt x="2783" y="2791"/>
                    <a:pt x="2783" y="2747"/>
                    <a:pt x="2784" y="2704"/>
                  </a:cubicBezTo>
                  <a:cubicBezTo>
                    <a:pt x="2787" y="2290"/>
                    <a:pt x="2790" y="1930"/>
                    <a:pt x="2448" y="1729"/>
                  </a:cubicBezTo>
                  <a:lnTo>
                    <a:pt x="2448" y="128"/>
                  </a:lnTo>
                  <a:lnTo>
                    <a:pt x="2826" y="128"/>
                  </a:lnTo>
                  <a:lnTo>
                    <a:pt x="2826" y="4037"/>
                  </a:lnTo>
                  <a:lnTo>
                    <a:pt x="2448" y="4037"/>
                  </a:lnTo>
                  <a:lnTo>
                    <a:pt x="2448" y="3508"/>
                  </a:lnTo>
                  <a:close/>
                  <a:moveTo>
                    <a:pt x="1435" y="3983"/>
                  </a:moveTo>
                  <a:lnTo>
                    <a:pt x="1435" y="3983"/>
                  </a:lnTo>
                  <a:lnTo>
                    <a:pt x="1435" y="1966"/>
                  </a:lnTo>
                  <a:cubicBezTo>
                    <a:pt x="1546" y="2040"/>
                    <a:pt x="1676" y="2082"/>
                    <a:pt x="1813" y="2086"/>
                  </a:cubicBezTo>
                  <a:lnTo>
                    <a:pt x="1813" y="4037"/>
                  </a:lnTo>
                  <a:lnTo>
                    <a:pt x="1552" y="4037"/>
                  </a:lnTo>
                  <a:cubicBezTo>
                    <a:pt x="1501" y="4031"/>
                    <a:pt x="1463" y="4013"/>
                    <a:pt x="1435" y="3983"/>
                  </a:cubicBezTo>
                  <a:close/>
                  <a:moveTo>
                    <a:pt x="929" y="2891"/>
                  </a:moveTo>
                  <a:lnTo>
                    <a:pt x="929" y="2891"/>
                  </a:lnTo>
                  <a:cubicBezTo>
                    <a:pt x="963" y="2909"/>
                    <a:pt x="1030" y="2941"/>
                    <a:pt x="1133" y="2973"/>
                  </a:cubicBezTo>
                  <a:lnTo>
                    <a:pt x="1237" y="3651"/>
                  </a:lnTo>
                  <a:lnTo>
                    <a:pt x="1241" y="3675"/>
                  </a:lnTo>
                  <a:cubicBezTo>
                    <a:pt x="1257" y="3774"/>
                    <a:pt x="1273" y="3871"/>
                    <a:pt x="1306" y="3950"/>
                  </a:cubicBezTo>
                  <a:lnTo>
                    <a:pt x="1306" y="4037"/>
                  </a:lnTo>
                  <a:lnTo>
                    <a:pt x="929" y="4037"/>
                  </a:lnTo>
                  <a:lnTo>
                    <a:pt x="929" y="2891"/>
                  </a:lnTo>
                  <a:close/>
                  <a:moveTo>
                    <a:pt x="1306" y="1158"/>
                  </a:moveTo>
                  <a:lnTo>
                    <a:pt x="1306" y="1158"/>
                  </a:lnTo>
                  <a:cubicBezTo>
                    <a:pt x="1292" y="1205"/>
                    <a:pt x="1285" y="1256"/>
                    <a:pt x="1285" y="1308"/>
                  </a:cubicBezTo>
                  <a:cubicBezTo>
                    <a:pt x="1285" y="1360"/>
                    <a:pt x="1292" y="1410"/>
                    <a:pt x="1306" y="1458"/>
                  </a:cubicBezTo>
                  <a:lnTo>
                    <a:pt x="1306" y="1709"/>
                  </a:lnTo>
                  <a:cubicBezTo>
                    <a:pt x="1293" y="1700"/>
                    <a:pt x="1275" y="1698"/>
                    <a:pt x="1260" y="1705"/>
                  </a:cubicBezTo>
                  <a:cubicBezTo>
                    <a:pt x="1259" y="1705"/>
                    <a:pt x="1258" y="1706"/>
                    <a:pt x="1258" y="1706"/>
                  </a:cubicBezTo>
                  <a:cubicBezTo>
                    <a:pt x="1072" y="1800"/>
                    <a:pt x="977" y="1936"/>
                    <a:pt x="929" y="2099"/>
                  </a:cubicBezTo>
                  <a:lnTo>
                    <a:pt x="929" y="128"/>
                  </a:lnTo>
                  <a:lnTo>
                    <a:pt x="1306" y="128"/>
                  </a:lnTo>
                  <a:lnTo>
                    <a:pt x="1306" y="1158"/>
                  </a:lnTo>
                  <a:close/>
                  <a:moveTo>
                    <a:pt x="1813" y="774"/>
                  </a:moveTo>
                  <a:lnTo>
                    <a:pt x="1813" y="774"/>
                  </a:lnTo>
                  <a:cubicBezTo>
                    <a:pt x="1665" y="776"/>
                    <a:pt x="1531" y="838"/>
                    <a:pt x="1435" y="937"/>
                  </a:cubicBezTo>
                  <a:lnTo>
                    <a:pt x="1435" y="128"/>
                  </a:lnTo>
                  <a:lnTo>
                    <a:pt x="1813" y="128"/>
                  </a:lnTo>
                  <a:lnTo>
                    <a:pt x="1813" y="774"/>
                  </a:lnTo>
                  <a:close/>
                  <a:moveTo>
                    <a:pt x="2319" y="1123"/>
                  </a:moveTo>
                  <a:lnTo>
                    <a:pt x="2319" y="1123"/>
                  </a:lnTo>
                  <a:cubicBezTo>
                    <a:pt x="2258" y="957"/>
                    <a:pt x="2116" y="830"/>
                    <a:pt x="1942" y="789"/>
                  </a:cubicBezTo>
                  <a:lnTo>
                    <a:pt x="1942" y="128"/>
                  </a:lnTo>
                  <a:lnTo>
                    <a:pt x="2319" y="128"/>
                  </a:lnTo>
                  <a:lnTo>
                    <a:pt x="2319" y="1123"/>
                  </a:lnTo>
                  <a:close/>
                  <a:moveTo>
                    <a:pt x="2448" y="1841"/>
                  </a:moveTo>
                  <a:lnTo>
                    <a:pt x="2448" y="1841"/>
                  </a:lnTo>
                  <a:cubicBezTo>
                    <a:pt x="2696" y="2021"/>
                    <a:pt x="2693" y="2326"/>
                    <a:pt x="2689" y="2703"/>
                  </a:cubicBezTo>
                  <a:cubicBezTo>
                    <a:pt x="2689" y="2738"/>
                    <a:pt x="2689" y="2773"/>
                    <a:pt x="2689" y="2808"/>
                  </a:cubicBezTo>
                  <a:cubicBezTo>
                    <a:pt x="2656" y="2825"/>
                    <a:pt x="2586" y="2858"/>
                    <a:pt x="2478" y="2889"/>
                  </a:cubicBezTo>
                  <a:cubicBezTo>
                    <a:pt x="2466" y="2891"/>
                    <a:pt x="2455" y="2898"/>
                    <a:pt x="2448" y="2908"/>
                  </a:cubicBezTo>
                  <a:lnTo>
                    <a:pt x="2448" y="1841"/>
                  </a:lnTo>
                  <a:close/>
                  <a:moveTo>
                    <a:pt x="1942" y="2077"/>
                  </a:moveTo>
                  <a:lnTo>
                    <a:pt x="1942" y="2077"/>
                  </a:lnTo>
                  <a:cubicBezTo>
                    <a:pt x="2083" y="2056"/>
                    <a:pt x="2215" y="1992"/>
                    <a:pt x="2319" y="1895"/>
                  </a:cubicBezTo>
                  <a:lnTo>
                    <a:pt x="2319" y="3725"/>
                  </a:lnTo>
                  <a:cubicBezTo>
                    <a:pt x="2316" y="3753"/>
                    <a:pt x="2313" y="3781"/>
                    <a:pt x="2310" y="3806"/>
                  </a:cubicBezTo>
                  <a:cubicBezTo>
                    <a:pt x="2293" y="3965"/>
                    <a:pt x="2281" y="4026"/>
                    <a:pt x="2181" y="4037"/>
                  </a:cubicBezTo>
                  <a:lnTo>
                    <a:pt x="1942" y="4037"/>
                  </a:lnTo>
                  <a:lnTo>
                    <a:pt x="1942" y="2077"/>
                  </a:lnTo>
                  <a:close/>
                  <a:moveTo>
                    <a:pt x="1435" y="1679"/>
                  </a:moveTo>
                  <a:lnTo>
                    <a:pt x="1435" y="1679"/>
                  </a:lnTo>
                  <a:cubicBezTo>
                    <a:pt x="1531" y="1778"/>
                    <a:pt x="1665" y="1840"/>
                    <a:pt x="1813" y="1842"/>
                  </a:cubicBezTo>
                  <a:lnTo>
                    <a:pt x="1813" y="1991"/>
                  </a:lnTo>
                  <a:cubicBezTo>
                    <a:pt x="1673" y="1987"/>
                    <a:pt x="1541" y="1936"/>
                    <a:pt x="1435" y="1849"/>
                  </a:cubicBezTo>
                  <a:lnTo>
                    <a:pt x="1435" y="1679"/>
                  </a:lnTo>
                  <a:close/>
                  <a:moveTo>
                    <a:pt x="1306" y="3479"/>
                  </a:moveTo>
                  <a:lnTo>
                    <a:pt x="1306" y="3479"/>
                  </a:lnTo>
                  <a:lnTo>
                    <a:pt x="1222" y="2929"/>
                  </a:lnTo>
                  <a:cubicBezTo>
                    <a:pt x="1219" y="2911"/>
                    <a:pt x="1206" y="2896"/>
                    <a:pt x="1188" y="2891"/>
                  </a:cubicBezTo>
                  <a:cubicBezTo>
                    <a:pt x="1078" y="2859"/>
                    <a:pt x="1008" y="2826"/>
                    <a:pt x="975" y="2809"/>
                  </a:cubicBezTo>
                  <a:cubicBezTo>
                    <a:pt x="975" y="2773"/>
                    <a:pt x="975" y="2738"/>
                    <a:pt x="974" y="2703"/>
                  </a:cubicBezTo>
                  <a:cubicBezTo>
                    <a:pt x="971" y="2302"/>
                    <a:pt x="968" y="1983"/>
                    <a:pt x="1266" y="1809"/>
                  </a:cubicBezTo>
                  <a:cubicBezTo>
                    <a:pt x="1279" y="1825"/>
                    <a:pt x="1292" y="1841"/>
                    <a:pt x="1306" y="1856"/>
                  </a:cubicBezTo>
                  <a:lnTo>
                    <a:pt x="1306" y="3479"/>
                  </a:lnTo>
                  <a:close/>
                  <a:moveTo>
                    <a:pt x="1813" y="1747"/>
                  </a:moveTo>
                  <a:lnTo>
                    <a:pt x="1813" y="1747"/>
                  </a:lnTo>
                  <a:cubicBezTo>
                    <a:pt x="1651" y="1745"/>
                    <a:pt x="1510" y="1655"/>
                    <a:pt x="1435" y="1523"/>
                  </a:cubicBezTo>
                  <a:lnTo>
                    <a:pt x="1435" y="1093"/>
                  </a:lnTo>
                  <a:cubicBezTo>
                    <a:pt x="1510" y="961"/>
                    <a:pt x="1651" y="871"/>
                    <a:pt x="1813" y="868"/>
                  </a:cubicBezTo>
                  <a:lnTo>
                    <a:pt x="1813" y="1747"/>
                  </a:lnTo>
                  <a:close/>
                  <a:moveTo>
                    <a:pt x="1942" y="1730"/>
                  </a:moveTo>
                  <a:lnTo>
                    <a:pt x="1942" y="1730"/>
                  </a:lnTo>
                  <a:lnTo>
                    <a:pt x="1942" y="886"/>
                  </a:lnTo>
                  <a:cubicBezTo>
                    <a:pt x="2124" y="939"/>
                    <a:pt x="2258" y="1108"/>
                    <a:pt x="2258" y="1308"/>
                  </a:cubicBezTo>
                  <a:cubicBezTo>
                    <a:pt x="2258" y="1508"/>
                    <a:pt x="2124" y="1676"/>
                    <a:pt x="1942" y="1730"/>
                  </a:cubicBezTo>
                  <a:close/>
                  <a:moveTo>
                    <a:pt x="2319" y="1757"/>
                  </a:moveTo>
                  <a:lnTo>
                    <a:pt x="2319" y="1757"/>
                  </a:lnTo>
                  <a:cubicBezTo>
                    <a:pt x="2224" y="1876"/>
                    <a:pt x="2090" y="1956"/>
                    <a:pt x="1942" y="1982"/>
                  </a:cubicBezTo>
                  <a:lnTo>
                    <a:pt x="1942" y="1827"/>
                  </a:lnTo>
                  <a:cubicBezTo>
                    <a:pt x="2116" y="1786"/>
                    <a:pt x="2258" y="1659"/>
                    <a:pt x="2319" y="1493"/>
                  </a:cubicBezTo>
                  <a:lnTo>
                    <a:pt x="2319" y="1757"/>
                  </a:lnTo>
                  <a:close/>
                  <a:moveTo>
                    <a:pt x="4725" y="4037"/>
                  </a:moveTo>
                  <a:lnTo>
                    <a:pt x="4725" y="4037"/>
                  </a:lnTo>
                  <a:lnTo>
                    <a:pt x="4474" y="4037"/>
                  </a:lnTo>
                  <a:lnTo>
                    <a:pt x="4474" y="128"/>
                  </a:lnTo>
                  <a:lnTo>
                    <a:pt x="4725" y="128"/>
                  </a:lnTo>
                  <a:cubicBezTo>
                    <a:pt x="4760" y="128"/>
                    <a:pt x="4789" y="99"/>
                    <a:pt x="4789" y="63"/>
                  </a:cubicBezTo>
                  <a:cubicBezTo>
                    <a:pt x="4789" y="28"/>
                    <a:pt x="4760" y="0"/>
                    <a:pt x="4725" y="0"/>
                  </a:cubicBezTo>
                  <a:lnTo>
                    <a:pt x="64" y="0"/>
                  </a:lnTo>
                  <a:cubicBezTo>
                    <a:pt x="28" y="0"/>
                    <a:pt x="0" y="28"/>
                    <a:pt x="0" y="63"/>
                  </a:cubicBezTo>
                  <a:cubicBezTo>
                    <a:pt x="0" y="99"/>
                    <a:pt x="28" y="128"/>
                    <a:pt x="64" y="128"/>
                  </a:cubicBezTo>
                  <a:lnTo>
                    <a:pt x="293" y="128"/>
                  </a:lnTo>
                  <a:lnTo>
                    <a:pt x="293" y="4037"/>
                  </a:lnTo>
                  <a:lnTo>
                    <a:pt x="64" y="4037"/>
                  </a:lnTo>
                  <a:cubicBezTo>
                    <a:pt x="28" y="4037"/>
                    <a:pt x="0" y="4066"/>
                    <a:pt x="0" y="4101"/>
                  </a:cubicBezTo>
                  <a:cubicBezTo>
                    <a:pt x="0" y="4137"/>
                    <a:pt x="28" y="4166"/>
                    <a:pt x="64" y="4166"/>
                  </a:cubicBezTo>
                  <a:lnTo>
                    <a:pt x="4725" y="4166"/>
                  </a:lnTo>
                  <a:cubicBezTo>
                    <a:pt x="4760" y="4166"/>
                    <a:pt x="4789" y="4137"/>
                    <a:pt x="4789" y="4101"/>
                  </a:cubicBezTo>
                  <a:cubicBezTo>
                    <a:pt x="4789" y="4066"/>
                    <a:pt x="4760" y="4037"/>
                    <a:pt x="4725" y="403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C9396C-62C3-3960-52CA-BD9A2477DAC3}"/>
                </a:ext>
              </a:extLst>
            </p:cNvPr>
            <p:cNvSpPr txBox="1"/>
            <p:nvPr/>
          </p:nvSpPr>
          <p:spPr>
            <a:xfrm>
              <a:off x="849033" y="3090320"/>
              <a:ext cx="108405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Who gets approved for a loan?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E5B90B-B50E-5696-FFE2-B0690FB80FA8}"/>
                </a:ext>
              </a:extLst>
            </p:cNvPr>
            <p:cNvSpPr txBox="1"/>
            <p:nvPr/>
          </p:nvSpPr>
          <p:spPr>
            <a:xfrm>
              <a:off x="2329290" y="3090320"/>
              <a:ext cx="108405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Who gets a harsher sentence?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5CE8C4-E0AB-D6F5-44A3-06D0A2E7A34C}"/>
                </a:ext>
              </a:extLst>
            </p:cNvPr>
            <p:cNvSpPr txBox="1"/>
            <p:nvPr/>
          </p:nvSpPr>
          <p:spPr>
            <a:xfrm>
              <a:off x="3700052" y="3067792"/>
              <a:ext cx="1161756" cy="1123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1" b="1" dirty="0">
                  <a:solidFill>
                    <a:schemeClr val="bg1"/>
                  </a:solidFill>
                </a:rPr>
                <a:t>Who gets admitted to a care management program?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5FD105-639F-CB7C-A1B1-8BCA7AA76F20}"/>
                </a:ext>
              </a:extLst>
            </p:cNvPr>
            <p:cNvSpPr txBox="1"/>
            <p:nvPr/>
          </p:nvSpPr>
          <p:spPr>
            <a:xfrm>
              <a:off x="5145200" y="3055647"/>
              <a:ext cx="1161756" cy="1339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1" b="1" dirty="0">
                  <a:solidFill>
                    <a:schemeClr val="bg1"/>
                  </a:solidFill>
                </a:rPr>
                <a:t>Who gets moved up to the next stage of the hiring process?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64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B9D40-E31D-D8CB-362C-C95BBC35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2536032"/>
            <a:ext cx="5867402" cy="235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229C7-80EC-5B2E-D5F9-1D9C2343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07" y="2361362"/>
            <a:ext cx="6903659" cy="2074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8D35E-D1E4-6C10-3080-498717BF7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6" y="5143501"/>
            <a:ext cx="5956766" cy="2005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C263C-01CA-37EB-B630-FA0C166BC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106" y="4891801"/>
            <a:ext cx="5581608" cy="2022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536AE-5551-A816-A594-CC94886EF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824" y="4435422"/>
            <a:ext cx="4199018" cy="2577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0D6F5-DF53-015E-DF8C-B565AEC55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112" y="7400899"/>
            <a:ext cx="8051712" cy="22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DF7A-3E66-1006-A56C-C0A7FBF6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Biases in ML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A4D6D-7F8F-FA19-46B3-D59DDFBEF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Just a few Examples</a:t>
            </a:r>
          </a:p>
        </p:txBody>
      </p:sp>
    </p:spTree>
    <p:extLst>
      <p:ext uri="{BB962C8B-B14F-4D97-AF65-F5344CB8AC3E}">
        <p14:creationId xmlns:p14="http://schemas.microsoft.com/office/powerpoint/2010/main" val="5387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9CC6136-E8EE-2A15-22E6-AE0C9871C0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25837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3DA1A98-1026-5E47-3FE9-C0CA99A3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Process</a:t>
            </a:r>
          </a:p>
        </p:txBody>
      </p:sp>
    </p:spTree>
    <p:extLst>
      <p:ext uri="{BB962C8B-B14F-4D97-AF65-F5344CB8AC3E}">
        <p14:creationId xmlns:p14="http://schemas.microsoft.com/office/powerpoint/2010/main" val="4107169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SLIDE_COUNT" val="10"/>
  <p:tag name="ARTICULATE_DESIGN_ID_CUSTOM DESIGN" val="WASRYxhz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EXTERNAL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F71610AB-BCC8-4D4B-9CF1-2DBD3AA35316}" vid="{796AB3BF-BFE4-468F-B7C0-CB94524B7192}"/>
    </a:ext>
  </a:extLst>
</a:theme>
</file>

<file path=ppt/theme/theme2.xml><?xml version="1.0" encoding="utf-8"?>
<a:theme xmlns:a="http://schemas.openxmlformats.org/drawingml/2006/main" name="SAS - EXTERNAL - NDA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F71610AB-BCC8-4D4B-9CF1-2DBD3AA35316}" vid="{22DC888E-DC3E-440B-A802-DE2A0D49BD8C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00EF672DF53B41BAB33EDEEBDA5088" ma:contentTypeVersion="18" ma:contentTypeDescription="Create a new document." ma:contentTypeScope="" ma:versionID="a805c616c3c10daa161e6b464d3bc879">
  <xsd:schema xmlns:xsd="http://www.w3.org/2001/XMLSchema" xmlns:xs="http://www.w3.org/2001/XMLSchema" xmlns:p="http://schemas.microsoft.com/office/2006/metadata/properties" xmlns:ns2="96a1113b-b1f8-42fd-b28a-3a72363dfd06" xmlns:ns3="81b6866e-1334-4ae9-aac3-14675f0531f4" targetNamespace="http://schemas.microsoft.com/office/2006/metadata/properties" ma:root="true" ma:fieldsID="ebe4f74f3a55d32e714bed98c46e61dd" ns2:_="" ns3:_="">
    <xsd:import namespace="96a1113b-b1f8-42fd-b28a-3a72363dfd06"/>
    <xsd:import namespace="81b6866e-1334-4ae9-aac3-14675f053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1113b-b1f8-42fd-b28a-3a72363df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fd0e135-c9ac-4e89-9c36-fb2929ad0f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6866e-1334-4ae9-aac3-14675f053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90e5f4-9f58-44e1-ab80-bd9be70a7204}" ma:internalName="TaxCatchAll" ma:showField="CatchAllData" ma:web="81b6866e-1334-4ae9-aac3-14675f053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b6866e-1334-4ae9-aac3-14675f0531f4" xsi:nil="true"/>
    <lcf76f155ced4ddcb4097134ff3c332f xmlns="96a1113b-b1f8-42fd-b28a-3a72363dfd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83E9A2-08FC-4D9C-B083-571612963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1113b-b1f8-42fd-b28a-3a72363dfd06"/>
    <ds:schemaRef ds:uri="81b6866e-1334-4ae9-aac3-14675f053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663518-7548-4643-8219-608BFF0DFA0C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96a1113b-b1f8-42fd-b28a-3a72363dfd06"/>
    <ds:schemaRef ds:uri="http://schemas.microsoft.com/office/2006/documentManagement/types"/>
    <ds:schemaRef ds:uri="81b6866e-1334-4ae9-aac3-14675f0531f4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 - EXTERNAL</Template>
  <TotalTime>1715</TotalTime>
  <Words>1105</Words>
  <Application>Microsoft Office PowerPoint</Application>
  <PresentationFormat>Custom</PresentationFormat>
  <Paragraphs>201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Anova Light</vt:lpstr>
      <vt:lpstr>Anova Bold</vt:lpstr>
      <vt:lpstr>Calibri Light</vt:lpstr>
      <vt:lpstr>Calibri</vt:lpstr>
      <vt:lpstr>SAS - EXTERNAL</vt:lpstr>
      <vt:lpstr>SAS - EXTERNAL - NDA</vt:lpstr>
      <vt:lpstr>The Responsible Use of AI Systems</vt:lpstr>
      <vt:lpstr>Framing the Problem</vt:lpstr>
      <vt:lpstr>AI or ML?</vt:lpstr>
      <vt:lpstr>AI in Its Own Words:</vt:lpstr>
      <vt:lpstr>Common Biases</vt:lpstr>
      <vt:lpstr>Impact on Society</vt:lpstr>
      <vt:lpstr>What Could Possibly go Wrong?</vt:lpstr>
      <vt:lpstr>Biases in ML Models</vt:lpstr>
      <vt:lpstr>Machine Learning Process</vt:lpstr>
      <vt:lpstr>Biased Training Data</vt:lpstr>
      <vt:lpstr>Biased Training Data</vt:lpstr>
      <vt:lpstr>Biased Training Data</vt:lpstr>
      <vt:lpstr>Biased Training Data</vt:lpstr>
      <vt:lpstr>Biased Training Data</vt:lpstr>
      <vt:lpstr>Biased Training Data</vt:lpstr>
      <vt:lpstr>Biased Training Data</vt:lpstr>
      <vt:lpstr>Biased Training Data</vt:lpstr>
      <vt:lpstr>Models Do What you Tell Them</vt:lpstr>
      <vt:lpstr>Models Do What you Tell Them</vt:lpstr>
      <vt:lpstr>Models Do What you Tell Them</vt:lpstr>
      <vt:lpstr>Models Do What you Tell Them</vt:lpstr>
      <vt:lpstr>Models Do What you Tell Them</vt:lpstr>
      <vt:lpstr>Models Do What you Tell Them</vt:lpstr>
      <vt:lpstr>Models Do What you Tell Them</vt:lpstr>
      <vt:lpstr>Models Do What you Tell Them</vt:lpstr>
      <vt:lpstr>Models Do What you Tell Them</vt:lpstr>
      <vt:lpstr>Models on New Data</vt:lpstr>
      <vt:lpstr>Models on New Data</vt:lpstr>
      <vt:lpstr>Models on New Data</vt:lpstr>
      <vt:lpstr>Models on New Data</vt:lpstr>
      <vt:lpstr>Models on New Data</vt:lpstr>
      <vt:lpstr>Models on New Data</vt:lpstr>
      <vt:lpstr>Where do These Biases Come From?</vt:lpstr>
      <vt:lpstr>What’s Next</vt:lpstr>
      <vt:lpstr>At the Movies</vt:lpstr>
      <vt:lpstr>In a Book</vt:lpstr>
      <vt:lpstr>On a Blog</vt:lpstr>
      <vt:lpstr>From Each Other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External  PowerPoint</dc:title>
  <dc:creator>Jim Box</dc:creator>
  <cp:lastModifiedBy>Jim Box</cp:lastModifiedBy>
  <cp:revision>7</cp:revision>
  <dcterms:created xsi:type="dcterms:W3CDTF">2023-08-30T13:07:20Z</dcterms:created>
  <dcterms:modified xsi:type="dcterms:W3CDTF">2025-09-19T13:31:14Z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0x0101002100EF672DF53B41BAB33EDEEBDA5088</vt:lpwstr>
  </property>
</Properties>
</file>