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Century Gothic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orient="horz" pos="304">
          <p15:clr>
            <a:srgbClr val="A4A3A4"/>
          </p15:clr>
        </p15:guide>
        <p15:guide id="3" orient="horz" pos="4144">
          <p15:clr>
            <a:srgbClr val="A4A3A4"/>
          </p15:clr>
        </p15:guide>
        <p15:guide id="4" orient="horz" pos="3952">
          <p15:clr>
            <a:srgbClr val="A4A3A4"/>
          </p15:clr>
        </p15:guide>
        <p15:guide id="5" orient="horz" pos="1136">
          <p15:clr>
            <a:srgbClr val="A4A3A4"/>
          </p15:clr>
        </p15:guide>
        <p15:guide id="6" pos="3840">
          <p15:clr>
            <a:srgbClr val="A4A3A4"/>
          </p15:clr>
        </p15:guide>
        <p15:guide id="7" pos="191">
          <p15:clr>
            <a:srgbClr val="A4A3A4"/>
          </p15:clr>
        </p15:guide>
        <p15:guide id="8" pos="7488">
          <p15:clr>
            <a:srgbClr val="A4A3A4"/>
          </p15:clr>
        </p15:guide>
        <p15:guide id="9" pos="576">
          <p15:clr>
            <a:srgbClr val="A4A3A4"/>
          </p15:clr>
        </p15:guide>
        <p15:guide id="10" pos="7104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23" roundtripDataSignature="AMtx7mit1b3dkhX2qKZjwm8tIKpAy5my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04" orient="horz"/>
        <p:guide pos="4144" orient="horz"/>
        <p:guide pos="3952" orient="horz"/>
        <p:guide pos="1136" orient="horz"/>
        <p:guide pos="3840"/>
        <p:guide pos="191"/>
        <p:guide pos="7488"/>
        <p:guide pos="576"/>
        <p:guide pos="7104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.fntdata"/><Relationship Id="rId11" Type="http://schemas.openxmlformats.org/officeDocument/2006/relationships/slide" Target="slides/slide6.xml"/><Relationship Id="rId22" Type="http://schemas.openxmlformats.org/officeDocument/2006/relationships/font" Target="fonts/CenturyGothic-boldItalic.fntdata"/><Relationship Id="rId10" Type="http://schemas.openxmlformats.org/officeDocument/2006/relationships/slide" Target="slides/slide5.xml"/><Relationship Id="rId21" Type="http://schemas.openxmlformats.org/officeDocument/2006/relationships/font" Target="fonts/CenturyGothic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87bf24e945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387bf24e945_0_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87bf24e94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387bf24e945_0_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87bf24e94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387bf24e94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87bf24e94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387bf24e945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87bf24e94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387bf24e945_0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87bf24e945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387bf24e945_0_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hor Biography" showMasterSp="0">
  <p:cSld name="Author Biograph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"/>
          <p:cNvSpPr txBox="1"/>
          <p:nvPr>
            <p:ph type="title"/>
          </p:nvPr>
        </p:nvSpPr>
        <p:spPr>
          <a:xfrm>
            <a:off x="533400" y="381000"/>
            <a:ext cx="1112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3"/>
          <p:cNvSpPr txBox="1"/>
          <p:nvPr>
            <p:ph idx="1" type="body"/>
          </p:nvPr>
        </p:nvSpPr>
        <p:spPr>
          <a:xfrm>
            <a:off x="533400" y="1295400"/>
            <a:ext cx="11125200" cy="495725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88677" lvl="0" marL="457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521"/>
              <a:buChar char="•"/>
              <a:defRPr>
                <a:solidFill>
                  <a:schemeClr val="lt1"/>
                </a:solidFill>
              </a:defRPr>
            </a:lvl1pPr>
            <a:lvl2pPr indent="-365817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61"/>
              <a:buChar char="–"/>
              <a:defRPr>
                <a:solidFill>
                  <a:schemeClr val="lt1"/>
                </a:solidFill>
              </a:defRPr>
            </a:lvl2pPr>
            <a:lvl3pPr indent="-355663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1"/>
              <a:buChar char="•"/>
              <a:defRPr>
                <a:solidFill>
                  <a:schemeClr val="lt1"/>
                </a:solidFill>
              </a:defRPr>
            </a:lvl3pPr>
            <a:lvl4pPr indent="-342963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1"/>
              <a:buChar char="–"/>
              <a:defRPr>
                <a:solidFill>
                  <a:schemeClr val="lt1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544286" y="6410714"/>
            <a:ext cx="1676400" cy="296671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0" name="Google Shape;2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49000" y="5106467"/>
            <a:ext cx="1038794" cy="1662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ctrTitle"/>
          </p:nvPr>
        </p:nvSpPr>
        <p:spPr>
          <a:xfrm>
            <a:off x="1468628" y="1828800"/>
            <a:ext cx="9222602" cy="2147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mes New Roman"/>
              <a:buNone/>
              <a:defRPr sz="54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subTitle"/>
          </p:nvPr>
        </p:nvSpPr>
        <p:spPr>
          <a:xfrm>
            <a:off x="1468628" y="4063998"/>
            <a:ext cx="9222602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21"/>
              <a:buNone/>
              <a:defRPr sz="2801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61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1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1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14"/>
          <p:cNvSpPr txBox="1"/>
          <p:nvPr>
            <p:ph idx="11" type="ftr"/>
          </p:nvPr>
        </p:nvSpPr>
        <p:spPr>
          <a:xfrm>
            <a:off x="544286" y="6410714"/>
            <a:ext cx="1676400" cy="296671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5" name="Google Shape;2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49000" y="5106467"/>
            <a:ext cx="1038794" cy="1662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 txBox="1"/>
          <p:nvPr>
            <p:ph idx="1" type="body"/>
          </p:nvPr>
        </p:nvSpPr>
        <p:spPr>
          <a:xfrm>
            <a:off x="533400" y="1295400"/>
            <a:ext cx="11125200" cy="4978401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88677" lvl="0" marL="457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521"/>
              <a:buChar char="•"/>
              <a:defRPr>
                <a:solidFill>
                  <a:schemeClr val="dk1"/>
                </a:solidFill>
              </a:defRPr>
            </a:lvl1pPr>
            <a:lvl2pPr indent="-365817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61"/>
              <a:buChar char="–"/>
              <a:defRPr>
                <a:solidFill>
                  <a:schemeClr val="dk1"/>
                </a:solidFill>
              </a:defRPr>
            </a:lvl2pPr>
            <a:lvl3pPr indent="-355663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1"/>
              <a:buChar char="•"/>
              <a:defRPr>
                <a:solidFill>
                  <a:schemeClr val="dk1"/>
                </a:solidFill>
              </a:defRPr>
            </a:lvl3pPr>
            <a:lvl4pPr indent="-342963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1"/>
              <a:buChar char="–"/>
              <a:defRPr>
                <a:solidFill>
                  <a:schemeClr val="dk1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1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6pPr>
            <a:lvl7pPr indent="-3302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8pPr>
            <a:lvl9pPr indent="-3302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1" type="ftr"/>
          </p:nvPr>
        </p:nvSpPr>
        <p:spPr>
          <a:xfrm>
            <a:off x="544286" y="6410714"/>
            <a:ext cx="1676400" cy="296671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type="title"/>
          </p:nvPr>
        </p:nvSpPr>
        <p:spPr>
          <a:xfrm>
            <a:off x="533400" y="304800"/>
            <a:ext cx="1112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/>
          <p:nvPr>
            <p:ph idx="1" type="body"/>
          </p:nvPr>
        </p:nvSpPr>
        <p:spPr>
          <a:xfrm>
            <a:off x="533400" y="1295400"/>
            <a:ext cx="5359400" cy="4978401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88620" lvl="0" marL="457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520"/>
              <a:buChar char="•"/>
              <a:defRPr sz="2800">
                <a:solidFill>
                  <a:schemeClr val="dk1"/>
                </a:solidFill>
              </a:defRPr>
            </a:lvl1pPr>
            <a:lvl2pPr indent="-36576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60"/>
              <a:buChar char="–"/>
              <a:defRPr sz="2400">
                <a:solidFill>
                  <a:schemeClr val="dk1"/>
                </a:solidFill>
              </a:defRPr>
            </a:lvl2pPr>
            <a:lvl3pPr indent="-342963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1"/>
              <a:buChar char="•"/>
              <a:defRPr sz="1801">
                <a:solidFill>
                  <a:schemeClr val="dk1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/>
        </p:txBody>
      </p:sp>
      <p:sp>
        <p:nvSpPr>
          <p:cNvPr id="32" name="Google Shape;32;p16"/>
          <p:cNvSpPr txBox="1"/>
          <p:nvPr>
            <p:ph idx="2" type="body"/>
          </p:nvPr>
        </p:nvSpPr>
        <p:spPr>
          <a:xfrm>
            <a:off x="6299200" y="1295400"/>
            <a:ext cx="5435600" cy="4978401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88620" lvl="0" marL="457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520"/>
              <a:buChar char="•"/>
              <a:defRPr sz="2800">
                <a:solidFill>
                  <a:schemeClr val="dk1"/>
                </a:solidFill>
              </a:defRPr>
            </a:lvl1pPr>
            <a:lvl2pPr indent="-36576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60"/>
              <a:buChar char="–"/>
              <a:defRPr sz="2400">
                <a:solidFill>
                  <a:schemeClr val="dk1"/>
                </a:solidFill>
              </a:defRPr>
            </a:lvl2pPr>
            <a:lvl3pPr indent="-342963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1"/>
              <a:buChar char="•"/>
              <a:defRPr sz="1801">
                <a:solidFill>
                  <a:schemeClr val="dk1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/>
        </p:txBody>
      </p:sp>
      <p:sp>
        <p:nvSpPr>
          <p:cNvPr id="33" name="Google Shape;33;p16"/>
          <p:cNvSpPr txBox="1"/>
          <p:nvPr>
            <p:ph idx="11" type="ftr"/>
          </p:nvPr>
        </p:nvSpPr>
        <p:spPr>
          <a:xfrm>
            <a:off x="544286" y="6410714"/>
            <a:ext cx="1676400" cy="296671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type="title"/>
          </p:nvPr>
        </p:nvSpPr>
        <p:spPr>
          <a:xfrm>
            <a:off x="533400" y="304800"/>
            <a:ext cx="1112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 txBox="1"/>
          <p:nvPr>
            <p:ph idx="1" type="body"/>
          </p:nvPr>
        </p:nvSpPr>
        <p:spPr>
          <a:xfrm>
            <a:off x="533400" y="1295400"/>
            <a:ext cx="5359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21"/>
              <a:buNone/>
              <a:defRPr b="0" sz="2801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31"/>
              <a:buNone/>
              <a:defRPr b="1" sz="2701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1"/>
              <a:buNone/>
              <a:defRPr b="1" sz="2401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1"/>
              <a:buNone/>
              <a:defRPr b="1" sz="2101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1"/>
              <a:buNone/>
              <a:defRPr b="1" sz="2101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1"/>
              <a:buNone/>
              <a:defRPr b="1" sz="2101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1"/>
              <a:buNone/>
              <a:defRPr b="1" sz="2101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1"/>
              <a:buNone/>
              <a:defRPr b="1" sz="2101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1"/>
              <a:buNone/>
              <a:defRPr b="1" sz="2101"/>
            </a:lvl9pPr>
          </a:lstStyle>
          <a:p/>
        </p:txBody>
      </p:sp>
      <p:sp>
        <p:nvSpPr>
          <p:cNvPr id="37" name="Google Shape;37;p17"/>
          <p:cNvSpPr txBox="1"/>
          <p:nvPr>
            <p:ph idx="2" type="body"/>
          </p:nvPr>
        </p:nvSpPr>
        <p:spPr>
          <a:xfrm>
            <a:off x="533400" y="2209800"/>
            <a:ext cx="53594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65817" lvl="0" marL="457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161"/>
              <a:buChar char="•"/>
              <a:defRPr sz="2401">
                <a:solidFill>
                  <a:schemeClr val="dk1"/>
                </a:solidFill>
              </a:defRPr>
            </a:lvl1pPr>
            <a:lvl2pPr indent="-342957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1"/>
              <a:buChar char="–"/>
              <a:defRPr sz="2001">
                <a:solidFill>
                  <a:schemeClr val="dk1"/>
                </a:solidFill>
              </a:defRPr>
            </a:lvl2pPr>
            <a:lvl3pPr indent="-342963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1"/>
              <a:buChar char="•"/>
              <a:defRPr sz="1801">
                <a:solidFill>
                  <a:schemeClr val="dk1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/>
        </p:txBody>
      </p:sp>
      <p:sp>
        <p:nvSpPr>
          <p:cNvPr id="38" name="Google Shape;38;p17"/>
          <p:cNvSpPr txBox="1"/>
          <p:nvPr>
            <p:ph idx="3" type="body"/>
          </p:nvPr>
        </p:nvSpPr>
        <p:spPr>
          <a:xfrm>
            <a:off x="6299200" y="1295400"/>
            <a:ext cx="5359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21"/>
              <a:buNone/>
              <a:defRPr b="0" sz="2801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31"/>
              <a:buNone/>
              <a:defRPr b="1" sz="2701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1"/>
              <a:buNone/>
              <a:defRPr b="1" sz="2401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1"/>
              <a:buNone/>
              <a:defRPr b="1" sz="2101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1"/>
              <a:buNone/>
              <a:defRPr b="1" sz="2101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1"/>
              <a:buNone/>
              <a:defRPr b="1" sz="2101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1"/>
              <a:buNone/>
              <a:defRPr b="1" sz="2101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1"/>
              <a:buNone/>
              <a:defRPr b="1" sz="2101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1"/>
              <a:buNone/>
              <a:defRPr b="1" sz="2101"/>
            </a:lvl9pPr>
          </a:lstStyle>
          <a:p/>
        </p:txBody>
      </p:sp>
      <p:sp>
        <p:nvSpPr>
          <p:cNvPr id="39" name="Google Shape;39;p17"/>
          <p:cNvSpPr txBox="1"/>
          <p:nvPr>
            <p:ph idx="4" type="body"/>
          </p:nvPr>
        </p:nvSpPr>
        <p:spPr>
          <a:xfrm>
            <a:off x="6299200" y="2209800"/>
            <a:ext cx="53594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65817" lvl="0" marL="457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161"/>
              <a:buChar char="•"/>
              <a:defRPr sz="2401">
                <a:solidFill>
                  <a:schemeClr val="dk1"/>
                </a:solidFill>
              </a:defRPr>
            </a:lvl1pPr>
            <a:lvl2pPr indent="-342957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1"/>
              <a:buChar char="–"/>
              <a:defRPr sz="2001">
                <a:solidFill>
                  <a:schemeClr val="dk1"/>
                </a:solidFill>
              </a:defRPr>
            </a:lvl2pPr>
            <a:lvl3pPr indent="-342963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1"/>
              <a:buChar char="•"/>
              <a:defRPr sz="1801">
                <a:solidFill>
                  <a:schemeClr val="dk1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/>
        </p:txBody>
      </p:sp>
      <p:sp>
        <p:nvSpPr>
          <p:cNvPr id="40" name="Google Shape;40;p17"/>
          <p:cNvSpPr txBox="1"/>
          <p:nvPr>
            <p:ph idx="11" type="ftr"/>
          </p:nvPr>
        </p:nvSpPr>
        <p:spPr>
          <a:xfrm>
            <a:off x="544286" y="6410714"/>
            <a:ext cx="1676400" cy="296671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type="title"/>
          </p:nvPr>
        </p:nvSpPr>
        <p:spPr>
          <a:xfrm>
            <a:off x="533400" y="304800"/>
            <a:ext cx="1112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/>
          <p:nvPr>
            <p:ph idx="11" type="ftr"/>
          </p:nvPr>
        </p:nvSpPr>
        <p:spPr>
          <a:xfrm>
            <a:off x="544286" y="6410714"/>
            <a:ext cx="1676400" cy="296671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type="title"/>
          </p:nvPr>
        </p:nvSpPr>
        <p:spPr>
          <a:xfrm>
            <a:off x="533400" y="304800"/>
            <a:ext cx="1112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contact" showMasterSp="0">
  <p:cSld name="Closing conta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title"/>
          </p:nvPr>
        </p:nvSpPr>
        <p:spPr>
          <a:xfrm>
            <a:off x="533400" y="381000"/>
            <a:ext cx="1112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544286" y="6410714"/>
            <a:ext cx="1676400" cy="296671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8" name="Google Shape;4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67800" y="1617068"/>
            <a:ext cx="2743200" cy="4389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idx="11" type="ftr"/>
          </p:nvPr>
        </p:nvSpPr>
        <p:spPr>
          <a:xfrm>
            <a:off x="544286" y="6410714"/>
            <a:ext cx="1676400" cy="296671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 txBox="1"/>
          <p:nvPr>
            <p:ph type="title"/>
          </p:nvPr>
        </p:nvSpPr>
        <p:spPr>
          <a:xfrm>
            <a:off x="1219201" y="1752600"/>
            <a:ext cx="9753600" cy="17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1"/>
              <a:buFont typeface="Times New Roman"/>
              <a:buNone/>
              <a:defRPr b="0" sz="4401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" type="body"/>
          </p:nvPr>
        </p:nvSpPr>
        <p:spPr>
          <a:xfrm>
            <a:off x="1219201" y="3632200"/>
            <a:ext cx="97536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21"/>
              <a:buNone/>
              <a:defRPr sz="2801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61"/>
              <a:buNone/>
              <a:defRPr sz="2401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1"/>
              <a:buNone/>
              <a:defRPr sz="2101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1"/>
              <a:buNone/>
              <a:defRPr sz="1901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1"/>
              <a:buNone/>
              <a:defRPr sz="1901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1"/>
              <a:buNone/>
              <a:defRPr sz="1901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1"/>
              <a:buNone/>
              <a:defRPr sz="1901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1"/>
              <a:buNone/>
              <a:defRPr sz="1901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1"/>
              <a:buNone/>
              <a:defRPr sz="190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21"/>
          <p:cNvSpPr txBox="1"/>
          <p:nvPr>
            <p:ph idx="11" type="ftr"/>
          </p:nvPr>
        </p:nvSpPr>
        <p:spPr>
          <a:xfrm>
            <a:off x="544286" y="6410714"/>
            <a:ext cx="1676400" cy="296671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0" y="1143000"/>
            <a:ext cx="12192000" cy="5715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rotWithShape="0" algn="t" dir="14700000" dist="254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2"/>
          <p:cNvSpPr txBox="1"/>
          <p:nvPr>
            <p:ph type="title"/>
          </p:nvPr>
        </p:nvSpPr>
        <p:spPr>
          <a:xfrm>
            <a:off x="544286" y="304800"/>
            <a:ext cx="1112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>
            <a:lvl1pPr lv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mes New Roman"/>
              <a:buNone/>
              <a:defRPr b="0" i="0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2"/>
          <p:cNvSpPr txBox="1"/>
          <p:nvPr>
            <p:ph idx="1" type="body"/>
          </p:nvPr>
        </p:nvSpPr>
        <p:spPr>
          <a:xfrm>
            <a:off x="533400" y="1295400"/>
            <a:ext cx="11125200" cy="495725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88677" lvl="0" marL="457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521"/>
              <a:buFont typeface="Arial"/>
              <a:buChar char="•"/>
              <a:defRPr b="0" i="0" sz="280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5817" lvl="1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61"/>
              <a:buFont typeface="Cambria"/>
              <a:buChar char="–"/>
              <a:defRPr b="0" i="0" sz="240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63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1"/>
              <a:buFont typeface="Arial"/>
              <a:buChar char="•"/>
              <a:defRPr b="0" i="0" sz="200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63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1"/>
              <a:buFont typeface="Cambria"/>
              <a:buChar char="–"/>
              <a:defRPr b="0" i="0" sz="180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mbria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mbria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544286" y="6410714"/>
            <a:ext cx="1676400" cy="296671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2"/>
          <p:cNvSpPr txBox="1"/>
          <p:nvPr/>
        </p:nvSpPr>
        <p:spPr>
          <a:xfrm>
            <a:off x="9982200" y="6396232"/>
            <a:ext cx="609600" cy="296671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66156" y="5486401"/>
            <a:ext cx="763115" cy="122098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/>
          <p:nvPr>
            <p:ph idx="11" type="ftr"/>
          </p:nvPr>
        </p:nvSpPr>
        <p:spPr>
          <a:xfrm>
            <a:off x="544286" y="6410714"/>
            <a:ext cx="1676400" cy="296671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#MWSUG2025 #SSxx</a:t>
            </a:r>
            <a:endParaRPr/>
          </a:p>
        </p:txBody>
      </p:sp>
      <p:sp>
        <p:nvSpPr>
          <p:cNvPr id="60" name="Google Shape;60;p1"/>
          <p:cNvSpPr txBox="1"/>
          <p:nvPr/>
        </p:nvSpPr>
        <p:spPr>
          <a:xfrm>
            <a:off x="316089" y="459676"/>
            <a:ext cx="11627555" cy="1539348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mes New Roman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MWSUG 2025</a:t>
            </a:r>
            <a:endParaRPr/>
          </a:p>
        </p:txBody>
      </p:sp>
      <p:sp>
        <p:nvSpPr>
          <p:cNvPr id="61" name="Google Shape;61;p1"/>
          <p:cNvSpPr txBox="1"/>
          <p:nvPr/>
        </p:nvSpPr>
        <p:spPr>
          <a:xfrm>
            <a:off x="561906" y="2305075"/>
            <a:ext cx="8087400" cy="38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/>
          <a:p>
            <a:pPr indent="-274402" lvl="0" marL="274402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521"/>
              <a:buFont typeface="Times New Roman"/>
              <a:buChar char="•"/>
            </a:pPr>
            <a:r>
              <a:rPr lang="en-US" sz="280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Urvi has been using</a:t>
            </a:r>
            <a:r>
              <a:rPr i="0" lang="en-US" sz="2801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SAS since 2 years now.</a:t>
            </a:r>
            <a:endParaRPr sz="280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88" lvl="0" marL="274402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801"/>
              <a:buFont typeface="Times New Roman"/>
              <a:buChar char="•"/>
            </a:pPr>
            <a:r>
              <a:rPr lang="en-US" sz="280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is a student pursuing her MS in Data Science at the University of Michigan, Ann Arbor.</a:t>
            </a:r>
            <a:endParaRPr sz="280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2" name="Google Shape;62;p1" title="IMG_2075.jpg"/>
          <p:cNvPicPr preferRelativeResize="0"/>
          <p:nvPr/>
        </p:nvPicPr>
        <p:blipFill rotWithShape="1">
          <a:blip r:embed="rId3">
            <a:alphaModFix/>
          </a:blip>
          <a:srcRect b="22761" l="9635" r="12598" t="6396"/>
          <a:stretch/>
        </p:blipFill>
        <p:spPr>
          <a:xfrm>
            <a:off x="8910475" y="1751393"/>
            <a:ext cx="2367125" cy="3226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87bf24e945_0_58"/>
          <p:cNvSpPr txBox="1"/>
          <p:nvPr>
            <p:ph idx="11" type="ftr"/>
          </p:nvPr>
        </p:nvSpPr>
        <p:spPr>
          <a:xfrm>
            <a:off x="544286" y="6410714"/>
            <a:ext cx="16764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#MWSUG2025 #SSxx</a:t>
            </a:r>
            <a:endParaRPr/>
          </a:p>
        </p:txBody>
      </p:sp>
      <p:sp>
        <p:nvSpPr>
          <p:cNvPr id="131" name="Google Shape;131;g387bf24e945_0_58"/>
          <p:cNvSpPr txBox="1"/>
          <p:nvPr/>
        </p:nvSpPr>
        <p:spPr>
          <a:xfrm>
            <a:off x="1097280" y="286603"/>
            <a:ext cx="10058400" cy="70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2500"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rPr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 v/s Synthetic Data Distribution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387bf24e945_0_58"/>
          <p:cNvSpPr txBox="1"/>
          <p:nvPr/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9632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g387bf24e945_0_58" title="outcome.gif"/>
          <p:cNvPicPr preferRelativeResize="0"/>
          <p:nvPr/>
        </p:nvPicPr>
        <p:blipFill rotWithShape="1">
          <a:blip r:embed="rId3">
            <a:alphaModFix/>
          </a:blip>
          <a:srcRect b="0" l="532" r="848" t="14398"/>
          <a:stretch/>
        </p:blipFill>
        <p:spPr>
          <a:xfrm>
            <a:off x="813425" y="1856050"/>
            <a:ext cx="10532424" cy="368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87bf24e945_0_45"/>
          <p:cNvSpPr txBox="1"/>
          <p:nvPr>
            <p:ph idx="11" type="ftr"/>
          </p:nvPr>
        </p:nvSpPr>
        <p:spPr>
          <a:xfrm>
            <a:off x="544286" y="6410714"/>
            <a:ext cx="16764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#MWSUG2025 #SSxx</a:t>
            </a:r>
            <a:endParaRPr/>
          </a:p>
        </p:txBody>
      </p:sp>
      <p:sp>
        <p:nvSpPr>
          <p:cNvPr id="139" name="Google Shape;139;g387bf24e945_0_45"/>
          <p:cNvSpPr txBox="1"/>
          <p:nvPr/>
        </p:nvSpPr>
        <p:spPr>
          <a:xfrm>
            <a:off x="1097280" y="286603"/>
            <a:ext cx="10058400" cy="70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mes New Roman"/>
              <a:buNone/>
            </a:pPr>
            <a:r>
              <a:rPr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Advantages &amp; Limitations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387bf24e945_0_45"/>
          <p:cNvSpPr txBox="1"/>
          <p:nvPr/>
        </p:nvSpPr>
        <p:spPr>
          <a:xfrm>
            <a:off x="593211" y="2172039"/>
            <a:ext cx="5360100" cy="2771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63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1"/>
              <a:buFont typeface="Times New Roman"/>
              <a:buChar char="●"/>
            </a:pPr>
            <a:r>
              <a:rPr lang="en-US" sz="280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Reduced Dependency on Labeled Data</a:t>
            </a:r>
            <a:endParaRPr sz="280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63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1"/>
              <a:buFont typeface="Times New Roman"/>
              <a:buChar char="●"/>
            </a:pPr>
            <a:r>
              <a:rPr lang="en-US" sz="280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Scalability</a:t>
            </a:r>
            <a:endParaRPr sz="280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63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1"/>
              <a:buFont typeface="Times New Roman"/>
              <a:buChar char="●"/>
            </a:pPr>
            <a:r>
              <a:rPr lang="en-US" sz="280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Enhanced Data Privacy</a:t>
            </a:r>
            <a:endParaRPr sz="280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63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1"/>
              <a:buFont typeface="Times New Roman"/>
              <a:buChar char="●"/>
            </a:pPr>
            <a:r>
              <a:rPr lang="en-US" sz="280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Improved Model Generalization</a:t>
            </a:r>
            <a:endParaRPr sz="280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63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1"/>
              <a:buFont typeface="Times New Roman"/>
              <a:buChar char="●"/>
            </a:pPr>
            <a:r>
              <a:rPr lang="en-US" sz="280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Quality Enhancement</a:t>
            </a:r>
            <a:endParaRPr sz="280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g387bf24e945_0_45"/>
          <p:cNvSpPr txBox="1"/>
          <p:nvPr/>
        </p:nvSpPr>
        <p:spPr>
          <a:xfrm>
            <a:off x="6385338" y="2172039"/>
            <a:ext cx="5360100" cy="27714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63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1"/>
              <a:buFont typeface="Times New Roman"/>
              <a:buChar char="●"/>
            </a:pPr>
            <a:r>
              <a:rPr lang="en-US" sz="280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Quality Dependency</a:t>
            </a:r>
            <a:endParaRPr sz="280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63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1"/>
              <a:buFont typeface="Times New Roman"/>
              <a:buChar char="●"/>
            </a:pPr>
            <a:r>
              <a:rPr lang="en-US" sz="280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Distribution Assumption </a:t>
            </a:r>
            <a:endParaRPr sz="280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63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1"/>
              <a:buFont typeface="Times New Roman"/>
              <a:buChar char="●"/>
            </a:pPr>
            <a:r>
              <a:rPr lang="en-US" sz="280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Overfitting Potential</a:t>
            </a:r>
            <a:endParaRPr sz="280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63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1"/>
              <a:buFont typeface="Times New Roman"/>
              <a:buChar char="●"/>
            </a:pPr>
            <a:r>
              <a:rPr lang="en-US" sz="280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Interpretability Trade-off </a:t>
            </a:r>
            <a:endParaRPr sz="280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"/>
          <p:cNvSpPr txBox="1"/>
          <p:nvPr>
            <p:ph idx="11" type="ftr"/>
          </p:nvPr>
        </p:nvSpPr>
        <p:spPr>
          <a:xfrm>
            <a:off x="544286" y="6410714"/>
            <a:ext cx="1676400" cy="296671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#MWSUG2025 #SSxx</a:t>
            </a:r>
            <a:endParaRPr/>
          </a:p>
        </p:txBody>
      </p:sp>
      <p:sp>
        <p:nvSpPr>
          <p:cNvPr id="147" name="Google Shape;147;p10"/>
          <p:cNvSpPr txBox="1"/>
          <p:nvPr>
            <p:ph type="title"/>
          </p:nvPr>
        </p:nvSpPr>
        <p:spPr>
          <a:xfrm>
            <a:off x="533400" y="304800"/>
            <a:ext cx="1112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mes New Roman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148" name="Google Shape;148;p10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600">
                <a:latin typeface="Times New Roman"/>
                <a:ea typeface="Times New Roman"/>
                <a:cs typeface="Times New Roman"/>
                <a:sym typeface="Times New Roman"/>
              </a:rPr>
              <a:t>“Data scarcity and fear of data leakage shouldn’t hold back innovation!”</a:t>
            </a:r>
            <a:endParaRPr i="1"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274402" lvl="0" marL="274402" rtl="0" algn="l">
              <a:spcBef>
                <a:spcPts val="1600"/>
              </a:spcBef>
              <a:spcAft>
                <a:spcPts val="0"/>
              </a:spcAft>
              <a:buClr>
                <a:srgbClr val="0070C0"/>
              </a:buClr>
              <a:buSzPts val="252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GANs can generate realistic synthetic datasets that </a:t>
            </a: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preserve privacy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reduce labeling costs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402" lvl="0" marL="274402" rtl="0" algn="l">
              <a:spcBef>
                <a:spcPts val="1600"/>
              </a:spcBef>
              <a:spcAft>
                <a:spcPts val="0"/>
              </a:spcAft>
              <a:buClr>
                <a:srgbClr val="0070C0"/>
              </a:buClr>
              <a:buSzPts val="2520"/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Results show that synthetic data can effectively support model training while maintaining statistical similarity to real data.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402" lvl="0" marL="274402" rtl="0" algn="l">
              <a:spcBef>
                <a:spcPts val="1600"/>
              </a:spcBef>
              <a:spcAft>
                <a:spcPts val="0"/>
              </a:spcAft>
              <a:buClr>
                <a:srgbClr val="0070C0"/>
              </a:buClr>
              <a:buSzPts val="2520"/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This approach opens opportunities in data sensitive domains.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"/>
          <p:cNvSpPr txBox="1"/>
          <p:nvPr>
            <p:ph idx="11" type="ftr"/>
          </p:nvPr>
        </p:nvSpPr>
        <p:spPr>
          <a:xfrm>
            <a:off x="544286" y="6410714"/>
            <a:ext cx="1676400" cy="296671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#MWSUG2025 #SSxx</a:t>
            </a:r>
            <a:endParaRPr/>
          </a:p>
        </p:txBody>
      </p:sp>
      <p:sp>
        <p:nvSpPr>
          <p:cNvPr id="154" name="Google Shape;154;p11"/>
          <p:cNvSpPr txBox="1"/>
          <p:nvPr>
            <p:ph type="title"/>
          </p:nvPr>
        </p:nvSpPr>
        <p:spPr>
          <a:xfrm>
            <a:off x="533400" y="381000"/>
            <a:ext cx="111252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mes New Roman"/>
              <a:buNone/>
            </a:pPr>
            <a:r>
              <a:rPr lang="en-US"/>
              <a:t>Thank You and Contact Information</a:t>
            </a:r>
            <a:endParaRPr/>
          </a:p>
        </p:txBody>
      </p:sp>
      <p:sp>
        <p:nvSpPr>
          <p:cNvPr id="155" name="Google Shape;155;p11"/>
          <p:cNvSpPr txBox="1"/>
          <p:nvPr>
            <p:ph idx="4294967295" type="body"/>
          </p:nvPr>
        </p:nvSpPr>
        <p:spPr>
          <a:xfrm>
            <a:off x="533400" y="1752600"/>
            <a:ext cx="111252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/>
          <a:p>
            <a:pPr indent="-274402" lvl="0" marL="27440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20"/>
              <a:buFont typeface="Times New Roman"/>
              <a:buChar char="•"/>
            </a:pPr>
            <a:r>
              <a:rPr lang="en-US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Name: Urvi Manish Mehta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402" lvl="0" marL="274402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520"/>
              <a:buFont typeface="Times New Roman"/>
              <a:buChar char="•"/>
            </a:pPr>
            <a:r>
              <a:rPr lang="en-US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Company: University of Michigan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402" lvl="0" marL="274402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520"/>
              <a:buFont typeface="Times New Roman"/>
              <a:buChar char="•"/>
            </a:pPr>
            <a:r>
              <a:rPr lang="en-US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Address: Ann Arbor, MI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402" lvl="0" marL="274402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520"/>
              <a:buFont typeface="Times New Roman"/>
              <a:buChar char="•"/>
            </a:pPr>
            <a:r>
              <a:rPr lang="en-US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Phone: +1 (734) 5100336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402" lvl="0" marL="274402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520"/>
              <a:buFont typeface="Times New Roman"/>
              <a:buChar char="•"/>
            </a:pPr>
            <a:r>
              <a:rPr lang="en-US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Email: urvimehta48@gmail.com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402" lvl="0" marL="274402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520"/>
              <a:buFont typeface="Times New Roman"/>
              <a:buChar char="•"/>
            </a:pPr>
            <a:r>
              <a:rPr lang="en-US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Social Media: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6" name="Google Shape;156;p11" title="WhatsApp Image 2025-10-02 at 5.28.17 PM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4000" y="3562942"/>
            <a:ext cx="2486025" cy="2462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/>
          <p:nvPr>
            <p:ph type="ctrTitle"/>
          </p:nvPr>
        </p:nvSpPr>
        <p:spPr>
          <a:xfrm>
            <a:off x="474900" y="1152832"/>
            <a:ext cx="11412300" cy="21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mes New Roman"/>
              <a:buNone/>
            </a:pPr>
            <a:r>
              <a:rPr lang="en-US"/>
              <a:t>Leveraging Self-Supervised Learning to 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mes New Roman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mes New Roman"/>
              <a:buNone/>
            </a:pPr>
            <a:r>
              <a:rPr lang="en-US"/>
              <a:t>Synthesize Data</a:t>
            </a:r>
            <a:r>
              <a:rPr lang="en-US"/>
              <a:t> </a:t>
            </a:r>
            <a:endParaRPr/>
          </a:p>
        </p:txBody>
      </p:sp>
      <p:sp>
        <p:nvSpPr>
          <p:cNvPr id="69" name="Google Shape;69;p2"/>
          <p:cNvSpPr txBox="1"/>
          <p:nvPr>
            <p:ph idx="1" type="subTitle"/>
          </p:nvPr>
        </p:nvSpPr>
        <p:spPr>
          <a:xfrm>
            <a:off x="1468628" y="4063998"/>
            <a:ext cx="9222602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Helping Machine Learning Models Train More Efficiently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2"/>
          <p:cNvSpPr txBox="1"/>
          <p:nvPr>
            <p:ph idx="11" type="ftr"/>
          </p:nvPr>
        </p:nvSpPr>
        <p:spPr>
          <a:xfrm>
            <a:off x="544286" y="6410714"/>
            <a:ext cx="1676400" cy="296671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#MWSUG2025 #SSxx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 txBox="1"/>
          <p:nvPr>
            <p:ph idx="11" type="ftr"/>
          </p:nvPr>
        </p:nvSpPr>
        <p:spPr>
          <a:xfrm>
            <a:off x="544286" y="6410714"/>
            <a:ext cx="1676400" cy="296671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#MWSUG2025 #SSxx</a:t>
            </a:r>
            <a:endParaRPr/>
          </a:p>
        </p:txBody>
      </p:sp>
      <p:sp>
        <p:nvSpPr>
          <p:cNvPr id="76" name="Google Shape;76;p3"/>
          <p:cNvSpPr txBox="1"/>
          <p:nvPr/>
        </p:nvSpPr>
        <p:spPr>
          <a:xfrm>
            <a:off x="1097280" y="533400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Outline</a:t>
            </a:r>
            <a:endParaRPr b="0" i="0" sz="4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"/>
          <p:cNvSpPr txBox="1"/>
          <p:nvPr/>
        </p:nvSpPr>
        <p:spPr>
          <a:xfrm>
            <a:off x="1097280" y="2092531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Introduction &amp; Problem Definition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How does synthetic data solve the problem?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Generative Adversarial Networks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Methodology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How would the system look like?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Advantages and disadvantages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/>
          <p:nvPr>
            <p:ph idx="11" type="ftr"/>
          </p:nvPr>
        </p:nvSpPr>
        <p:spPr>
          <a:xfrm>
            <a:off x="544286" y="6410714"/>
            <a:ext cx="1676400" cy="296671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#MWSUG2025 #SSxx</a:t>
            </a:r>
            <a:endParaRPr/>
          </a:p>
        </p:txBody>
      </p:sp>
      <p:sp>
        <p:nvSpPr>
          <p:cNvPr id="83" name="Google Shape;83;p5"/>
          <p:cNvSpPr txBox="1"/>
          <p:nvPr/>
        </p:nvSpPr>
        <p:spPr>
          <a:xfrm>
            <a:off x="1097280" y="286603"/>
            <a:ext cx="10058400" cy="7023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5"/>
          <p:cNvSpPr txBox="1"/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9632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5"/>
          <p:cNvSpPr txBox="1"/>
          <p:nvPr>
            <p:ph idx="1" type="body"/>
          </p:nvPr>
        </p:nvSpPr>
        <p:spPr>
          <a:xfrm>
            <a:off x="1097280" y="1772408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he inherent limitations with the traditional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machine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learning model training: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6" name="Google Shape;8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6799" y="3148507"/>
            <a:ext cx="9799348" cy="221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87bf24e945_0_0"/>
          <p:cNvSpPr txBox="1"/>
          <p:nvPr>
            <p:ph idx="11" type="ftr"/>
          </p:nvPr>
        </p:nvSpPr>
        <p:spPr>
          <a:xfrm>
            <a:off x="544286" y="6410714"/>
            <a:ext cx="16764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#MWSUG2025 #SSxx</a:t>
            </a:r>
            <a:endParaRPr/>
          </a:p>
        </p:txBody>
      </p:sp>
      <p:sp>
        <p:nvSpPr>
          <p:cNvPr id="92" name="Google Shape;92;g387bf24e945_0_0"/>
          <p:cNvSpPr txBox="1"/>
          <p:nvPr/>
        </p:nvSpPr>
        <p:spPr>
          <a:xfrm>
            <a:off x="1097280" y="286603"/>
            <a:ext cx="10058400" cy="70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77500"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rPr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Does Synthetic Data Solve the Problem?</a:t>
            </a:r>
            <a:endParaRPr sz="5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g387bf24e945_0_0"/>
          <p:cNvSpPr txBox="1"/>
          <p:nvPr/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9632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387bf24e945_0_0"/>
          <p:cNvSpPr txBox="1"/>
          <p:nvPr/>
        </p:nvSpPr>
        <p:spPr>
          <a:xfrm>
            <a:off x="449475" y="1826871"/>
            <a:ext cx="113526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60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“What if machines could teach themselves without us labeling every piece of data?”</a:t>
            </a:r>
            <a:endParaRPr i="1" sz="260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1">
              <a:solidFill>
                <a:schemeClr val="dk1"/>
              </a:solidFill>
            </a:endParaRPr>
          </a:p>
        </p:txBody>
      </p:sp>
      <p:sp>
        <p:nvSpPr>
          <p:cNvPr id="95" name="Google Shape;95;g387bf24e945_0_0"/>
          <p:cNvSpPr txBox="1"/>
          <p:nvPr>
            <p:ph idx="4294967295" type="body"/>
          </p:nvPr>
        </p:nvSpPr>
        <p:spPr>
          <a:xfrm>
            <a:off x="914400" y="3129511"/>
            <a:ext cx="9858300" cy="27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Self-Supervision: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45" lvl="0" marL="27440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160"/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Uses data’s own structure &amp; correlations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45" lvl="0" marL="27440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160"/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Generates labels automatically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45" lvl="0" marL="27440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160"/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Makes learning scalable without heavy annotation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"/>
          <p:cNvSpPr txBox="1"/>
          <p:nvPr>
            <p:ph idx="11" type="ftr"/>
          </p:nvPr>
        </p:nvSpPr>
        <p:spPr>
          <a:xfrm>
            <a:off x="544286" y="6410714"/>
            <a:ext cx="1676400" cy="296671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#MWSUG2025 #SSxx</a:t>
            </a:r>
            <a:endParaRPr/>
          </a:p>
        </p:txBody>
      </p:sp>
      <p:sp>
        <p:nvSpPr>
          <p:cNvPr id="101" name="Google Shape;101;p9"/>
          <p:cNvSpPr txBox="1"/>
          <p:nvPr>
            <p:ph type="title"/>
          </p:nvPr>
        </p:nvSpPr>
        <p:spPr>
          <a:xfrm>
            <a:off x="1097280" y="152400"/>
            <a:ext cx="10058400" cy="764957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en-US">
                <a:solidFill>
                  <a:schemeClr val="dk1"/>
                </a:solidFill>
              </a:rPr>
              <a:t>Generative Adversarial Networks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2" name="Google Shape;102;p9" title="image-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3463" y="1903302"/>
            <a:ext cx="10125075" cy="315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9"/>
          <p:cNvSpPr txBox="1"/>
          <p:nvPr/>
        </p:nvSpPr>
        <p:spPr>
          <a:xfrm>
            <a:off x="1924950" y="5551334"/>
            <a:ext cx="8342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60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i="1" lang="en-US" sz="260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Adversarial training loop drives improvement”</a:t>
            </a:r>
            <a:endParaRPr i="1" sz="260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87bf24e945_0_14"/>
          <p:cNvSpPr txBox="1"/>
          <p:nvPr>
            <p:ph idx="11" type="ftr"/>
          </p:nvPr>
        </p:nvSpPr>
        <p:spPr>
          <a:xfrm>
            <a:off x="544286" y="6410714"/>
            <a:ext cx="16764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#MWSUG2025 #SSxx</a:t>
            </a:r>
            <a:endParaRPr/>
          </a:p>
        </p:txBody>
      </p:sp>
      <p:sp>
        <p:nvSpPr>
          <p:cNvPr id="109" name="Google Shape;109;g387bf24e945_0_14"/>
          <p:cNvSpPr txBox="1"/>
          <p:nvPr>
            <p:ph type="title"/>
          </p:nvPr>
        </p:nvSpPr>
        <p:spPr>
          <a:xfrm>
            <a:off x="1097280" y="152400"/>
            <a:ext cx="10058400" cy="76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en-US">
                <a:solidFill>
                  <a:schemeClr val="dk1"/>
                </a:solidFill>
              </a:rPr>
              <a:t>Methodology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0" name="Google Shape;110;g387bf24e945_0_14" title="Screenshot 2025-10-01 at 11.26.32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0281" y="1222218"/>
            <a:ext cx="9912387" cy="5188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87bf24e945_0_22"/>
          <p:cNvSpPr txBox="1"/>
          <p:nvPr>
            <p:ph idx="11" type="ftr"/>
          </p:nvPr>
        </p:nvSpPr>
        <p:spPr>
          <a:xfrm>
            <a:off x="544286" y="6410714"/>
            <a:ext cx="16764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#MWSUG2025 #SSxx</a:t>
            </a:r>
            <a:endParaRPr/>
          </a:p>
        </p:txBody>
      </p:sp>
      <p:pic>
        <p:nvPicPr>
          <p:cNvPr id="116" name="Google Shape;116;g387bf24e945_0_22" title="Screenshot 2025-10-01 at 11.08.07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4275" y="1204437"/>
            <a:ext cx="7994177" cy="56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387bf24e945_0_22"/>
          <p:cNvSpPr txBox="1"/>
          <p:nvPr>
            <p:ph type="title"/>
          </p:nvPr>
        </p:nvSpPr>
        <p:spPr>
          <a:xfrm>
            <a:off x="1097280" y="152400"/>
            <a:ext cx="10058400" cy="76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en-US">
                <a:solidFill>
                  <a:schemeClr val="dk1"/>
                </a:solidFill>
              </a:rPr>
              <a:t>How would the system look like?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87bf24e945_0_37"/>
          <p:cNvSpPr txBox="1"/>
          <p:nvPr>
            <p:ph idx="11" type="ftr"/>
          </p:nvPr>
        </p:nvSpPr>
        <p:spPr>
          <a:xfrm>
            <a:off x="544286" y="6410714"/>
            <a:ext cx="16764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#MWSUG2025 #SSxx</a:t>
            </a:r>
            <a:endParaRPr/>
          </a:p>
        </p:txBody>
      </p:sp>
      <p:sp>
        <p:nvSpPr>
          <p:cNvPr id="123" name="Google Shape;123;g387bf24e945_0_37"/>
          <p:cNvSpPr txBox="1"/>
          <p:nvPr/>
        </p:nvSpPr>
        <p:spPr>
          <a:xfrm>
            <a:off x="1097280" y="286603"/>
            <a:ext cx="10058400" cy="70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mes New Roman"/>
              <a:buNone/>
            </a:pPr>
            <a:r>
              <a:rPr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387bf24e945_0_37"/>
          <p:cNvSpPr txBox="1"/>
          <p:nvPr/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9632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387bf24e945_0_37"/>
          <p:cNvSpPr txBox="1"/>
          <p:nvPr>
            <p:ph idx="4294967295" type="body"/>
          </p:nvPr>
        </p:nvSpPr>
        <p:spPr>
          <a:xfrm>
            <a:off x="1197325" y="1845713"/>
            <a:ext cx="9858300" cy="27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Evaluation Metrics for Synthetic Data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45" lvl="0" marL="27440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160"/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KS Complement- 0.707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45" lvl="0" marL="27440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160"/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TV Complement- 0.903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45" lvl="0" marL="27440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160"/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Statistical Similarity- 0.929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lide Template 2017_rwatson_v2">
  <a:themeElements>
    <a:clrScheme name="Red Violet">
      <a:dk1>
        <a:srgbClr val="000000"/>
      </a:dk1>
      <a:lt1>
        <a:srgbClr val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2025-09-10T22:33:25Z</dcterms:created>
  <dc:creator>David Corliss</dc:creator>
</cp:coreProperties>
</file>