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18"/>
  </p:notesMasterIdLst>
  <p:handoutMasterIdLst>
    <p:handoutMasterId r:id="rId19"/>
  </p:handoutMasterIdLst>
  <p:sldIdLst>
    <p:sldId id="267" r:id="rId2"/>
    <p:sldId id="259" r:id="rId3"/>
    <p:sldId id="275" r:id="rId4"/>
    <p:sldId id="278" r:id="rId5"/>
    <p:sldId id="277" r:id="rId6"/>
    <p:sldId id="279" r:id="rId7"/>
    <p:sldId id="280" r:id="rId8"/>
    <p:sldId id="282" r:id="rId9"/>
    <p:sldId id="291" r:id="rId10"/>
    <p:sldId id="284" r:id="rId11"/>
    <p:sldId id="285" r:id="rId12"/>
    <p:sldId id="286" r:id="rId13"/>
    <p:sldId id="287" r:id="rId14"/>
    <p:sldId id="289" r:id="rId15"/>
    <p:sldId id="292" r:id="rId16"/>
    <p:sldId id="290" r:id="rId17"/>
  </p:sldIdLst>
  <p:sldSz cx="12192000" cy="6858000"/>
  <p:notesSz cx="7010400" cy="92964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304" userDrawn="1">
          <p15:clr>
            <a:srgbClr val="A4A3A4"/>
          </p15:clr>
        </p15:guide>
        <p15:guide id="3" orient="horz" pos="4144" userDrawn="1">
          <p15:clr>
            <a:srgbClr val="A4A3A4"/>
          </p15:clr>
        </p15:guide>
        <p15:guide id="4" orient="horz" pos="3952" userDrawn="1">
          <p15:clr>
            <a:srgbClr val="A4A3A4"/>
          </p15:clr>
        </p15:guide>
        <p15:guide id="5" orient="horz" pos="1136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7" pos="191" userDrawn="1">
          <p15:clr>
            <a:srgbClr val="A4A3A4"/>
          </p15:clr>
        </p15:guide>
        <p15:guide id="8" pos="7488" userDrawn="1">
          <p15:clr>
            <a:srgbClr val="A4A3A4"/>
          </p15:clr>
        </p15:guide>
        <p15:guide id="9" pos="576" userDrawn="1">
          <p15:clr>
            <a:srgbClr val="A4A3A4"/>
          </p15:clr>
        </p15:guide>
        <p15:guide id="10" pos="71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03447BB-5D67-496B-8E87-E561075AD55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68" autoAdjust="0"/>
    <p:restoredTop sz="76056" autoAdjust="0"/>
  </p:normalViewPr>
  <p:slideViewPr>
    <p:cSldViewPr>
      <p:cViewPr varScale="1">
        <p:scale>
          <a:sx n="73" d="100"/>
          <a:sy n="73" d="100"/>
        </p:scale>
        <p:origin x="929" y="43"/>
      </p:cViewPr>
      <p:guideLst>
        <p:guide orient="horz" pos="2160"/>
        <p:guide orient="horz" pos="304"/>
        <p:guide orient="horz" pos="4144"/>
        <p:guide orient="horz" pos="3952"/>
        <p:guide orient="horz" pos="1136"/>
        <p:guide pos="3840"/>
        <p:guide pos="191"/>
        <p:guide pos="7488"/>
        <p:guide pos="576"/>
        <p:guide pos="71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3" d="100"/>
          <a:sy n="73" d="100"/>
        </p:scale>
        <p:origin x="2981" y="29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New Equipment Costs 2015 - 2025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Combines</c:v>
                </c:pt>
                <c:pt idx="1">
                  <c:v>Planters</c:v>
                </c:pt>
                <c:pt idx="2">
                  <c:v>Silage Cutters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400000</c:v>
                </c:pt>
                <c:pt idx="1">
                  <c:v>245000</c:v>
                </c:pt>
                <c:pt idx="2">
                  <c:v>500000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A5-4749-AC4B-7E243690B56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Combines</c:v>
                </c:pt>
                <c:pt idx="1">
                  <c:v>Planters</c:v>
                </c:pt>
                <c:pt idx="2">
                  <c:v>Silage Cutters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 formatCode="#,##0">
                  <c:v>1000000</c:v>
                </c:pt>
                <c:pt idx="1">
                  <c:v>500000</c:v>
                </c:pt>
                <c:pt idx="2" formatCode="#,##0">
                  <c:v>1000000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A5-4749-AC4B-7E243690B56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534966368"/>
        <c:axId val="1534965888"/>
      </c:barChart>
      <c:catAx>
        <c:axId val="1534966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4965888"/>
        <c:crosses val="autoZero"/>
        <c:auto val="1"/>
        <c:lblAlgn val="ctr"/>
        <c:lblOffset val="100"/>
        <c:noMultiLvlLbl val="0"/>
      </c:catAx>
      <c:valAx>
        <c:axId val="153496588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&quot;$&quot;#,##0.00" sourceLinked="0"/>
        <c:majorTickMark val="none"/>
        <c:minorTickMark val="none"/>
        <c:tickLblPos val="nextTo"/>
        <c:crossAx val="1534966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1B3A39-2AF6-4D49-A621-D33D1DA6C51C}" type="doc">
      <dgm:prSet loTypeId="urn:microsoft.com/office/officeart/2005/8/layout/hList2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9F33E61C-8F8F-4944-8A0A-2712DC361446}">
      <dgm:prSet phldrT="[Text]"/>
      <dgm:spPr/>
      <dgm:t>
        <a:bodyPr/>
        <a:lstStyle/>
        <a:p>
          <a:r>
            <a:rPr lang="en-US">
              <a:ln/>
            </a:rPr>
            <a:t> </a:t>
          </a:r>
          <a:endParaRPr lang="en-US" dirty="0">
            <a:ln/>
          </a:endParaRPr>
        </a:p>
      </dgm:t>
    </dgm:pt>
    <dgm:pt modelId="{1A26BA68-A1F8-4779-80F1-24B77BA6E69B}" type="parTrans" cxnId="{AAA2479E-2E40-4FE2-9ED3-09696D8020A5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C06995E4-9038-40C1-BBD2-331DAB2A3A5B}" type="sibTrans" cxnId="{AAA2479E-2E40-4FE2-9ED3-09696D8020A5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753DB309-5170-4CC5-A552-A14221AC3EA7}">
      <dgm:prSet phldrT="[Text]"/>
      <dgm:spPr/>
      <dgm:t>
        <a:bodyPr/>
        <a:lstStyle/>
        <a:p>
          <a:r>
            <a:rPr lang="en-US">
              <a:ln/>
            </a:rPr>
            <a:t>Farm Income</a:t>
          </a:r>
          <a:endParaRPr lang="en-US" dirty="0">
            <a:ln/>
          </a:endParaRPr>
        </a:p>
      </dgm:t>
    </dgm:pt>
    <dgm:pt modelId="{6054AF38-6B92-442F-B165-D2DAC3712312}" type="parTrans" cxnId="{83ED7E59-D749-4D84-8D58-3580C1FC494F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8D9313C1-FD01-42F8-B7B5-863E5D40957A}" type="sibTrans" cxnId="{83ED7E59-D749-4D84-8D58-3580C1FC494F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5360B3B7-F677-4DFD-A754-409A388AB6D3}">
      <dgm:prSet phldrT="[Text]"/>
      <dgm:spPr/>
      <dgm:t>
        <a:bodyPr/>
        <a:lstStyle/>
        <a:p>
          <a:r>
            <a:rPr lang="en-US">
              <a:ln/>
            </a:rPr>
            <a:t>Liquidity</a:t>
          </a:r>
          <a:endParaRPr lang="en-US" dirty="0">
            <a:ln/>
          </a:endParaRPr>
        </a:p>
      </dgm:t>
    </dgm:pt>
    <dgm:pt modelId="{0D77131D-B778-4844-87E1-9428BDBFCF52}" type="parTrans" cxnId="{5123910B-1AF0-4554-9790-1B581462FDB4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23A604DD-488D-4839-9A3C-2B9B18EAC340}" type="sibTrans" cxnId="{5123910B-1AF0-4554-9790-1B581462FDB4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8C416FA2-9178-4469-995C-23CA6A3D246E}">
      <dgm:prSet phldrT="[Text]"/>
      <dgm:spPr/>
      <dgm:t>
        <a:bodyPr/>
        <a:lstStyle/>
        <a:p>
          <a:r>
            <a:rPr lang="en-US">
              <a:ln/>
            </a:rPr>
            <a:t> </a:t>
          </a:r>
          <a:endParaRPr lang="en-US" dirty="0">
            <a:ln/>
          </a:endParaRPr>
        </a:p>
      </dgm:t>
    </dgm:pt>
    <dgm:pt modelId="{3C62FD0F-220F-406A-8E14-5B08F189F1FB}" type="parTrans" cxnId="{2917CC9E-7D7E-486B-A52A-FBAB7543D947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F9C2DE57-0195-4607-9F67-D0A19AA56CF0}" type="sibTrans" cxnId="{2917CC9E-7D7E-486B-A52A-FBAB7543D947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340F32DE-D11A-4680-8DFB-4DABE4574083}">
      <dgm:prSet phldrT="[Text]"/>
      <dgm:spPr/>
      <dgm:t>
        <a:bodyPr/>
        <a:lstStyle/>
        <a:p>
          <a:r>
            <a:rPr lang="en-US">
              <a:ln/>
            </a:rPr>
            <a:t>Crop Prices</a:t>
          </a:r>
          <a:endParaRPr lang="en-US" dirty="0">
            <a:ln/>
          </a:endParaRPr>
        </a:p>
      </dgm:t>
    </dgm:pt>
    <dgm:pt modelId="{C4175A70-2CDB-4529-8F58-42CF504CB66C}" type="parTrans" cxnId="{2669A1B7-3ADA-46E1-898D-1F575133E3E2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92336AD1-108D-44BC-BE1E-B56B9252F80D}" type="sibTrans" cxnId="{2669A1B7-3ADA-46E1-898D-1F575133E3E2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B28A7F8A-BD53-45B1-AE88-C9B35F192407}">
      <dgm:prSet phldrT="[Text]"/>
      <dgm:spPr/>
      <dgm:t>
        <a:bodyPr/>
        <a:lstStyle/>
        <a:p>
          <a:r>
            <a:rPr lang="en-US">
              <a:ln/>
            </a:rPr>
            <a:t>Crop Costs</a:t>
          </a:r>
          <a:endParaRPr lang="en-US" dirty="0">
            <a:ln/>
          </a:endParaRPr>
        </a:p>
      </dgm:t>
    </dgm:pt>
    <dgm:pt modelId="{4BF25CD7-EEC8-49BF-815F-C07EF3A93788}" type="sibTrans" cxnId="{2AAAFA8E-454D-4C11-BB30-1D5717F5BCB7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EB9AB159-B848-4D1B-BF45-9E856CE16C1C}" type="parTrans" cxnId="{2AAAFA8E-454D-4C11-BB30-1D5717F5BCB7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7531BE58-D39F-4611-8EAA-04ECFD47A001}">
      <dgm:prSet phldrT="[Text]"/>
      <dgm:spPr/>
      <dgm:t>
        <a:bodyPr/>
        <a:lstStyle/>
        <a:p>
          <a:r>
            <a:rPr lang="en-US">
              <a:ln/>
            </a:rPr>
            <a:t>Global Supply</a:t>
          </a:r>
          <a:endParaRPr lang="en-US" dirty="0">
            <a:ln/>
          </a:endParaRPr>
        </a:p>
      </dgm:t>
    </dgm:pt>
    <dgm:pt modelId="{8544B48F-2671-4EED-9DC8-E64CFE417906}" type="sibTrans" cxnId="{ADDDF1A8-4E69-4044-BC47-8356F88EE859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843C594B-4A4B-463C-B901-5158C81CC9FB}" type="parTrans" cxnId="{ADDDF1A8-4E69-4044-BC47-8356F88EE859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53A47928-43AA-4AFD-8B3F-9F1832CE428C}">
      <dgm:prSet phldrT="[Text]"/>
      <dgm:spPr/>
      <dgm:t>
        <a:bodyPr/>
        <a:lstStyle/>
        <a:p>
          <a:r>
            <a:rPr lang="en-US" dirty="0">
              <a:ln/>
            </a:rPr>
            <a:t>Equipment Costs</a:t>
          </a:r>
        </a:p>
      </dgm:t>
    </dgm:pt>
    <dgm:pt modelId="{AEC41827-1728-4E25-BCC1-94201EB3C0FC}" type="sibTrans" cxnId="{4449305E-9C43-4EA6-B037-34D5D3529BB9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EC581948-3858-42AF-93BA-AE1CB0B4B964}" type="parTrans" cxnId="{4449305E-9C43-4EA6-B037-34D5D3529BB9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CDFB6E31-E325-4C2C-B86E-76AA2FE6A90D}" type="pres">
      <dgm:prSet presAssocID="{551B3A39-2AF6-4D49-A621-D33D1DA6C51C}" presName="linearFlow" presStyleCnt="0">
        <dgm:presLayoutVars>
          <dgm:dir/>
          <dgm:animLvl val="lvl"/>
          <dgm:resizeHandles/>
        </dgm:presLayoutVars>
      </dgm:prSet>
      <dgm:spPr/>
    </dgm:pt>
    <dgm:pt modelId="{64DF7F3A-1CD5-444C-87D2-B2EE1845C641}" type="pres">
      <dgm:prSet presAssocID="{9F33E61C-8F8F-4944-8A0A-2712DC361446}" presName="compositeNode" presStyleCnt="0">
        <dgm:presLayoutVars>
          <dgm:bulletEnabled val="1"/>
        </dgm:presLayoutVars>
      </dgm:prSet>
      <dgm:spPr/>
    </dgm:pt>
    <dgm:pt modelId="{7968D765-CE21-4FA8-967D-43ECEDA1C084}" type="pres">
      <dgm:prSet presAssocID="{9F33E61C-8F8F-4944-8A0A-2712DC361446}" presName="image" presStyleLbl="fgImgPlace1" presStyleIdx="0" presStyleCnt="2"/>
      <dgm:spPr>
        <a:prstGeom prst="downArrow">
          <a:avLst/>
        </a:prstGeom>
        <a:solidFill>
          <a:schemeClr val="accent2"/>
        </a:solidFill>
      </dgm:spPr>
    </dgm:pt>
    <dgm:pt modelId="{23C09C9E-3EE3-481E-BDA3-8E2B5655BE13}" type="pres">
      <dgm:prSet presAssocID="{9F33E61C-8F8F-4944-8A0A-2712DC361446}" presName="childNode" presStyleLbl="node1" presStyleIdx="0" presStyleCnt="2">
        <dgm:presLayoutVars>
          <dgm:bulletEnabled val="1"/>
        </dgm:presLayoutVars>
      </dgm:prSet>
      <dgm:spPr/>
    </dgm:pt>
    <dgm:pt modelId="{DEDB9418-BC16-41D2-956F-EF6041C906C5}" type="pres">
      <dgm:prSet presAssocID="{9F33E61C-8F8F-4944-8A0A-2712DC361446}" presName="parentNode" presStyleLbl="revTx" presStyleIdx="0" presStyleCnt="2">
        <dgm:presLayoutVars>
          <dgm:chMax val="0"/>
          <dgm:bulletEnabled val="1"/>
        </dgm:presLayoutVars>
      </dgm:prSet>
      <dgm:spPr/>
    </dgm:pt>
    <dgm:pt modelId="{5F994A4C-C3B0-4DA1-8292-AE96C3EE1D6C}" type="pres">
      <dgm:prSet presAssocID="{C06995E4-9038-40C1-BBD2-331DAB2A3A5B}" presName="sibTrans" presStyleCnt="0"/>
      <dgm:spPr/>
    </dgm:pt>
    <dgm:pt modelId="{B57989B8-B0F2-4D30-9F8E-D515F0A5A26C}" type="pres">
      <dgm:prSet presAssocID="{8C416FA2-9178-4469-995C-23CA6A3D246E}" presName="compositeNode" presStyleCnt="0">
        <dgm:presLayoutVars>
          <dgm:bulletEnabled val="1"/>
        </dgm:presLayoutVars>
      </dgm:prSet>
      <dgm:spPr/>
    </dgm:pt>
    <dgm:pt modelId="{2099CDE9-D077-4E20-A303-867029A0D911}" type="pres">
      <dgm:prSet presAssocID="{8C416FA2-9178-4469-995C-23CA6A3D246E}" presName="image" presStyleLbl="fgImgPlace1" presStyleIdx="1" presStyleCnt="2" custScaleX="99123"/>
      <dgm:spPr>
        <a:prstGeom prst="upArrow">
          <a:avLst/>
        </a:prstGeom>
        <a:solidFill>
          <a:schemeClr val="accent2"/>
        </a:solidFill>
      </dgm:spPr>
    </dgm:pt>
    <dgm:pt modelId="{A1DF0401-99F4-47DB-8F04-7A2891F58E20}" type="pres">
      <dgm:prSet presAssocID="{8C416FA2-9178-4469-995C-23CA6A3D246E}" presName="childNode" presStyleLbl="node1" presStyleIdx="1" presStyleCnt="2" custScaleX="108987">
        <dgm:presLayoutVars>
          <dgm:bulletEnabled val="1"/>
        </dgm:presLayoutVars>
      </dgm:prSet>
      <dgm:spPr/>
    </dgm:pt>
    <dgm:pt modelId="{3C7EB5AA-C14C-41FB-8BDB-EC34A47C2407}" type="pres">
      <dgm:prSet presAssocID="{8C416FA2-9178-4469-995C-23CA6A3D246E}" presName="parentNode" presStyleLbl="revTx" presStyleIdx="1" presStyleCnt="2">
        <dgm:presLayoutVars>
          <dgm:chMax val="0"/>
          <dgm:bulletEnabled val="1"/>
        </dgm:presLayoutVars>
      </dgm:prSet>
      <dgm:spPr/>
    </dgm:pt>
  </dgm:ptLst>
  <dgm:cxnLst>
    <dgm:cxn modelId="{5123910B-1AF0-4554-9790-1B581462FDB4}" srcId="{9F33E61C-8F8F-4944-8A0A-2712DC361446}" destId="{5360B3B7-F677-4DFD-A754-409A388AB6D3}" srcOrd="1" destOrd="0" parTransId="{0D77131D-B778-4844-87E1-9428BDBFCF52}" sibTransId="{23A604DD-488D-4839-9A3C-2B9B18EAC340}"/>
    <dgm:cxn modelId="{C8909C2C-89B7-411B-B4CE-1F48C7AE39DE}" type="presOf" srcId="{8C416FA2-9178-4469-995C-23CA6A3D246E}" destId="{3C7EB5AA-C14C-41FB-8BDB-EC34A47C2407}" srcOrd="0" destOrd="0" presId="urn:microsoft.com/office/officeart/2005/8/layout/hList2"/>
    <dgm:cxn modelId="{0BB9B635-0A7E-4007-BFB5-06B9876E57BE}" type="presOf" srcId="{53A47928-43AA-4AFD-8B3F-9F1832CE428C}" destId="{A1DF0401-99F4-47DB-8F04-7A2891F58E20}" srcOrd="0" destOrd="2" presId="urn:microsoft.com/office/officeart/2005/8/layout/hList2"/>
    <dgm:cxn modelId="{9319F43C-EC94-4E5B-B5D5-F7CF765C8444}" type="presOf" srcId="{B28A7F8A-BD53-45B1-AE88-C9B35F192407}" destId="{A1DF0401-99F4-47DB-8F04-7A2891F58E20}" srcOrd="0" destOrd="0" presId="urn:microsoft.com/office/officeart/2005/8/layout/hList2"/>
    <dgm:cxn modelId="{4449305E-9C43-4EA6-B037-34D5D3529BB9}" srcId="{8C416FA2-9178-4469-995C-23CA6A3D246E}" destId="{53A47928-43AA-4AFD-8B3F-9F1832CE428C}" srcOrd="2" destOrd="0" parTransId="{EC581948-3858-42AF-93BA-AE1CB0B4B964}" sibTransId="{AEC41827-1728-4E25-BCC1-94201EB3C0FC}"/>
    <dgm:cxn modelId="{8F943D44-9062-4761-9494-C35B4A3EFBE9}" type="presOf" srcId="{340F32DE-D11A-4680-8DFB-4DABE4574083}" destId="{23C09C9E-3EE3-481E-BDA3-8E2B5655BE13}" srcOrd="0" destOrd="2" presId="urn:microsoft.com/office/officeart/2005/8/layout/hList2"/>
    <dgm:cxn modelId="{FA0F1E68-F83E-41FA-B736-A00BE92C2452}" type="presOf" srcId="{753DB309-5170-4CC5-A552-A14221AC3EA7}" destId="{23C09C9E-3EE3-481E-BDA3-8E2B5655BE13}" srcOrd="0" destOrd="0" presId="urn:microsoft.com/office/officeart/2005/8/layout/hList2"/>
    <dgm:cxn modelId="{83ED7E59-D749-4D84-8D58-3580C1FC494F}" srcId="{9F33E61C-8F8F-4944-8A0A-2712DC361446}" destId="{753DB309-5170-4CC5-A552-A14221AC3EA7}" srcOrd="0" destOrd="0" parTransId="{6054AF38-6B92-442F-B165-D2DAC3712312}" sibTransId="{8D9313C1-FD01-42F8-B7B5-863E5D40957A}"/>
    <dgm:cxn modelId="{9F886788-B039-497A-8A27-EDB40F08F8EF}" type="presOf" srcId="{9F33E61C-8F8F-4944-8A0A-2712DC361446}" destId="{DEDB9418-BC16-41D2-956F-EF6041C906C5}" srcOrd="0" destOrd="0" presId="urn:microsoft.com/office/officeart/2005/8/layout/hList2"/>
    <dgm:cxn modelId="{2AAAFA8E-454D-4C11-BB30-1D5717F5BCB7}" srcId="{8C416FA2-9178-4469-995C-23CA6A3D246E}" destId="{B28A7F8A-BD53-45B1-AE88-C9B35F192407}" srcOrd="0" destOrd="0" parTransId="{EB9AB159-B848-4D1B-BF45-9E856CE16C1C}" sibTransId="{4BF25CD7-EEC8-49BF-815F-C07EF3A93788}"/>
    <dgm:cxn modelId="{68E68C92-ECC5-4346-9838-F39EA93BBE3C}" type="presOf" srcId="{551B3A39-2AF6-4D49-A621-D33D1DA6C51C}" destId="{CDFB6E31-E325-4C2C-B86E-76AA2FE6A90D}" srcOrd="0" destOrd="0" presId="urn:microsoft.com/office/officeart/2005/8/layout/hList2"/>
    <dgm:cxn modelId="{AAA2479E-2E40-4FE2-9ED3-09696D8020A5}" srcId="{551B3A39-2AF6-4D49-A621-D33D1DA6C51C}" destId="{9F33E61C-8F8F-4944-8A0A-2712DC361446}" srcOrd="0" destOrd="0" parTransId="{1A26BA68-A1F8-4779-80F1-24B77BA6E69B}" sibTransId="{C06995E4-9038-40C1-BBD2-331DAB2A3A5B}"/>
    <dgm:cxn modelId="{2917CC9E-7D7E-486B-A52A-FBAB7543D947}" srcId="{551B3A39-2AF6-4D49-A621-D33D1DA6C51C}" destId="{8C416FA2-9178-4469-995C-23CA6A3D246E}" srcOrd="1" destOrd="0" parTransId="{3C62FD0F-220F-406A-8E14-5B08F189F1FB}" sibTransId="{F9C2DE57-0195-4607-9F67-D0A19AA56CF0}"/>
    <dgm:cxn modelId="{ADDDF1A8-4E69-4044-BC47-8356F88EE859}" srcId="{8C416FA2-9178-4469-995C-23CA6A3D246E}" destId="{7531BE58-D39F-4611-8EAA-04ECFD47A001}" srcOrd="1" destOrd="0" parTransId="{843C594B-4A4B-463C-B901-5158C81CC9FB}" sibTransId="{8544B48F-2671-4EED-9DC8-E64CFE417906}"/>
    <dgm:cxn modelId="{2669A1B7-3ADA-46E1-898D-1F575133E3E2}" srcId="{9F33E61C-8F8F-4944-8A0A-2712DC361446}" destId="{340F32DE-D11A-4680-8DFB-4DABE4574083}" srcOrd="2" destOrd="0" parTransId="{C4175A70-2CDB-4529-8F58-42CF504CB66C}" sibTransId="{92336AD1-108D-44BC-BE1E-B56B9252F80D}"/>
    <dgm:cxn modelId="{4A9875BC-58ED-4C6D-BE77-B097294DB8EA}" type="presOf" srcId="{5360B3B7-F677-4DFD-A754-409A388AB6D3}" destId="{23C09C9E-3EE3-481E-BDA3-8E2B5655BE13}" srcOrd="0" destOrd="1" presId="urn:microsoft.com/office/officeart/2005/8/layout/hList2"/>
    <dgm:cxn modelId="{C83797EE-72CE-46B2-8881-EAF4D2D57F8A}" type="presOf" srcId="{7531BE58-D39F-4611-8EAA-04ECFD47A001}" destId="{A1DF0401-99F4-47DB-8F04-7A2891F58E20}" srcOrd="0" destOrd="1" presId="urn:microsoft.com/office/officeart/2005/8/layout/hList2"/>
    <dgm:cxn modelId="{F08BEE49-5583-4E4C-8BFE-FFB69D4BD6D5}" type="presParOf" srcId="{CDFB6E31-E325-4C2C-B86E-76AA2FE6A90D}" destId="{64DF7F3A-1CD5-444C-87D2-B2EE1845C641}" srcOrd="0" destOrd="0" presId="urn:microsoft.com/office/officeart/2005/8/layout/hList2"/>
    <dgm:cxn modelId="{5957DAFF-A270-4F53-8259-7EDDC21E3F93}" type="presParOf" srcId="{64DF7F3A-1CD5-444C-87D2-B2EE1845C641}" destId="{7968D765-CE21-4FA8-967D-43ECEDA1C084}" srcOrd="0" destOrd="0" presId="urn:microsoft.com/office/officeart/2005/8/layout/hList2"/>
    <dgm:cxn modelId="{ECE81641-E51E-4154-9EC2-6C3578549BAE}" type="presParOf" srcId="{64DF7F3A-1CD5-444C-87D2-B2EE1845C641}" destId="{23C09C9E-3EE3-481E-BDA3-8E2B5655BE13}" srcOrd="1" destOrd="0" presId="urn:microsoft.com/office/officeart/2005/8/layout/hList2"/>
    <dgm:cxn modelId="{17E293DC-D6AD-4003-A21B-4E624CDFF76F}" type="presParOf" srcId="{64DF7F3A-1CD5-444C-87D2-B2EE1845C641}" destId="{DEDB9418-BC16-41D2-956F-EF6041C906C5}" srcOrd="2" destOrd="0" presId="urn:microsoft.com/office/officeart/2005/8/layout/hList2"/>
    <dgm:cxn modelId="{DD54C547-A5EB-488C-9F67-9D26B6CB1457}" type="presParOf" srcId="{CDFB6E31-E325-4C2C-B86E-76AA2FE6A90D}" destId="{5F994A4C-C3B0-4DA1-8292-AE96C3EE1D6C}" srcOrd="1" destOrd="0" presId="urn:microsoft.com/office/officeart/2005/8/layout/hList2"/>
    <dgm:cxn modelId="{FDCE7E62-4D14-4A8E-A92E-DC71B81A95F5}" type="presParOf" srcId="{CDFB6E31-E325-4C2C-B86E-76AA2FE6A90D}" destId="{B57989B8-B0F2-4D30-9F8E-D515F0A5A26C}" srcOrd="2" destOrd="0" presId="urn:microsoft.com/office/officeart/2005/8/layout/hList2"/>
    <dgm:cxn modelId="{AB6E4CA7-76CD-4E4C-A213-36D79C2783D8}" type="presParOf" srcId="{B57989B8-B0F2-4D30-9F8E-D515F0A5A26C}" destId="{2099CDE9-D077-4E20-A303-867029A0D911}" srcOrd="0" destOrd="0" presId="urn:microsoft.com/office/officeart/2005/8/layout/hList2"/>
    <dgm:cxn modelId="{C80126C1-F25F-4BD8-A78F-019755C3408D}" type="presParOf" srcId="{B57989B8-B0F2-4D30-9F8E-D515F0A5A26C}" destId="{A1DF0401-99F4-47DB-8F04-7A2891F58E20}" srcOrd="1" destOrd="0" presId="urn:microsoft.com/office/officeart/2005/8/layout/hList2"/>
    <dgm:cxn modelId="{D50DB8EB-4E16-4EE6-BC09-A5EEAA4A3377}" type="presParOf" srcId="{B57989B8-B0F2-4D30-9F8E-D515F0A5A26C}" destId="{3C7EB5AA-C14C-41FB-8BDB-EC34A47C2407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B85513-F4D4-4EA8-A87B-7CA2AB616833}" type="doc">
      <dgm:prSet loTypeId="urn:microsoft.com/office/officeart/2018/2/layout/IconVerticalSolidList" loCatId="icon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B6A0FC7-E0DB-483F-8321-DD2973E467BB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2"/>
              </a:solidFill>
            </a:rPr>
            <a:t>Data Preparation</a:t>
          </a:r>
        </a:p>
      </dgm:t>
    </dgm:pt>
    <dgm:pt modelId="{73B79DD4-F5A6-47A1-A053-902345599F19}" type="parTrans" cxnId="{903E79C0-616D-4338-953C-E1195735E1EF}">
      <dgm:prSet/>
      <dgm:spPr/>
      <dgm:t>
        <a:bodyPr/>
        <a:lstStyle/>
        <a:p>
          <a:endParaRPr lang="en-US">
            <a:solidFill>
              <a:schemeClr val="bg2"/>
            </a:solidFill>
          </a:endParaRPr>
        </a:p>
      </dgm:t>
    </dgm:pt>
    <dgm:pt modelId="{87201DAA-46E2-4253-AE97-F47B5ACB6AE2}" type="sibTrans" cxnId="{903E79C0-616D-4338-953C-E1195735E1EF}">
      <dgm:prSet/>
      <dgm:spPr/>
      <dgm:t>
        <a:bodyPr/>
        <a:lstStyle/>
        <a:p>
          <a:endParaRPr lang="en-US">
            <a:solidFill>
              <a:schemeClr val="bg2"/>
            </a:solidFill>
          </a:endParaRPr>
        </a:p>
      </dgm:t>
    </dgm:pt>
    <dgm:pt modelId="{E18424BE-7D73-4E0D-A2EA-00347592DE5B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>
              <a:solidFill>
                <a:schemeClr val="bg2"/>
              </a:solidFill>
            </a:rPr>
            <a:t>Load and Clean Six Years of Analysis Data</a:t>
          </a:r>
        </a:p>
      </dgm:t>
    </dgm:pt>
    <dgm:pt modelId="{F36E7FA8-6D41-492D-8C81-31DB35AE32C4}" type="parTrans" cxnId="{D4E01088-041A-4DD6-B878-10A9F7B9EBA0}">
      <dgm:prSet/>
      <dgm:spPr/>
      <dgm:t>
        <a:bodyPr/>
        <a:lstStyle/>
        <a:p>
          <a:endParaRPr lang="en-US">
            <a:solidFill>
              <a:schemeClr val="bg2"/>
            </a:solidFill>
          </a:endParaRPr>
        </a:p>
      </dgm:t>
    </dgm:pt>
    <dgm:pt modelId="{7B142A4C-99AF-4994-BF8F-DBDA27981512}" type="sibTrans" cxnId="{D4E01088-041A-4DD6-B878-10A9F7B9EBA0}">
      <dgm:prSet/>
      <dgm:spPr/>
      <dgm:t>
        <a:bodyPr/>
        <a:lstStyle/>
        <a:p>
          <a:endParaRPr lang="en-US">
            <a:solidFill>
              <a:schemeClr val="bg2"/>
            </a:solidFill>
          </a:endParaRPr>
        </a:p>
      </dgm:t>
    </dgm:pt>
    <dgm:pt modelId="{E142559A-61AD-4D37-9119-8968034F323A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2"/>
              </a:solidFill>
            </a:rPr>
            <a:t>Segmentation</a:t>
          </a:r>
        </a:p>
      </dgm:t>
    </dgm:pt>
    <dgm:pt modelId="{C7582A9E-1607-4FFB-A7F2-6D57DC0A4EA8}" type="parTrans" cxnId="{CFC623F8-F15B-4F6A-A29A-0ADFBA29814A}">
      <dgm:prSet/>
      <dgm:spPr/>
      <dgm:t>
        <a:bodyPr/>
        <a:lstStyle/>
        <a:p>
          <a:endParaRPr lang="en-US">
            <a:solidFill>
              <a:schemeClr val="bg2"/>
            </a:solidFill>
          </a:endParaRPr>
        </a:p>
      </dgm:t>
    </dgm:pt>
    <dgm:pt modelId="{736CC707-B7C2-45EB-88B7-F03AB75F30DE}" type="sibTrans" cxnId="{CFC623F8-F15B-4F6A-A29A-0ADFBA29814A}">
      <dgm:prSet/>
      <dgm:spPr/>
      <dgm:t>
        <a:bodyPr/>
        <a:lstStyle/>
        <a:p>
          <a:endParaRPr lang="en-US">
            <a:solidFill>
              <a:schemeClr val="bg2"/>
            </a:solidFill>
          </a:endParaRPr>
        </a:p>
      </dgm:t>
    </dgm:pt>
    <dgm:pt modelId="{1DAA6218-45C7-4C02-B5CC-E225B70B8FA8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>
              <a:solidFill>
                <a:schemeClr val="bg2"/>
              </a:solidFill>
            </a:rPr>
            <a:t>Group farms to understand categories</a:t>
          </a:r>
        </a:p>
      </dgm:t>
    </dgm:pt>
    <dgm:pt modelId="{F591A85E-D817-473F-8F82-EE7046126699}" type="parTrans" cxnId="{ED82728D-3288-43FB-AF70-7F770985DD51}">
      <dgm:prSet/>
      <dgm:spPr/>
      <dgm:t>
        <a:bodyPr/>
        <a:lstStyle/>
        <a:p>
          <a:endParaRPr lang="en-US">
            <a:solidFill>
              <a:schemeClr val="bg2"/>
            </a:solidFill>
          </a:endParaRPr>
        </a:p>
      </dgm:t>
    </dgm:pt>
    <dgm:pt modelId="{7C136D91-1E52-44D3-B9BE-984FDFF28B1B}" type="sibTrans" cxnId="{ED82728D-3288-43FB-AF70-7F770985DD51}">
      <dgm:prSet/>
      <dgm:spPr/>
      <dgm:t>
        <a:bodyPr/>
        <a:lstStyle/>
        <a:p>
          <a:endParaRPr lang="en-US">
            <a:solidFill>
              <a:schemeClr val="bg2"/>
            </a:solidFill>
          </a:endParaRPr>
        </a:p>
      </dgm:t>
    </dgm:pt>
    <dgm:pt modelId="{0F3C0984-0C92-48E7-8CB2-D34BD493E95F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>
              <a:solidFill>
                <a:schemeClr val="bg2"/>
              </a:solidFill>
            </a:rPr>
            <a:t>Machine Learning</a:t>
          </a:r>
        </a:p>
      </dgm:t>
    </dgm:pt>
    <dgm:pt modelId="{FA8C76EC-25CD-41E7-931E-480FE936E324}" type="parTrans" cxnId="{11DED6D3-36F2-441E-A674-014586D52A76}">
      <dgm:prSet/>
      <dgm:spPr/>
      <dgm:t>
        <a:bodyPr/>
        <a:lstStyle/>
        <a:p>
          <a:endParaRPr lang="en-US">
            <a:solidFill>
              <a:schemeClr val="bg2"/>
            </a:solidFill>
          </a:endParaRPr>
        </a:p>
      </dgm:t>
    </dgm:pt>
    <dgm:pt modelId="{D3B974FF-0A42-472A-A8BC-925A20EE3206}" type="sibTrans" cxnId="{11DED6D3-36F2-441E-A674-014586D52A76}">
      <dgm:prSet/>
      <dgm:spPr/>
      <dgm:t>
        <a:bodyPr/>
        <a:lstStyle/>
        <a:p>
          <a:endParaRPr lang="en-US">
            <a:solidFill>
              <a:schemeClr val="bg2"/>
            </a:solidFill>
          </a:endParaRPr>
        </a:p>
      </dgm:t>
    </dgm:pt>
    <dgm:pt modelId="{980D1766-D8A6-4567-8852-1BEAE6F64997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>
              <a:solidFill>
                <a:schemeClr val="bg2"/>
              </a:solidFill>
            </a:rPr>
            <a:t>Use supervised machine learning to predict equipment purchases</a:t>
          </a:r>
        </a:p>
      </dgm:t>
    </dgm:pt>
    <dgm:pt modelId="{2D57AE44-E7F3-4491-BD2A-1B03E87075D9}" type="parTrans" cxnId="{51CD7717-7B71-4C4A-AB12-838E4DAA4D24}">
      <dgm:prSet/>
      <dgm:spPr/>
      <dgm:t>
        <a:bodyPr/>
        <a:lstStyle/>
        <a:p>
          <a:endParaRPr lang="en-US">
            <a:solidFill>
              <a:schemeClr val="bg2"/>
            </a:solidFill>
          </a:endParaRPr>
        </a:p>
      </dgm:t>
    </dgm:pt>
    <dgm:pt modelId="{E7735C7E-3AB6-4E76-B1A3-D854E34F9508}" type="sibTrans" cxnId="{51CD7717-7B71-4C4A-AB12-838E4DAA4D24}">
      <dgm:prSet/>
      <dgm:spPr/>
      <dgm:t>
        <a:bodyPr/>
        <a:lstStyle/>
        <a:p>
          <a:endParaRPr lang="en-US">
            <a:solidFill>
              <a:schemeClr val="bg2"/>
            </a:solidFill>
          </a:endParaRPr>
        </a:p>
      </dgm:t>
    </dgm:pt>
    <dgm:pt modelId="{FB84BFB8-95A3-4A0D-9A87-858FD8C95497}" type="pres">
      <dgm:prSet presAssocID="{08B85513-F4D4-4EA8-A87B-7CA2AB616833}" presName="root" presStyleCnt="0">
        <dgm:presLayoutVars>
          <dgm:dir/>
          <dgm:resizeHandles val="exact"/>
        </dgm:presLayoutVars>
      </dgm:prSet>
      <dgm:spPr/>
    </dgm:pt>
    <dgm:pt modelId="{2A7B1AD8-F69F-4B59-991C-3D5B8CC3BC6B}" type="pres">
      <dgm:prSet presAssocID="{2B6A0FC7-E0DB-483F-8321-DD2973E467BB}" presName="compNode" presStyleCnt="0"/>
      <dgm:spPr/>
    </dgm:pt>
    <dgm:pt modelId="{1C6B0669-ECE4-47FD-8605-806BCE3161E8}" type="pres">
      <dgm:prSet presAssocID="{2B6A0FC7-E0DB-483F-8321-DD2973E467BB}" presName="bgRect" presStyleLbl="bgShp" presStyleIdx="0" presStyleCnt="3"/>
      <dgm:spPr>
        <a:solidFill>
          <a:schemeClr val="tx2"/>
        </a:solidFill>
      </dgm:spPr>
    </dgm:pt>
    <dgm:pt modelId="{C1F23B79-C248-495A-B14A-9B4BAC908F74}" type="pres">
      <dgm:prSet presAssocID="{2B6A0FC7-E0DB-483F-8321-DD2973E467B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99F8548F-716D-4A99-BD8F-B001ECA11DB5}" type="pres">
      <dgm:prSet presAssocID="{2B6A0FC7-E0DB-483F-8321-DD2973E467BB}" presName="spaceRect" presStyleCnt="0"/>
      <dgm:spPr/>
    </dgm:pt>
    <dgm:pt modelId="{AFCD60C8-3495-4EBA-B176-7E0965472820}" type="pres">
      <dgm:prSet presAssocID="{2B6A0FC7-E0DB-483F-8321-DD2973E467BB}" presName="parTx" presStyleLbl="revTx" presStyleIdx="0" presStyleCnt="6">
        <dgm:presLayoutVars>
          <dgm:chMax val="0"/>
          <dgm:chPref val="0"/>
        </dgm:presLayoutVars>
      </dgm:prSet>
      <dgm:spPr/>
    </dgm:pt>
    <dgm:pt modelId="{6EC93E98-476E-450A-B62E-D4985FBE05E8}" type="pres">
      <dgm:prSet presAssocID="{2B6A0FC7-E0DB-483F-8321-DD2973E467BB}" presName="desTx" presStyleLbl="revTx" presStyleIdx="1" presStyleCnt="6" custScaleX="106276" custLinFactNeighborX="-23218" custLinFactNeighborY="-556">
        <dgm:presLayoutVars/>
      </dgm:prSet>
      <dgm:spPr/>
    </dgm:pt>
    <dgm:pt modelId="{F508BCB2-8A63-43BE-A533-33D6169E3E8A}" type="pres">
      <dgm:prSet presAssocID="{87201DAA-46E2-4253-AE97-F47B5ACB6AE2}" presName="sibTrans" presStyleCnt="0"/>
      <dgm:spPr/>
    </dgm:pt>
    <dgm:pt modelId="{F1A20A66-5925-4705-8E26-33CEF6FAF2DB}" type="pres">
      <dgm:prSet presAssocID="{E142559A-61AD-4D37-9119-8968034F323A}" presName="compNode" presStyleCnt="0"/>
      <dgm:spPr/>
    </dgm:pt>
    <dgm:pt modelId="{9FF3C649-C777-4C80-BD62-06870A37F863}" type="pres">
      <dgm:prSet presAssocID="{E142559A-61AD-4D37-9119-8968034F323A}" presName="bgRect" presStyleLbl="bgShp" presStyleIdx="1" presStyleCnt="3" custLinFactNeighborX="-503" custLinFactNeighborY="-798"/>
      <dgm:spPr>
        <a:solidFill>
          <a:schemeClr val="tx2"/>
        </a:solidFill>
      </dgm:spPr>
    </dgm:pt>
    <dgm:pt modelId="{855FA608-7824-43F4-9DFE-923D9E0BF6A1}" type="pres">
      <dgm:prSet presAssocID="{E142559A-61AD-4D37-9119-8968034F323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2296288E-ADD2-4012-B977-2CECD2C867B4}" type="pres">
      <dgm:prSet presAssocID="{E142559A-61AD-4D37-9119-8968034F323A}" presName="spaceRect" presStyleCnt="0"/>
      <dgm:spPr/>
    </dgm:pt>
    <dgm:pt modelId="{EFB9E54A-0D0F-487C-A267-E2A60C8A530E}" type="pres">
      <dgm:prSet presAssocID="{E142559A-61AD-4D37-9119-8968034F323A}" presName="parTx" presStyleLbl="revTx" presStyleIdx="2" presStyleCnt="6">
        <dgm:presLayoutVars>
          <dgm:chMax val="0"/>
          <dgm:chPref val="0"/>
        </dgm:presLayoutVars>
      </dgm:prSet>
      <dgm:spPr/>
    </dgm:pt>
    <dgm:pt modelId="{3584F64F-9204-4845-8A5B-D08CCB77A478}" type="pres">
      <dgm:prSet presAssocID="{E142559A-61AD-4D37-9119-8968034F323A}" presName="desTx" presStyleLbl="revTx" presStyleIdx="3" presStyleCnt="6" custScaleX="122731" custScaleY="90940" custLinFactNeighborX="-13238" custLinFactNeighborY="4199">
        <dgm:presLayoutVars/>
      </dgm:prSet>
      <dgm:spPr/>
    </dgm:pt>
    <dgm:pt modelId="{671AFE71-15F2-4076-B7F4-A5EAD4D13925}" type="pres">
      <dgm:prSet presAssocID="{736CC707-B7C2-45EB-88B7-F03AB75F30DE}" presName="sibTrans" presStyleCnt="0"/>
      <dgm:spPr/>
    </dgm:pt>
    <dgm:pt modelId="{A27DDBA7-CD95-40FA-8DDB-9101FE15568F}" type="pres">
      <dgm:prSet presAssocID="{0F3C0984-0C92-48E7-8CB2-D34BD493E95F}" presName="compNode" presStyleCnt="0"/>
      <dgm:spPr/>
    </dgm:pt>
    <dgm:pt modelId="{0D0BF557-B814-4D6E-A222-8E630377868D}" type="pres">
      <dgm:prSet presAssocID="{0F3C0984-0C92-48E7-8CB2-D34BD493E95F}" presName="bgRect" presStyleLbl="bgShp" presStyleIdx="2" presStyleCnt="3"/>
      <dgm:spPr>
        <a:solidFill>
          <a:schemeClr val="tx2"/>
        </a:solidFill>
      </dgm:spPr>
    </dgm:pt>
    <dgm:pt modelId="{077FEFEF-BD5C-43B5-8E1D-CAE45343402D}" type="pres">
      <dgm:prSet presAssocID="{0F3C0984-0C92-48E7-8CB2-D34BD493E95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71203AC0-9961-4030-AFE2-189BDD346D74}" type="pres">
      <dgm:prSet presAssocID="{0F3C0984-0C92-48E7-8CB2-D34BD493E95F}" presName="spaceRect" presStyleCnt="0"/>
      <dgm:spPr/>
    </dgm:pt>
    <dgm:pt modelId="{9833D384-964D-410F-94C8-AC97299734BF}" type="pres">
      <dgm:prSet presAssocID="{0F3C0984-0C92-48E7-8CB2-D34BD493E95F}" presName="parTx" presStyleLbl="revTx" presStyleIdx="4" presStyleCnt="6">
        <dgm:presLayoutVars>
          <dgm:chMax val="0"/>
          <dgm:chPref val="0"/>
        </dgm:presLayoutVars>
      </dgm:prSet>
      <dgm:spPr/>
    </dgm:pt>
    <dgm:pt modelId="{4BDAC37E-58A3-4A36-AE7A-4C1407A0914A}" type="pres">
      <dgm:prSet presAssocID="{0F3C0984-0C92-48E7-8CB2-D34BD493E95F}" presName="desTx" presStyleLbl="revTx" presStyleIdx="5" presStyleCnt="6" custScaleX="107027" custLinFactNeighborX="-22428" custLinFactNeighborY="1613">
        <dgm:presLayoutVars/>
      </dgm:prSet>
      <dgm:spPr/>
    </dgm:pt>
  </dgm:ptLst>
  <dgm:cxnLst>
    <dgm:cxn modelId="{64A20D0D-4745-4EF4-85F5-164F125C7D0D}" type="presOf" srcId="{E18424BE-7D73-4E0D-A2EA-00347592DE5B}" destId="{6EC93E98-476E-450A-B62E-D4985FBE05E8}" srcOrd="0" destOrd="0" presId="urn:microsoft.com/office/officeart/2018/2/layout/IconVerticalSolidList"/>
    <dgm:cxn modelId="{51CD7717-7B71-4C4A-AB12-838E4DAA4D24}" srcId="{0F3C0984-0C92-48E7-8CB2-D34BD493E95F}" destId="{980D1766-D8A6-4567-8852-1BEAE6F64997}" srcOrd="0" destOrd="0" parTransId="{2D57AE44-E7F3-4491-BD2A-1B03E87075D9}" sibTransId="{E7735C7E-3AB6-4E76-B1A3-D854E34F9508}"/>
    <dgm:cxn modelId="{97A92A23-89EF-476C-8B7F-9DB56B15717C}" type="presOf" srcId="{980D1766-D8A6-4567-8852-1BEAE6F64997}" destId="{4BDAC37E-58A3-4A36-AE7A-4C1407A0914A}" srcOrd="0" destOrd="0" presId="urn:microsoft.com/office/officeart/2018/2/layout/IconVerticalSolidList"/>
    <dgm:cxn modelId="{B1DCEC4E-7BC6-4540-8F40-43378751060B}" type="presOf" srcId="{0F3C0984-0C92-48E7-8CB2-D34BD493E95F}" destId="{9833D384-964D-410F-94C8-AC97299734BF}" srcOrd="0" destOrd="0" presId="urn:microsoft.com/office/officeart/2018/2/layout/IconVerticalSolidList"/>
    <dgm:cxn modelId="{B7F2857F-E726-456F-87B1-6C9F11F13084}" type="presOf" srcId="{2B6A0FC7-E0DB-483F-8321-DD2973E467BB}" destId="{AFCD60C8-3495-4EBA-B176-7E0965472820}" srcOrd="0" destOrd="0" presId="urn:microsoft.com/office/officeart/2018/2/layout/IconVerticalSolidList"/>
    <dgm:cxn modelId="{D4E01088-041A-4DD6-B878-10A9F7B9EBA0}" srcId="{2B6A0FC7-E0DB-483F-8321-DD2973E467BB}" destId="{E18424BE-7D73-4E0D-A2EA-00347592DE5B}" srcOrd="0" destOrd="0" parTransId="{F36E7FA8-6D41-492D-8C81-31DB35AE32C4}" sibTransId="{7B142A4C-99AF-4994-BF8F-DBDA27981512}"/>
    <dgm:cxn modelId="{ED82728D-3288-43FB-AF70-7F770985DD51}" srcId="{E142559A-61AD-4D37-9119-8968034F323A}" destId="{1DAA6218-45C7-4C02-B5CC-E225B70B8FA8}" srcOrd="0" destOrd="0" parTransId="{F591A85E-D817-473F-8F82-EE7046126699}" sibTransId="{7C136D91-1E52-44D3-B9BE-984FDFF28B1B}"/>
    <dgm:cxn modelId="{E0E71995-7CEB-4D1F-B18E-12EE41B62568}" type="presOf" srcId="{08B85513-F4D4-4EA8-A87B-7CA2AB616833}" destId="{FB84BFB8-95A3-4A0D-9A87-858FD8C95497}" srcOrd="0" destOrd="0" presId="urn:microsoft.com/office/officeart/2018/2/layout/IconVerticalSolidList"/>
    <dgm:cxn modelId="{4500B4AA-A3A1-4F97-A0B1-663E35A0CEC2}" type="presOf" srcId="{1DAA6218-45C7-4C02-B5CC-E225B70B8FA8}" destId="{3584F64F-9204-4845-8A5B-D08CCB77A478}" srcOrd="0" destOrd="0" presId="urn:microsoft.com/office/officeart/2018/2/layout/IconVerticalSolidList"/>
    <dgm:cxn modelId="{903E79C0-616D-4338-953C-E1195735E1EF}" srcId="{08B85513-F4D4-4EA8-A87B-7CA2AB616833}" destId="{2B6A0FC7-E0DB-483F-8321-DD2973E467BB}" srcOrd="0" destOrd="0" parTransId="{73B79DD4-F5A6-47A1-A053-902345599F19}" sibTransId="{87201DAA-46E2-4253-AE97-F47B5ACB6AE2}"/>
    <dgm:cxn modelId="{2F9C0CCB-0A9E-463A-9DDC-6A20A59D5267}" type="presOf" srcId="{E142559A-61AD-4D37-9119-8968034F323A}" destId="{EFB9E54A-0D0F-487C-A267-E2A60C8A530E}" srcOrd="0" destOrd="0" presId="urn:microsoft.com/office/officeart/2018/2/layout/IconVerticalSolidList"/>
    <dgm:cxn modelId="{11DED6D3-36F2-441E-A674-014586D52A76}" srcId="{08B85513-F4D4-4EA8-A87B-7CA2AB616833}" destId="{0F3C0984-0C92-48E7-8CB2-D34BD493E95F}" srcOrd="2" destOrd="0" parTransId="{FA8C76EC-25CD-41E7-931E-480FE936E324}" sibTransId="{D3B974FF-0A42-472A-A8BC-925A20EE3206}"/>
    <dgm:cxn modelId="{CFC623F8-F15B-4F6A-A29A-0ADFBA29814A}" srcId="{08B85513-F4D4-4EA8-A87B-7CA2AB616833}" destId="{E142559A-61AD-4D37-9119-8968034F323A}" srcOrd="1" destOrd="0" parTransId="{C7582A9E-1607-4FFB-A7F2-6D57DC0A4EA8}" sibTransId="{736CC707-B7C2-45EB-88B7-F03AB75F30DE}"/>
    <dgm:cxn modelId="{0A863137-C1EF-4FB8-9CBA-253AC1B7E575}" type="presParOf" srcId="{FB84BFB8-95A3-4A0D-9A87-858FD8C95497}" destId="{2A7B1AD8-F69F-4B59-991C-3D5B8CC3BC6B}" srcOrd="0" destOrd="0" presId="urn:microsoft.com/office/officeart/2018/2/layout/IconVerticalSolidList"/>
    <dgm:cxn modelId="{0985EEF3-3E51-40AD-96BA-2985919FD007}" type="presParOf" srcId="{2A7B1AD8-F69F-4B59-991C-3D5B8CC3BC6B}" destId="{1C6B0669-ECE4-47FD-8605-806BCE3161E8}" srcOrd="0" destOrd="0" presId="urn:microsoft.com/office/officeart/2018/2/layout/IconVerticalSolidList"/>
    <dgm:cxn modelId="{D154C61D-D1B4-4E33-A85F-6367BDDB6C34}" type="presParOf" srcId="{2A7B1AD8-F69F-4B59-991C-3D5B8CC3BC6B}" destId="{C1F23B79-C248-495A-B14A-9B4BAC908F74}" srcOrd="1" destOrd="0" presId="urn:microsoft.com/office/officeart/2018/2/layout/IconVerticalSolidList"/>
    <dgm:cxn modelId="{9FCB6386-AD65-4A41-B394-A65C3DAA3353}" type="presParOf" srcId="{2A7B1AD8-F69F-4B59-991C-3D5B8CC3BC6B}" destId="{99F8548F-716D-4A99-BD8F-B001ECA11DB5}" srcOrd="2" destOrd="0" presId="urn:microsoft.com/office/officeart/2018/2/layout/IconVerticalSolidList"/>
    <dgm:cxn modelId="{34B33FE3-EF2D-405A-BBC5-44323A67537E}" type="presParOf" srcId="{2A7B1AD8-F69F-4B59-991C-3D5B8CC3BC6B}" destId="{AFCD60C8-3495-4EBA-B176-7E0965472820}" srcOrd="3" destOrd="0" presId="urn:microsoft.com/office/officeart/2018/2/layout/IconVerticalSolidList"/>
    <dgm:cxn modelId="{D61B8A6D-1A3B-402C-A980-86C65103BAAE}" type="presParOf" srcId="{2A7B1AD8-F69F-4B59-991C-3D5B8CC3BC6B}" destId="{6EC93E98-476E-450A-B62E-D4985FBE05E8}" srcOrd="4" destOrd="0" presId="urn:microsoft.com/office/officeart/2018/2/layout/IconVerticalSolidList"/>
    <dgm:cxn modelId="{B9613AD4-0ED7-4535-8AB0-E20FEF8A2374}" type="presParOf" srcId="{FB84BFB8-95A3-4A0D-9A87-858FD8C95497}" destId="{F508BCB2-8A63-43BE-A533-33D6169E3E8A}" srcOrd="1" destOrd="0" presId="urn:microsoft.com/office/officeart/2018/2/layout/IconVerticalSolidList"/>
    <dgm:cxn modelId="{4BE064A9-7904-4445-AE21-DEF072E0EDCB}" type="presParOf" srcId="{FB84BFB8-95A3-4A0D-9A87-858FD8C95497}" destId="{F1A20A66-5925-4705-8E26-33CEF6FAF2DB}" srcOrd="2" destOrd="0" presId="urn:microsoft.com/office/officeart/2018/2/layout/IconVerticalSolidList"/>
    <dgm:cxn modelId="{AFD2E19E-707E-4517-AB32-DF9DE5D53559}" type="presParOf" srcId="{F1A20A66-5925-4705-8E26-33CEF6FAF2DB}" destId="{9FF3C649-C777-4C80-BD62-06870A37F863}" srcOrd="0" destOrd="0" presId="urn:microsoft.com/office/officeart/2018/2/layout/IconVerticalSolidList"/>
    <dgm:cxn modelId="{883834C7-29C1-484F-A016-5A76DEE3099D}" type="presParOf" srcId="{F1A20A66-5925-4705-8E26-33CEF6FAF2DB}" destId="{855FA608-7824-43F4-9DFE-923D9E0BF6A1}" srcOrd="1" destOrd="0" presId="urn:microsoft.com/office/officeart/2018/2/layout/IconVerticalSolidList"/>
    <dgm:cxn modelId="{8A912526-39D5-43E1-A1DF-54CDE955D272}" type="presParOf" srcId="{F1A20A66-5925-4705-8E26-33CEF6FAF2DB}" destId="{2296288E-ADD2-4012-B977-2CECD2C867B4}" srcOrd="2" destOrd="0" presId="urn:microsoft.com/office/officeart/2018/2/layout/IconVerticalSolidList"/>
    <dgm:cxn modelId="{2B8B5810-D65B-45AE-9827-8762B732D0FC}" type="presParOf" srcId="{F1A20A66-5925-4705-8E26-33CEF6FAF2DB}" destId="{EFB9E54A-0D0F-487C-A267-E2A60C8A530E}" srcOrd="3" destOrd="0" presId="urn:microsoft.com/office/officeart/2018/2/layout/IconVerticalSolidList"/>
    <dgm:cxn modelId="{7B5C6C50-0BE9-456D-912E-BCE76883C527}" type="presParOf" srcId="{F1A20A66-5925-4705-8E26-33CEF6FAF2DB}" destId="{3584F64F-9204-4845-8A5B-D08CCB77A478}" srcOrd="4" destOrd="0" presId="urn:microsoft.com/office/officeart/2018/2/layout/IconVerticalSolidList"/>
    <dgm:cxn modelId="{2F5F52A8-8311-4099-9D9D-082363AFB2C6}" type="presParOf" srcId="{FB84BFB8-95A3-4A0D-9A87-858FD8C95497}" destId="{671AFE71-15F2-4076-B7F4-A5EAD4D13925}" srcOrd="3" destOrd="0" presId="urn:microsoft.com/office/officeart/2018/2/layout/IconVerticalSolidList"/>
    <dgm:cxn modelId="{DB311F89-B695-4E93-935B-92A611C4E866}" type="presParOf" srcId="{FB84BFB8-95A3-4A0D-9A87-858FD8C95497}" destId="{A27DDBA7-CD95-40FA-8DDB-9101FE15568F}" srcOrd="4" destOrd="0" presId="urn:microsoft.com/office/officeart/2018/2/layout/IconVerticalSolidList"/>
    <dgm:cxn modelId="{D5AB5542-BAA7-43FA-8445-4C50E9CDB28D}" type="presParOf" srcId="{A27DDBA7-CD95-40FA-8DDB-9101FE15568F}" destId="{0D0BF557-B814-4D6E-A222-8E630377868D}" srcOrd="0" destOrd="0" presId="urn:microsoft.com/office/officeart/2018/2/layout/IconVerticalSolidList"/>
    <dgm:cxn modelId="{DBCD18D0-C783-4297-B191-27923DBBEB54}" type="presParOf" srcId="{A27DDBA7-CD95-40FA-8DDB-9101FE15568F}" destId="{077FEFEF-BD5C-43B5-8E1D-CAE45343402D}" srcOrd="1" destOrd="0" presId="urn:microsoft.com/office/officeart/2018/2/layout/IconVerticalSolidList"/>
    <dgm:cxn modelId="{7CFCE579-9385-4AFD-89C7-556B6348F7EA}" type="presParOf" srcId="{A27DDBA7-CD95-40FA-8DDB-9101FE15568F}" destId="{71203AC0-9961-4030-AFE2-189BDD346D74}" srcOrd="2" destOrd="0" presId="urn:microsoft.com/office/officeart/2018/2/layout/IconVerticalSolidList"/>
    <dgm:cxn modelId="{8FC52264-9A65-400E-AB8C-EB2A297693DB}" type="presParOf" srcId="{A27DDBA7-CD95-40FA-8DDB-9101FE15568F}" destId="{9833D384-964D-410F-94C8-AC97299734BF}" srcOrd="3" destOrd="0" presId="urn:microsoft.com/office/officeart/2018/2/layout/IconVerticalSolidList"/>
    <dgm:cxn modelId="{D197ED0A-F099-47DA-8858-955EF00653C5}" type="presParOf" srcId="{A27DDBA7-CD95-40FA-8DDB-9101FE15568F}" destId="{4BDAC37E-58A3-4A36-AE7A-4C1407A0914A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DB9418-BC16-41D2-956F-EF6041C906C5}">
      <dsp:nvSpPr>
        <dsp:cNvPr id="0" name=""/>
        <dsp:cNvSpPr/>
      </dsp:nvSpPr>
      <dsp:spPr>
        <a:xfrm rot="16200000">
          <a:off x="-1224090" y="2117562"/>
          <a:ext cx="3137725" cy="663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85390" bIns="0" numCol="1" spcCol="1270" anchor="t" anchorCtr="0">
          <a:noAutofit/>
        </a:bodyPr>
        <a:lstStyle/>
        <a:p>
          <a:pPr marL="0" lvl="0" indent="0" algn="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>
              <a:ln/>
            </a:rPr>
            <a:t> </a:t>
          </a:r>
          <a:endParaRPr lang="en-US" sz="5000" kern="1200" dirty="0">
            <a:ln/>
          </a:endParaRPr>
        </a:p>
      </dsp:txBody>
      <dsp:txXfrm>
        <a:off x="-1224090" y="2117562"/>
        <a:ext cx="3137725" cy="663749"/>
      </dsp:txXfrm>
    </dsp:sp>
    <dsp:sp modelId="{23C09C9E-3EE3-481E-BDA3-8E2B5655BE13}">
      <dsp:nvSpPr>
        <dsp:cNvPr id="0" name=""/>
        <dsp:cNvSpPr/>
      </dsp:nvSpPr>
      <dsp:spPr>
        <a:xfrm>
          <a:off x="676647" y="880574"/>
          <a:ext cx="3781853" cy="313772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376" tIns="585390" rIns="341376" bIns="341376" numCol="1" spcCol="1270" anchor="t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700" kern="1200">
              <a:ln/>
            </a:rPr>
            <a:t>Farm Income</a:t>
          </a:r>
          <a:endParaRPr lang="en-US" sz="3700" kern="1200" dirty="0">
            <a:ln/>
          </a:endParaRPr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700" kern="1200">
              <a:ln/>
            </a:rPr>
            <a:t>Liquidity</a:t>
          </a:r>
          <a:endParaRPr lang="en-US" sz="3700" kern="1200" dirty="0">
            <a:ln/>
          </a:endParaRPr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700" kern="1200">
              <a:ln/>
            </a:rPr>
            <a:t>Crop Prices</a:t>
          </a:r>
          <a:endParaRPr lang="en-US" sz="3700" kern="1200" dirty="0">
            <a:ln/>
          </a:endParaRPr>
        </a:p>
      </dsp:txBody>
      <dsp:txXfrm>
        <a:off x="676647" y="880574"/>
        <a:ext cx="3781853" cy="3137725"/>
      </dsp:txXfrm>
    </dsp:sp>
    <dsp:sp modelId="{7968D765-CE21-4FA8-967D-43ECEDA1C084}">
      <dsp:nvSpPr>
        <dsp:cNvPr id="0" name=""/>
        <dsp:cNvSpPr/>
      </dsp:nvSpPr>
      <dsp:spPr>
        <a:xfrm>
          <a:off x="12897" y="4424"/>
          <a:ext cx="1327499" cy="1327499"/>
        </a:xfrm>
        <a:prstGeom prst="downArrow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7EB5AA-C14C-41FB-8BDB-EC34A47C2407}">
      <dsp:nvSpPr>
        <dsp:cNvPr id="0" name=""/>
        <dsp:cNvSpPr/>
      </dsp:nvSpPr>
      <dsp:spPr>
        <a:xfrm rot="16200000">
          <a:off x="4192973" y="2117562"/>
          <a:ext cx="3137725" cy="663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85390" bIns="0" numCol="1" spcCol="1270" anchor="t" anchorCtr="0">
          <a:noAutofit/>
        </a:bodyPr>
        <a:lstStyle/>
        <a:p>
          <a:pPr marL="0" lvl="0" indent="0" algn="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>
              <a:ln/>
            </a:rPr>
            <a:t> </a:t>
          </a:r>
          <a:endParaRPr lang="en-US" sz="5000" kern="1200" dirty="0">
            <a:ln/>
          </a:endParaRPr>
        </a:p>
      </dsp:txBody>
      <dsp:txXfrm>
        <a:off x="4192973" y="2117562"/>
        <a:ext cx="3137725" cy="663749"/>
      </dsp:txXfrm>
    </dsp:sp>
    <dsp:sp modelId="{A1DF0401-99F4-47DB-8F04-7A2891F58E20}">
      <dsp:nvSpPr>
        <dsp:cNvPr id="0" name=""/>
        <dsp:cNvSpPr/>
      </dsp:nvSpPr>
      <dsp:spPr>
        <a:xfrm>
          <a:off x="5923773" y="880574"/>
          <a:ext cx="4121728" cy="3137725"/>
        </a:xfrm>
        <a:prstGeom prst="rect">
          <a:avLst/>
        </a:prstGeom>
        <a:solidFill>
          <a:schemeClr val="accent3">
            <a:hueOff val="1195977"/>
            <a:satOff val="9943"/>
            <a:lumOff val="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376" tIns="585390" rIns="341376" bIns="341376" numCol="1" spcCol="1270" anchor="t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700" kern="1200">
              <a:ln/>
            </a:rPr>
            <a:t>Crop Costs</a:t>
          </a:r>
          <a:endParaRPr lang="en-US" sz="3700" kern="1200" dirty="0">
            <a:ln/>
          </a:endParaRPr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700" kern="1200">
              <a:ln/>
            </a:rPr>
            <a:t>Global Supply</a:t>
          </a:r>
          <a:endParaRPr lang="en-US" sz="3700" kern="1200" dirty="0">
            <a:ln/>
          </a:endParaRPr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700" kern="1200" dirty="0">
              <a:ln/>
            </a:rPr>
            <a:t>Equipment Costs</a:t>
          </a:r>
        </a:p>
      </dsp:txBody>
      <dsp:txXfrm>
        <a:off x="5923773" y="880574"/>
        <a:ext cx="4121728" cy="3137725"/>
      </dsp:txXfrm>
    </dsp:sp>
    <dsp:sp modelId="{2099CDE9-D077-4E20-A303-867029A0D911}">
      <dsp:nvSpPr>
        <dsp:cNvPr id="0" name=""/>
        <dsp:cNvSpPr/>
      </dsp:nvSpPr>
      <dsp:spPr>
        <a:xfrm>
          <a:off x="5435782" y="4424"/>
          <a:ext cx="1315857" cy="1327499"/>
        </a:xfrm>
        <a:prstGeom prst="upArrow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6B0669-ECE4-47FD-8605-806BCE3161E8}">
      <dsp:nvSpPr>
        <dsp:cNvPr id="0" name=""/>
        <dsp:cNvSpPr/>
      </dsp:nvSpPr>
      <dsp:spPr>
        <a:xfrm>
          <a:off x="-231928" y="6600"/>
          <a:ext cx="9958567" cy="1185873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1F23B79-C248-495A-B14A-9B4BAC908F74}">
      <dsp:nvSpPr>
        <dsp:cNvPr id="0" name=""/>
        <dsp:cNvSpPr/>
      </dsp:nvSpPr>
      <dsp:spPr>
        <a:xfrm>
          <a:off x="126798" y="273421"/>
          <a:ext cx="652230" cy="6522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FCD60C8-3495-4EBA-B176-7E0965472820}">
      <dsp:nvSpPr>
        <dsp:cNvPr id="0" name=""/>
        <dsp:cNvSpPr/>
      </dsp:nvSpPr>
      <dsp:spPr>
        <a:xfrm>
          <a:off x="1137755" y="6600"/>
          <a:ext cx="4481355" cy="1185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505" tIns="125505" rIns="125505" bIns="12550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bg2"/>
              </a:solidFill>
            </a:rPr>
            <a:t>Data Preparation</a:t>
          </a:r>
        </a:p>
      </dsp:txBody>
      <dsp:txXfrm>
        <a:off x="1137755" y="6600"/>
        <a:ext cx="4481355" cy="1185873"/>
      </dsp:txXfrm>
    </dsp:sp>
    <dsp:sp modelId="{6EC93E98-476E-450A-B62E-D4985FBE05E8}">
      <dsp:nvSpPr>
        <dsp:cNvPr id="0" name=""/>
        <dsp:cNvSpPr/>
      </dsp:nvSpPr>
      <dsp:spPr>
        <a:xfrm>
          <a:off x="4537237" y="6"/>
          <a:ext cx="4362468" cy="1185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505" tIns="125505" rIns="125505" bIns="125505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2"/>
              </a:solidFill>
            </a:rPr>
            <a:t>Load and Clean Six Years of Analysis Data</a:t>
          </a:r>
        </a:p>
      </dsp:txBody>
      <dsp:txXfrm>
        <a:off x="4537237" y="6"/>
        <a:ext cx="4362468" cy="1185873"/>
      </dsp:txXfrm>
    </dsp:sp>
    <dsp:sp modelId="{9FF3C649-C777-4C80-BD62-06870A37F863}">
      <dsp:nvSpPr>
        <dsp:cNvPr id="0" name=""/>
        <dsp:cNvSpPr/>
      </dsp:nvSpPr>
      <dsp:spPr>
        <a:xfrm>
          <a:off x="-231928" y="1479479"/>
          <a:ext cx="9958567" cy="1185873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55FA608-7824-43F4-9DFE-923D9E0BF6A1}">
      <dsp:nvSpPr>
        <dsp:cNvPr id="0" name=""/>
        <dsp:cNvSpPr/>
      </dsp:nvSpPr>
      <dsp:spPr>
        <a:xfrm>
          <a:off x="126798" y="1755764"/>
          <a:ext cx="652230" cy="6522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FB9E54A-0D0F-487C-A267-E2A60C8A530E}">
      <dsp:nvSpPr>
        <dsp:cNvPr id="0" name=""/>
        <dsp:cNvSpPr/>
      </dsp:nvSpPr>
      <dsp:spPr>
        <a:xfrm>
          <a:off x="1137755" y="1488942"/>
          <a:ext cx="4481355" cy="1185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505" tIns="125505" rIns="125505" bIns="12550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bg2"/>
              </a:solidFill>
            </a:rPr>
            <a:t>Segmentation</a:t>
          </a:r>
        </a:p>
      </dsp:txBody>
      <dsp:txXfrm>
        <a:off x="1137755" y="1488942"/>
        <a:ext cx="4481355" cy="1185873"/>
      </dsp:txXfrm>
    </dsp:sp>
    <dsp:sp modelId="{3584F64F-9204-4845-8A5B-D08CCB77A478}">
      <dsp:nvSpPr>
        <dsp:cNvPr id="0" name=""/>
        <dsp:cNvSpPr/>
      </dsp:nvSpPr>
      <dsp:spPr>
        <a:xfrm>
          <a:off x="4609174" y="1583263"/>
          <a:ext cx="5037921" cy="9826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57" tIns="114357" rIns="114357" bIns="11435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2"/>
              </a:solidFill>
            </a:rPr>
            <a:t>Group farms to understand categories</a:t>
          </a:r>
        </a:p>
      </dsp:txBody>
      <dsp:txXfrm>
        <a:off x="4609174" y="1583263"/>
        <a:ext cx="5037921" cy="982645"/>
      </dsp:txXfrm>
    </dsp:sp>
    <dsp:sp modelId="{0D0BF557-B814-4D6E-A222-8E630377868D}">
      <dsp:nvSpPr>
        <dsp:cNvPr id="0" name=""/>
        <dsp:cNvSpPr/>
      </dsp:nvSpPr>
      <dsp:spPr>
        <a:xfrm>
          <a:off x="-231928" y="2971284"/>
          <a:ext cx="9958567" cy="1185873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77FEFEF-BD5C-43B5-8E1D-CAE45343402D}">
      <dsp:nvSpPr>
        <dsp:cNvPr id="0" name=""/>
        <dsp:cNvSpPr/>
      </dsp:nvSpPr>
      <dsp:spPr>
        <a:xfrm>
          <a:off x="126798" y="3238106"/>
          <a:ext cx="652230" cy="65223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833D384-964D-410F-94C8-AC97299734BF}">
      <dsp:nvSpPr>
        <dsp:cNvPr id="0" name=""/>
        <dsp:cNvSpPr/>
      </dsp:nvSpPr>
      <dsp:spPr>
        <a:xfrm>
          <a:off x="1137755" y="2971284"/>
          <a:ext cx="4481355" cy="1185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505" tIns="125505" rIns="125505" bIns="12550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chemeClr val="bg2"/>
              </a:solidFill>
            </a:rPr>
            <a:t>Machine Learning</a:t>
          </a:r>
        </a:p>
      </dsp:txBody>
      <dsp:txXfrm>
        <a:off x="1137755" y="2971284"/>
        <a:ext cx="4481355" cy="1185873"/>
      </dsp:txXfrm>
    </dsp:sp>
    <dsp:sp modelId="{4BDAC37E-58A3-4A36-AE7A-4C1407A0914A}">
      <dsp:nvSpPr>
        <dsp:cNvPr id="0" name=""/>
        <dsp:cNvSpPr/>
      </dsp:nvSpPr>
      <dsp:spPr>
        <a:xfrm>
          <a:off x="4554251" y="2977885"/>
          <a:ext cx="4393296" cy="1185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505" tIns="125505" rIns="125505" bIns="125505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2"/>
              </a:solidFill>
            </a:rPr>
            <a:t>Use supervised machine learning to predict equipment purchases</a:t>
          </a:r>
        </a:p>
      </dsp:txBody>
      <dsp:txXfrm>
        <a:off x="4554251" y="2977885"/>
        <a:ext cx="4393296" cy="11858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954C6E1-AF92-4FB7-A013-0B520EBC30AE}" type="datetimeFigureOut">
              <a:rPr lang="en-US"/>
              <a:t>10/5/2025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A52D9BF-D574-4807-B36C-9E2A025BE82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67921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5C10850-0874-4A61-99B4-D613C5E8D9EA}" type="datetimeFigureOut">
              <a:rPr lang="en-US"/>
              <a:t>10/5/2025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E11EC53-F507-411E-9ADC-FBCFECE09D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8182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1EC53-F507-411E-9ADC-FBCFECE09D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27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C460F-3D76-A432-20DF-5B66D076D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15E052-3C9E-CAEE-A993-E50C8777D4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BF1DAD-DB99-CD83-9F67-E91703A973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42918B-CEE0-8A47-D60E-B958299475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1EC53-F507-411E-9ADC-FBCFECE09D3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469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2388F-3E53-DB07-65FC-8BE2D00D7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B9DAC5-7044-775A-D2D4-776C3ECBBA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6DD104-6E25-77B1-6D54-7D77DB590A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D4579A-ABC2-03FE-E5F1-B85E258887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1EC53-F507-411E-9ADC-FBCFECE09D3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90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5DB60-6917-A58E-E713-41B2BF4D9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BE6220-0C80-90EF-0624-643976F929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F3DE90-1CDF-C879-5DB3-3DB47A4F90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42148">
              <a:defRPr/>
            </a:pPr>
            <a:r>
              <a:rPr lang="en-US" sz="1200" dirty="0"/>
              <a:t>Built a pipeline model to reduce the variables using variable selection and variable clustering. </a:t>
            </a:r>
          </a:p>
          <a:p>
            <a:pPr defTabSz="1242148">
              <a:defRPr/>
            </a:pPr>
            <a:endParaRPr lang="en-US" sz="1200" dirty="0"/>
          </a:p>
          <a:p>
            <a:pPr marL="0" marR="0" lvl="0" indent="0" algn="l" defTabSz="1242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Models still had too many variables so variables that are related were removed. Ended up with 17 variables</a:t>
            </a:r>
          </a:p>
          <a:p>
            <a:pPr defTabSz="1242148">
              <a:defRPr/>
            </a:pPr>
            <a:endParaRPr lang="en-US" sz="1200" dirty="0"/>
          </a:p>
          <a:p>
            <a:pPr defTabSz="1242148">
              <a:defRPr/>
            </a:pPr>
            <a:endParaRPr lang="en-US" sz="1200" dirty="0"/>
          </a:p>
          <a:p>
            <a:pPr rtl="0" eaLnBrk="1" fontAlgn="auto" latinLnBrk="0" hangingPunct="1"/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AVG5YR_AssetTurnRatio</a:t>
            </a:r>
          </a:p>
          <a:p>
            <a:pPr rtl="0" eaLnBrk="1" fontAlgn="auto" latinLnBrk="0" hangingPunct="1"/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Var_0578_Acc_Fuel</a:t>
            </a:r>
          </a:p>
          <a:p>
            <a:pPr rtl="0" eaLnBrk="1" fontAlgn="auto" latinLnBrk="0" hangingPunct="1"/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AVG5YR_Crop_Prod_Costs</a:t>
            </a:r>
          </a:p>
          <a:p>
            <a:pPr rtl="0" eaLnBrk="1" fontAlgn="auto" latinLnBrk="0" hangingPunct="1"/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Var_0580_Acc_SeedOthCropExp</a:t>
            </a:r>
          </a:p>
          <a:p>
            <a:pPr rtl="0" eaLnBrk="1" fontAlgn="auto" latinLnBrk="0" hangingPunct="1"/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AVG5YR_VFP</a:t>
            </a:r>
          </a:p>
          <a:p>
            <a:pPr rtl="0" eaLnBrk="1" fontAlgn="auto" latinLnBrk="0" hangingPunct="1"/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Var_0581_Acc_Fertilizer</a:t>
            </a:r>
          </a:p>
          <a:p>
            <a:pPr rtl="0" eaLnBrk="1" fontAlgn="auto" latinLnBrk="0" hangingPunct="1"/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AVG5YR_Gross_Crop_Value</a:t>
            </a:r>
          </a:p>
          <a:p>
            <a:pPr rtl="0" eaLnBrk="1" fontAlgn="auto" latinLnBrk="0" hangingPunct="1"/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Var_0988_Oper_Expense_VFP</a:t>
            </a:r>
          </a:p>
          <a:p>
            <a:pPr rtl="0" eaLnBrk="1" fontAlgn="auto" latinLnBrk="0" hangingPunct="1"/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Var_0282_Grain</a:t>
            </a:r>
          </a:p>
          <a:p>
            <a:pPr rtl="0" eaLnBrk="1" fontAlgn="auto" latinLnBrk="0" hangingPunct="1"/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Var_1019_Int_Asset_Beg</a:t>
            </a:r>
          </a:p>
          <a:p>
            <a:pPr rtl="0" eaLnBrk="1" fontAlgn="auto" latinLnBrk="0" hangingPunct="1"/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Var_0451_Gross_Crop_Value</a:t>
            </a:r>
          </a:p>
          <a:p>
            <a:pPr rtl="0" eaLnBrk="1" fontAlgn="auto" latinLnBrk="0" hangingPunct="1"/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Count5yr_LargeEquip</a:t>
            </a:r>
          </a:p>
          <a:p>
            <a:pPr rtl="0" eaLnBrk="1" fontAlgn="auto" latinLnBrk="0" hangingPunct="1"/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Var_0453_Crop_Prod_Costs</a:t>
            </a:r>
          </a:p>
          <a:p>
            <a:pPr rtl="0" eaLnBrk="1" fontAlgn="auto" latinLnBrk="0" hangingPunct="1"/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Mnths_Last100kPurch</a:t>
            </a:r>
          </a:p>
          <a:p>
            <a:pPr rtl="0" eaLnBrk="1" fontAlgn="auto" latinLnBrk="0" hangingPunct="1"/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Var_0474_End_Intermediate_Loans</a:t>
            </a:r>
          </a:p>
          <a:p>
            <a:pPr rtl="0" eaLnBrk="1" fontAlgn="auto" latinLnBrk="0" hangingPunct="1"/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Cluster Id</a:t>
            </a:r>
          </a:p>
          <a:p>
            <a:pPr rtl="0" eaLnBrk="1" fontAlgn="auto" latinLnBrk="0" hangingPunct="1"/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Var_0479_HarvestedAcres</a:t>
            </a:r>
          </a:p>
          <a:p>
            <a:pPr defTabSz="1242148">
              <a:defRPr/>
            </a:pPr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F5E0A8-4FEF-A86E-186E-EF74067E05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1EC53-F507-411E-9ADC-FBCFECE09D3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848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0807A-BCD2-7E0D-22AB-98FFB4EA8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92D5C5-455B-807F-6298-FEAB9ECA8D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C4CB81-1592-9B26-3B96-797DE1BFCB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38676-B350-A8E3-38A9-6F78A1A976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1EC53-F507-411E-9ADC-FBCFECE09D3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44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6DD56-B957-74A2-F13A-633EFBAAE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79F243-4AE1-1EBD-A1E0-879568A9FC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282D89-86AF-36A4-5E89-B8BFFB56EF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Decision Tree important variables: </a:t>
            </a:r>
          </a:p>
          <a:p>
            <a:pPr lvl="0"/>
            <a:r>
              <a:rPr lang="en-US" sz="1200" dirty="0"/>
              <a:t>Gross Crop Value</a:t>
            </a:r>
          </a:p>
          <a:p>
            <a:pPr lvl="0"/>
            <a:r>
              <a:rPr lang="en-US" sz="1200" dirty="0"/>
              <a:t>Beginning Intermediate Assets</a:t>
            </a:r>
          </a:p>
          <a:p>
            <a:pPr lvl="0"/>
            <a:r>
              <a:rPr lang="en-US" sz="1200" dirty="0"/>
              <a:t>Average 5-year Asset Turnover Ratio</a:t>
            </a:r>
          </a:p>
          <a:p>
            <a:pPr lvl="0"/>
            <a:r>
              <a:rPr lang="en-US" sz="1200" dirty="0"/>
              <a:t>Months since last $100k purchase</a:t>
            </a:r>
          </a:p>
          <a:p>
            <a:pPr lvl="0"/>
            <a:r>
              <a:rPr lang="en-US" sz="1200" dirty="0"/>
              <a:t>Fuel</a:t>
            </a:r>
          </a:p>
          <a:p>
            <a:pPr lvl="0"/>
            <a:r>
              <a:rPr lang="en-US" sz="1200" dirty="0"/>
              <a:t>Crop Production Costs</a:t>
            </a:r>
          </a:p>
          <a:p>
            <a:endParaRPr lang="en-US" sz="1200" dirty="0"/>
          </a:p>
          <a:p>
            <a:r>
              <a:rPr lang="en-US" sz="1200" dirty="0"/>
              <a:t>Logistic Regression important variables:</a:t>
            </a:r>
          </a:p>
          <a:p>
            <a:pPr lvl="0"/>
            <a:r>
              <a:rPr lang="en-US" sz="1200" dirty="0"/>
              <a:t>5-year count of large equipment purchased</a:t>
            </a:r>
          </a:p>
          <a:p>
            <a:pPr lvl="0"/>
            <a:r>
              <a:rPr lang="en-US" sz="1200" dirty="0"/>
              <a:t>Gross Crop Value</a:t>
            </a:r>
          </a:p>
          <a:p>
            <a:pPr lvl="0"/>
            <a:r>
              <a:rPr lang="en-US" sz="1200" dirty="0"/>
              <a:t>Average 5-year Gross Crop Value</a:t>
            </a:r>
          </a:p>
          <a:p>
            <a:pPr lvl="0"/>
            <a:r>
              <a:rPr lang="en-US" sz="1200" dirty="0"/>
              <a:t>Grain</a:t>
            </a:r>
          </a:p>
          <a:p>
            <a:pPr lvl="0"/>
            <a:r>
              <a:rPr lang="en-US" sz="1200" dirty="0"/>
              <a:t>Ending Intermediate Loans</a:t>
            </a:r>
          </a:p>
          <a:p>
            <a:pPr lvl="0"/>
            <a:r>
              <a:rPr lang="en-US" sz="1200" dirty="0"/>
              <a:t>Average 5-year Value of Farm Production</a:t>
            </a:r>
          </a:p>
          <a:p>
            <a:pPr lvl="0"/>
            <a:r>
              <a:rPr lang="en-US" sz="1200" dirty="0"/>
              <a:t>Operating Expenses</a:t>
            </a:r>
          </a:p>
          <a:p>
            <a:pPr lvl="0"/>
            <a:r>
              <a:rPr lang="en-US" sz="1200" dirty="0"/>
              <a:t>Beginning Intermediate Assets</a:t>
            </a:r>
          </a:p>
          <a:p>
            <a:endParaRPr lang="en-US" sz="1200" dirty="0"/>
          </a:p>
          <a:p>
            <a:r>
              <a:rPr lang="en-US" sz="1200" dirty="0"/>
              <a:t>Gradient Boosting important variables:</a:t>
            </a:r>
          </a:p>
          <a:p>
            <a:pPr lvl="0"/>
            <a:r>
              <a:rPr lang="en-US" sz="1200" dirty="0"/>
              <a:t>Average 5-year Asset Turnover Ratio</a:t>
            </a:r>
          </a:p>
          <a:p>
            <a:pPr lvl="0"/>
            <a:r>
              <a:rPr lang="en-US" sz="1200" dirty="0"/>
              <a:t>Ending Intermediate Loans</a:t>
            </a:r>
          </a:p>
          <a:p>
            <a:pPr lvl="0"/>
            <a:r>
              <a:rPr lang="en-US" sz="1200" dirty="0"/>
              <a:t>Beginning Intermediate Assets</a:t>
            </a:r>
          </a:p>
          <a:p>
            <a:pPr lvl="0"/>
            <a:r>
              <a:rPr lang="en-US" sz="1200" dirty="0"/>
              <a:t>Harvested Acres</a:t>
            </a:r>
          </a:p>
          <a:p>
            <a:pPr lvl="0"/>
            <a:r>
              <a:rPr lang="en-US" sz="1200" dirty="0"/>
              <a:t>Fertilizer</a:t>
            </a:r>
          </a:p>
          <a:p>
            <a:pPr lvl="0"/>
            <a:r>
              <a:rPr lang="en-US" sz="1200" dirty="0"/>
              <a:t>Average 5-year Gross Crop Value</a:t>
            </a:r>
          </a:p>
          <a:p>
            <a:pPr lvl="0"/>
            <a:r>
              <a:rPr lang="en-US" sz="1200" dirty="0"/>
              <a:t>Fuel</a:t>
            </a:r>
          </a:p>
          <a:p>
            <a:pPr lvl="0"/>
            <a:r>
              <a:rPr lang="en-US" sz="1200" dirty="0"/>
              <a:t>Average 5-year Crop Prod Costs</a:t>
            </a:r>
          </a:p>
          <a:p>
            <a:pPr lvl="0"/>
            <a:r>
              <a:rPr lang="en-US" sz="1200" dirty="0"/>
              <a:t>Average 5-year Value of Farm Production</a:t>
            </a:r>
          </a:p>
          <a:p>
            <a:pPr lvl="0"/>
            <a:r>
              <a:rPr lang="en-US" sz="1200" dirty="0"/>
              <a:t>Gross Crop Value</a:t>
            </a:r>
          </a:p>
          <a:p>
            <a:endParaRPr lang="en-US" sz="1200" dirty="0"/>
          </a:p>
          <a:p>
            <a:r>
              <a:rPr lang="en-US" sz="1200" dirty="0"/>
              <a:t>Forest important variables:</a:t>
            </a:r>
          </a:p>
          <a:p>
            <a:pPr lvl="0"/>
            <a:r>
              <a:rPr lang="en-US" sz="1200" dirty="0"/>
              <a:t>Fuel</a:t>
            </a:r>
          </a:p>
          <a:p>
            <a:pPr lvl="0"/>
            <a:r>
              <a:rPr lang="en-US" sz="1200" dirty="0"/>
              <a:t>5-year count of large equipment purchased</a:t>
            </a:r>
          </a:p>
          <a:p>
            <a:pPr lvl="0"/>
            <a:r>
              <a:rPr lang="en-US" sz="1200" dirty="0"/>
              <a:t>Harvested Acres</a:t>
            </a:r>
          </a:p>
          <a:p>
            <a:pPr lvl="0"/>
            <a:r>
              <a:rPr lang="en-US" sz="1200" dirty="0"/>
              <a:t>Gross Crop Value</a:t>
            </a:r>
          </a:p>
          <a:p>
            <a:pPr lvl="0"/>
            <a:r>
              <a:rPr lang="en-US" sz="1200" dirty="0"/>
              <a:t>Seed Other Crop Expense</a:t>
            </a:r>
          </a:p>
          <a:p>
            <a:pPr lvl="0"/>
            <a:r>
              <a:rPr lang="en-US" sz="1200" dirty="0"/>
              <a:t>End Intermediate Loans</a:t>
            </a:r>
          </a:p>
          <a:p>
            <a:endParaRPr lang="en-US" sz="1200" dirty="0"/>
          </a:p>
          <a:p>
            <a:r>
              <a:rPr lang="en-US" sz="1200" dirty="0"/>
              <a:t>KS(Youden): useful in medical diagnostics where minimizing both false positives and false negatives is equally important</a:t>
            </a:r>
          </a:p>
          <a:p>
            <a:r>
              <a:rPr lang="en-US" sz="1200" dirty="0"/>
              <a:t>Lift: marketing and business applications to measure the efficiency of a model</a:t>
            </a:r>
          </a:p>
          <a:p>
            <a:r>
              <a:rPr lang="en-US" sz="1200" dirty="0"/>
              <a:t>Misclassification rate: simple overall measure but can be misleading for imbalanced datasets because a low rate can be achieved by simply predicting the majority class all the time</a:t>
            </a:r>
          </a:p>
          <a:p>
            <a:r>
              <a:rPr lang="en-US" sz="1200" dirty="0"/>
              <a:t>F1 Score: used when both false positives and false negatives are important particularly with imbalanced datasets</a:t>
            </a:r>
          </a:p>
          <a:p>
            <a:endParaRPr lang="en-US" sz="1200" dirty="0"/>
          </a:p>
          <a:p>
            <a:r>
              <a:rPr lang="en-US" sz="1200" dirty="0"/>
              <a:t>Lift: it is more effective than random guessing (above 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71F8EF-9577-E8F0-6FD6-154B7BC457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1EC53-F507-411E-9ADC-FBCFECE09D3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7008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62379-6C46-A047-F5B7-8BB594536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A51D8D-BDD1-E9B1-4620-8A787897D6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0ECADA-0DAF-B9BB-A924-7EEFF4AF22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A8A34F-7D88-4E81-9F2A-E5250EA97C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1EC53-F507-411E-9ADC-FBCFECE09D3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861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1EC53-F507-411E-9ADC-FBCFECE09D3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67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1EC53-F507-411E-9ADC-FBCFECE09D3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44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Liquidity decreased for the third year in a row</a:t>
            </a:r>
          </a:p>
          <a:p>
            <a:endParaRPr lang="en-US" sz="1200" dirty="0"/>
          </a:p>
          <a:p>
            <a:r>
              <a:rPr lang="en-US" sz="1200" dirty="0"/>
              <a:t>Current Ratio decreased which could indicate cash flow struggles in 2025</a:t>
            </a:r>
          </a:p>
          <a:p>
            <a:endParaRPr lang="en-US" sz="1200" dirty="0"/>
          </a:p>
          <a:p>
            <a:r>
              <a:rPr lang="en-US" sz="1200" dirty="0"/>
              <a:t>Factors such as weather, global politics and farm management (Brazil competition, over supply)</a:t>
            </a:r>
          </a:p>
          <a:p>
            <a:endParaRPr lang="en-US" sz="1200" dirty="0"/>
          </a:p>
          <a:p>
            <a:r>
              <a:rPr lang="en-US" sz="1200" dirty="0"/>
              <a:t>Timing equipment purchases and trades, especially large equipment like combines, can impact both crop production and depreciation costs.  </a:t>
            </a:r>
          </a:p>
          <a:p>
            <a:endParaRPr lang="en-US" sz="1200" dirty="0"/>
          </a:p>
          <a:p>
            <a:r>
              <a:rPr lang="en-US" sz="1200" dirty="0"/>
              <a:t>Analyze historical depreciation and analysis data from the Kansas Farm Management Association to identify patterns and predict optimal timing for large equipment purchases.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1EC53-F507-411E-9ADC-FBCFECE09D3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0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FED88-7743-4028-60E9-05366A3EC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039762-B0E0-F783-4FC0-A7D30F62B3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9CE3BB-3689-94FD-545A-49FFF6FF0F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1015D0-93E9-759F-7342-7C0EE1B69C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1EC53-F507-411E-9ADC-FBCFECE09D3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00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44C77-5E8B-C147-F8C1-83E76C52B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F44DFE-9523-1192-290A-CF3176E323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3A7D02-56F8-E1B1-D880-3DEA0131E3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sz="1200" dirty="0"/>
              <a:t>Using SAS Viya 4</a:t>
            </a:r>
          </a:p>
          <a:p>
            <a:pPr defTabSz="931774">
              <a:defRPr/>
            </a:pPr>
            <a:endParaRPr lang="en-US" sz="1200" dirty="0"/>
          </a:p>
          <a:p>
            <a:pPr defTabSz="931774">
              <a:defRPr/>
            </a:pPr>
            <a:r>
              <a:rPr lang="en-US" sz="1200" dirty="0"/>
              <a:t>Merge analysis and depreciation data</a:t>
            </a:r>
          </a:p>
          <a:p>
            <a:pPr defTabSz="931774">
              <a:defRPr/>
            </a:pPr>
            <a:endParaRPr lang="en-US" sz="1200" dirty="0"/>
          </a:p>
          <a:p>
            <a:pPr defTabSz="931774">
              <a:defRPr/>
            </a:pPr>
            <a:r>
              <a:rPr lang="en-US" sz="1200" dirty="0"/>
              <a:t>Grouping the farms to better understand the categories around the state</a:t>
            </a:r>
          </a:p>
          <a:p>
            <a:pPr defTabSz="931774">
              <a:defRPr/>
            </a:pPr>
            <a:r>
              <a:rPr lang="en-US" sz="1200" dirty="0"/>
              <a:t>The farms are typically grouped by association, which ties to an area in Kansas, or farm type but other groupings may improve the models</a:t>
            </a:r>
          </a:p>
          <a:p>
            <a:endParaRPr lang="en-US" sz="1200" dirty="0"/>
          </a:p>
          <a:p>
            <a:pPr defTabSz="931774">
              <a:defRPr/>
            </a:pPr>
            <a:r>
              <a:rPr lang="en-US" sz="1200" dirty="0"/>
              <a:t>Use supervised machine learning like regression, decision trees or random forest methods to predict the purchases of new equipment – specifically combines, self-propelled equipment such as sprayers, and planters.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0CBC8-87B3-C707-4E65-B28CBB090B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1EC53-F507-411E-9ADC-FBCFECE09D3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682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A94F5-F288-516E-78B4-6227DE97B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4B8EF1-AC51-5FEA-D20C-1169C6C5A2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C481D2-A7C0-B355-E6A4-77F8625280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sz="1200" dirty="0"/>
              <a:t>This data is gathered every year by the KFMA Economists, summarized by K-MAR-105 Association and then provided to K-State for research purposes.  </a:t>
            </a:r>
          </a:p>
          <a:p>
            <a:pPr defTabSz="931774">
              <a:defRPr/>
            </a:pPr>
            <a:endParaRPr lang="en-US" sz="1200" dirty="0"/>
          </a:p>
          <a:p>
            <a:pPr defTabSz="931774">
              <a:defRPr/>
            </a:pPr>
            <a:r>
              <a:rPr lang="en-US" sz="1200" dirty="0"/>
              <a:t>Data includes: income, expense, inventory and crop production</a:t>
            </a:r>
          </a:p>
          <a:p>
            <a:endParaRPr lang="en-US" sz="1200" dirty="0"/>
          </a:p>
          <a:p>
            <a:r>
              <a:rPr lang="en-US" sz="1200" dirty="0"/>
              <a:t>The previous year of depreciation records is exported at the same time as the analysis files and can be linked to the analysis data using a farm number.  This data includes purchases, trades, sales and abandoned items.  The records contain a category code so the equipment type can be identified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4575D3-EB82-C38E-9331-E1B2463E3F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1EC53-F507-411E-9ADC-FBCFECE09D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245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1116C-D89E-BAD2-FCCE-5FC0DB93A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F287B2-ABD3-F57D-0246-70E5EABD9F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493E37-D2C9-8BA5-CDAD-F3F3BE1A78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Data Exploration and Cleaning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/>
              <a:t>Identified 48 farms missing previous year variables.  These could be new farms or farms that ran as </a:t>
            </a:r>
            <a:r>
              <a:rPr lang="en-US" sz="1200" dirty="0" err="1"/>
              <a:t>Superfarms</a:t>
            </a:r>
            <a:r>
              <a:rPr lang="en-US" sz="1200" dirty="0"/>
              <a:t> or sub-farms in previous years.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/>
              <a:t>Some farms missing depreciation data.  The counts are set to zeros for these farms.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/>
              <a:t>There are data outliers but there are big differences in farm sizes, so no data was removed.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/>
              <a:t>Some variables had zeroes for every record, so these columns were removed.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60F02-95DF-598D-FE11-5AF0B1BB0B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1EC53-F507-411E-9ADC-FBCFECE09D3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59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F2C1F-524E-CB0C-246C-07F67D10A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E2374C-CDC6-D4CE-2881-52251B922C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FC688E-0506-0800-FCDD-C4DB445AA3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+mn-lt"/>
              </a:rPr>
              <a:t>Used cluster variables code flow to reduce to thirteen variables for clustering analysis </a:t>
            </a:r>
          </a:p>
          <a:p>
            <a:endParaRPr lang="en-US" sz="1200" dirty="0">
              <a:latin typeface="+mn-lt"/>
            </a:endParaRPr>
          </a:p>
          <a:p>
            <a:pPr rtl="0" eaLnBrk="1" fontAlgn="t" latinLnBrk="0" hangingPunct="1"/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Var_0002_TotalCropAcres</a:t>
            </a:r>
          </a:p>
          <a:p>
            <a:pPr rtl="0" eaLnBrk="1" fontAlgn="t" latinLnBrk="0" hangingPunct="1"/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Var_1019_Int_Asset_Beg</a:t>
            </a:r>
          </a:p>
          <a:p>
            <a:pPr rtl="0" eaLnBrk="1" fontAlgn="auto" latinLnBrk="0" hangingPunct="1"/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Var_0274_Beef</a:t>
            </a:r>
          </a:p>
          <a:p>
            <a:pPr rtl="0" eaLnBrk="1" fontAlgn="t" latinLnBrk="0" hangingPunct="1"/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Var_1025_NetWorth_Beg</a:t>
            </a:r>
          </a:p>
          <a:p>
            <a:pPr rtl="0" eaLnBrk="1" fontAlgn="auto" latinLnBrk="0" hangingPunct="1"/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Var_0275_Dairy</a:t>
            </a:r>
          </a:p>
          <a:p>
            <a:pPr rtl="0" eaLnBrk="1" fontAlgn="t" latinLnBrk="0" hangingPunct="1"/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Var_2377_OtherGrainAccrual</a:t>
            </a:r>
          </a:p>
          <a:p>
            <a:pPr rtl="0" eaLnBrk="1" fontAlgn="auto" latinLnBrk="0" hangingPunct="1"/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Var_0277_Swine</a:t>
            </a:r>
          </a:p>
          <a:p>
            <a:pPr rtl="0" eaLnBrk="1" fontAlgn="t" latinLnBrk="0" hangingPunct="1"/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AVG5YR_ManagedCapital</a:t>
            </a:r>
          </a:p>
          <a:p>
            <a:pPr rtl="0" eaLnBrk="1" fontAlgn="auto" latinLnBrk="0" hangingPunct="1"/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Var_0454_Beg_Current_Loans</a:t>
            </a:r>
          </a:p>
          <a:p>
            <a:pPr rtl="0" eaLnBrk="1" fontAlgn="t" latinLnBrk="0" hangingPunct="1"/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AVG5YR_VFP</a:t>
            </a:r>
          </a:p>
          <a:p>
            <a:pPr rtl="0" eaLnBrk="1" fontAlgn="auto" latinLnBrk="0" hangingPunct="1"/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Var_0979_Beg_DebtToAsset_Ratio</a:t>
            </a:r>
          </a:p>
          <a:p>
            <a:pPr rtl="0" eaLnBrk="1" fontAlgn="t" latinLnBrk="0" hangingPunct="1"/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AVG5YR_ProfitMarginRatio</a:t>
            </a:r>
          </a:p>
          <a:p>
            <a:pPr rtl="0" eaLnBrk="1" fontAlgn="auto" latinLnBrk="0" hangingPunct="1"/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Var_1006_NetFarmIncome_Ratio_VFP</a:t>
            </a:r>
          </a:p>
          <a:p>
            <a:endParaRPr lang="en-US" sz="1200" dirty="0">
              <a:latin typeface="+mn-lt"/>
            </a:endParaRPr>
          </a:p>
          <a:p>
            <a:endParaRPr lang="en-US" sz="1200" dirty="0"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7C0FD2-BC28-F9D6-86B1-164FB6E317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1EC53-F507-411E-9ADC-FBCFECE09D3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73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2A03E-B2A1-C170-FB48-AD94017A1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DB6534-8431-F634-2AD1-E3E6E0A48A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6F67DD-6B34-B45C-ADDD-5CB055BCD1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+mn-lt"/>
              </a:rPr>
              <a:t>Mid-size</a:t>
            </a:r>
          </a:p>
          <a:p>
            <a:pPr>
              <a:lnSpc>
                <a:spcPct val="115000"/>
              </a:lnSpc>
              <a:spcAft>
                <a:spcPts val="815"/>
              </a:spcAft>
            </a:pPr>
            <a:r>
              <a:rPr lang="en-US" sz="1200" kern="100" dirty="0">
                <a:latin typeface="+mn-lt"/>
              </a:rPr>
              <a:t>High: Other Grain</a:t>
            </a:r>
          </a:p>
          <a:p>
            <a:pPr>
              <a:lnSpc>
                <a:spcPct val="115000"/>
              </a:lnSpc>
              <a:spcAft>
                <a:spcPts val="815"/>
              </a:spcAft>
            </a:pPr>
            <a:r>
              <a:rPr lang="en-US" sz="1200" kern="100" dirty="0">
                <a:latin typeface="+mn-lt"/>
              </a:rPr>
              <a:t>All other variables in the middle</a:t>
            </a:r>
            <a:r>
              <a:rPr lang="en-US" sz="1200" dirty="0">
                <a:latin typeface="+mn-lt"/>
              </a:rPr>
              <a:t> farms </a:t>
            </a:r>
          </a:p>
          <a:p>
            <a:pPr>
              <a:lnSpc>
                <a:spcPct val="115000"/>
              </a:lnSpc>
              <a:spcAft>
                <a:spcPts val="815"/>
              </a:spcAft>
            </a:pPr>
            <a:endParaRPr lang="en-US" sz="1200" dirty="0">
              <a:latin typeface="+mn-lt"/>
            </a:endParaRPr>
          </a:p>
          <a:p>
            <a:pPr>
              <a:lnSpc>
                <a:spcPct val="115000"/>
              </a:lnSpc>
              <a:spcAft>
                <a:spcPts val="815"/>
              </a:spcAft>
            </a:pPr>
            <a:r>
              <a:rPr lang="en-US" sz="1200" dirty="0">
                <a:latin typeface="+mn-lt"/>
              </a:rPr>
              <a:t>Large Crop farms</a:t>
            </a:r>
          </a:p>
          <a:p>
            <a:pPr defTabSz="931774">
              <a:lnSpc>
                <a:spcPct val="115000"/>
              </a:lnSpc>
              <a:spcAft>
                <a:spcPts val="815"/>
              </a:spcAft>
              <a:defRPr/>
            </a:pPr>
            <a:r>
              <a:rPr lang="en-US" sz="1200" kern="100" dirty="0">
                <a:latin typeface="+mn-lt"/>
              </a:rPr>
              <a:t>High: Total Crop Acres, Beginning Intermediate Assets, Beginning Net Worth, Average 5-yr Crop Production Costs, Average 5-yr VFP, Average 5-yr Profit Margin Ratio</a:t>
            </a:r>
          </a:p>
          <a:p>
            <a:pPr defTabSz="931774">
              <a:lnSpc>
                <a:spcPct val="115000"/>
              </a:lnSpc>
              <a:spcAft>
                <a:spcPts val="815"/>
              </a:spcAft>
              <a:defRPr/>
            </a:pPr>
            <a:endParaRPr lang="en-US" sz="1200" kern="100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defTabSz="931774">
              <a:lnSpc>
                <a:spcPct val="115000"/>
              </a:lnSpc>
              <a:spcAft>
                <a:spcPts val="815"/>
              </a:spcAft>
              <a:defRPr/>
            </a:pPr>
            <a:r>
              <a:rPr lang="en-US" sz="12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Small farms </a:t>
            </a:r>
          </a:p>
          <a:p>
            <a:pPr defTabSz="931774">
              <a:lnSpc>
                <a:spcPct val="115000"/>
              </a:lnSpc>
              <a:spcAft>
                <a:spcPts val="815"/>
              </a:spcAft>
              <a:defRPr/>
            </a:pPr>
            <a:r>
              <a:rPr lang="en-US" sz="1200" kern="100" dirty="0">
                <a:latin typeface="+mn-lt"/>
              </a:rPr>
              <a:t>Low: Total Crop Acres, Swine, Beef, Beginning Current Loans, Beginning Debt to Asset Ratio, Net Farm Income Ratio, Beginning Intermediate Assets, Average 5-yr Crop Production Cost, Average 5-yr VFP</a:t>
            </a:r>
            <a:endParaRPr lang="en-US" sz="1200" kern="100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defTabSz="931774">
              <a:lnSpc>
                <a:spcPct val="115000"/>
              </a:lnSpc>
              <a:spcAft>
                <a:spcPts val="815"/>
              </a:spcAft>
              <a:defRPr/>
            </a:pPr>
            <a:endParaRPr lang="en-US" sz="1200" kern="100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defTabSz="931774">
              <a:lnSpc>
                <a:spcPct val="115000"/>
              </a:lnSpc>
              <a:spcAft>
                <a:spcPts val="815"/>
              </a:spcAft>
              <a:defRPr/>
            </a:pPr>
            <a:r>
              <a:rPr lang="en-US" sz="12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At-risk farms </a:t>
            </a:r>
          </a:p>
          <a:p>
            <a:pPr>
              <a:lnSpc>
                <a:spcPct val="115000"/>
              </a:lnSpc>
              <a:spcAft>
                <a:spcPts val="815"/>
              </a:spcAft>
            </a:pPr>
            <a:r>
              <a:rPr lang="en-US" sz="1200" kern="100" dirty="0">
                <a:latin typeface="+mn-lt"/>
              </a:rPr>
              <a:t>High: Beginning Debt to Asset Ratio</a:t>
            </a:r>
          </a:p>
          <a:p>
            <a:pPr>
              <a:lnSpc>
                <a:spcPct val="115000"/>
              </a:lnSpc>
              <a:spcAft>
                <a:spcPts val="815"/>
              </a:spcAft>
            </a:pPr>
            <a:r>
              <a:rPr lang="en-US" sz="1200" kern="100" dirty="0">
                <a:latin typeface="+mn-lt"/>
              </a:rPr>
              <a:t>Low: Beginning Net Worth, Average 5-yr Profit Margin Ratio</a:t>
            </a:r>
            <a:endParaRPr lang="en-US" sz="1200" kern="100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defTabSz="931774">
              <a:lnSpc>
                <a:spcPct val="115000"/>
              </a:lnSpc>
              <a:spcAft>
                <a:spcPts val="815"/>
              </a:spcAft>
              <a:defRPr/>
            </a:pPr>
            <a:endParaRPr lang="en-US" sz="1200" kern="100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defTabSz="931774">
              <a:lnSpc>
                <a:spcPct val="115000"/>
              </a:lnSpc>
              <a:spcAft>
                <a:spcPts val="815"/>
              </a:spcAft>
              <a:defRPr/>
            </a:pPr>
            <a:r>
              <a:rPr lang="en-US" sz="12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Livestock Farms </a:t>
            </a:r>
          </a:p>
          <a:p>
            <a:pPr defTabSz="931774">
              <a:lnSpc>
                <a:spcPct val="115000"/>
              </a:lnSpc>
              <a:spcAft>
                <a:spcPts val="815"/>
              </a:spcAft>
              <a:defRPr/>
            </a:pPr>
            <a:r>
              <a:rPr lang="en-US" sz="1200" kern="100" dirty="0">
                <a:latin typeface="+mn-lt"/>
              </a:rPr>
              <a:t>High: Dairy, Swine, Beef, Beginning Current Loans, Net Farm Income Ratio</a:t>
            </a:r>
            <a:endParaRPr lang="en-US" sz="1200" kern="100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9A26C-9416-3C82-825F-FEB120B78E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1EC53-F507-411E-9ADC-FBCFECE09D3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59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uthor Biography">
    <p:bg bwMode="ltGray">
      <p:bgPr>
        <a:blipFill dpi="0"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11125200" cy="762000"/>
          </a:xfrm>
          <a:prstGeom prst="rect">
            <a:avLst/>
          </a:prstGeom>
          <a:effectLst/>
        </p:spPr>
        <p:txBody>
          <a:bodyPr vert="horz" lIns="121899" tIns="60949" rIns="121899" bIns="60949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11125200" cy="4957257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5FD4A-3F4E-C6DD-5036-FA090FBFE4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4286" y="6410714"/>
            <a:ext cx="1676400" cy="296671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/>
              <a:t>#MWSUG2025 #SSxx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ED9B6D-FE1C-EE06-25AA-5E212D35CA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106467"/>
            <a:ext cx="1038794" cy="166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62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losing contact">
    <p:bg bwMode="ltGray">
      <p:bgPr>
        <a:blipFill dpi="0"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11125200" cy="762000"/>
          </a:xfrm>
          <a:prstGeom prst="rect">
            <a:avLst/>
          </a:prstGeom>
          <a:effectLst/>
        </p:spPr>
        <p:txBody>
          <a:bodyPr vert="horz" lIns="121899" tIns="60949" rIns="121899" bIns="60949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025B570-C330-AEE7-8299-1DD179A998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4286" y="6410714"/>
            <a:ext cx="1676400" cy="296671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/>
              <a:t>#MWSUG2025 #SSxx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20BAD6-20C1-9D1C-F654-5527470452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1617068"/>
            <a:ext cx="2743200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11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ltGray">
      <p:bgPr>
        <a:blipFill dpi="0"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68628" y="1828800"/>
            <a:ext cx="9222602" cy="2147926"/>
          </a:xfrm>
        </p:spPr>
        <p:txBody>
          <a:bodyPr anchor="ctr">
            <a:normAutofit/>
          </a:bodyPr>
          <a:lstStyle>
            <a:lvl1pPr algn="ctr">
              <a:defRPr sz="5400" cap="none" normalizeH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8628" y="4063998"/>
            <a:ext cx="9222602" cy="1016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801">
                <a:solidFill>
                  <a:schemeClr val="tx1"/>
                </a:solidFill>
              </a:defRPr>
            </a:lvl1pPr>
            <a:lvl2pPr marL="609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9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8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7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2DB887F-9C58-5FB3-0D64-6CFBC87640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4286" y="6410714"/>
            <a:ext cx="1676400" cy="296671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/>
              <a:t>#MWSUG2025 #SSxx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886E931-5161-155C-2AEC-3B601B8DC5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106467"/>
            <a:ext cx="1038794" cy="166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0" orient="horz" pos="2160">
          <p15:clr>
            <a:srgbClr val="FBAE40"/>
          </p15:clr>
        </p15:guide>
        <p15:guide id="1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#MWSUG2025 #SSxx</a:t>
            </a:r>
          </a:p>
        </p:txBody>
      </p:sp>
    </p:spTree>
    <p:extLst>
      <p:ext uri="{BB962C8B-B14F-4D97-AF65-F5344CB8AC3E}">
        <p14:creationId xmlns:p14="http://schemas.microsoft.com/office/powerpoint/2010/main" val="188034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11125200" cy="497840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#MWSUG2025 #SSxx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11125200" cy="762000"/>
          </a:xfrm>
          <a:prstGeom prst="rect">
            <a:avLst/>
          </a:prstGeom>
          <a:effectLst/>
        </p:spPr>
        <p:txBody>
          <a:bodyPr vert="horz" lIns="121899" tIns="60949" rIns="121899" bIns="60949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30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95400"/>
            <a:ext cx="5359400" cy="4978401"/>
          </a:xfrm>
        </p:spPr>
        <p:txBody>
          <a:bodyPr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  <a:lvl2pPr>
              <a:defRPr sz="2400" baseline="0">
                <a:solidFill>
                  <a:schemeClr val="bg1"/>
                </a:solidFill>
              </a:defRPr>
            </a:lvl2pPr>
            <a:lvl3pPr>
              <a:defRPr sz="1801" baseline="0">
                <a:solidFill>
                  <a:schemeClr val="bg1"/>
                </a:solidFill>
              </a:defRPr>
            </a:lvl3pPr>
            <a:lvl4pPr>
              <a:defRPr sz="1600" baseline="0">
                <a:solidFill>
                  <a:schemeClr val="bg1"/>
                </a:solidFill>
              </a:defRPr>
            </a:lvl4pPr>
            <a:lvl5pPr>
              <a:defRPr sz="1400" baseline="0">
                <a:solidFill>
                  <a:schemeClr val="bg1"/>
                </a:solidFill>
              </a:defRPr>
            </a:lvl5pPr>
            <a:lvl6pPr>
              <a:defRPr sz="1400"/>
            </a:lvl6pPr>
            <a:lvl7pPr marL="2670382">
              <a:defRPr sz="1400"/>
            </a:lvl7pPr>
            <a:lvl8pPr marL="2670382">
              <a:defRPr sz="1400"/>
            </a:lvl8pPr>
            <a:lvl9pPr marL="2670382"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295400"/>
            <a:ext cx="5435600" cy="4978401"/>
          </a:xfrm>
        </p:spPr>
        <p:txBody>
          <a:bodyPr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  <a:lvl2pPr>
              <a:defRPr sz="2400" baseline="0">
                <a:solidFill>
                  <a:schemeClr val="bg1"/>
                </a:solidFill>
              </a:defRPr>
            </a:lvl2pPr>
            <a:lvl3pPr>
              <a:defRPr sz="1801" baseline="0">
                <a:solidFill>
                  <a:schemeClr val="bg1"/>
                </a:solidFill>
              </a:defRPr>
            </a:lvl3pPr>
            <a:lvl4pPr>
              <a:defRPr sz="1600" baseline="0">
                <a:solidFill>
                  <a:schemeClr val="bg1"/>
                </a:solidFill>
              </a:defRPr>
            </a:lvl4pPr>
            <a:lvl5pPr>
              <a:defRPr sz="1400" baseline="0">
                <a:solidFill>
                  <a:schemeClr val="bg1"/>
                </a:solidFill>
              </a:defRPr>
            </a:lvl5pPr>
            <a:lvl6pPr marL="2670382">
              <a:defRPr sz="1400" baseline="0"/>
            </a:lvl6pPr>
            <a:lvl7pPr marL="2670382">
              <a:defRPr sz="1400" baseline="0"/>
            </a:lvl7pPr>
            <a:lvl8pPr marL="2670382">
              <a:defRPr sz="1400" baseline="0"/>
            </a:lvl8pPr>
            <a:lvl9pPr marL="2670382"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#MWSUG2025 #SSxx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11125200" cy="762000"/>
          </a:xfrm>
          <a:prstGeom prst="rect">
            <a:avLst/>
          </a:prstGeom>
          <a:effectLst/>
        </p:spPr>
        <p:txBody>
          <a:bodyPr vert="horz" lIns="121899" tIns="60949" rIns="121899" bIns="60949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5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295400"/>
            <a:ext cx="5359400" cy="914400"/>
          </a:xfr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1" b="0" baseline="0">
                <a:solidFill>
                  <a:schemeClr val="bg1"/>
                </a:solidFill>
              </a:defRPr>
            </a:lvl1pPr>
            <a:lvl2pPr marL="609676" indent="0">
              <a:buNone/>
              <a:defRPr sz="2701" b="1"/>
            </a:lvl2pPr>
            <a:lvl3pPr marL="1219353" indent="0">
              <a:buNone/>
              <a:defRPr sz="2401" b="1"/>
            </a:lvl3pPr>
            <a:lvl4pPr marL="1829029" indent="0">
              <a:buNone/>
              <a:defRPr sz="2101" b="1"/>
            </a:lvl4pPr>
            <a:lvl5pPr marL="2438703" indent="0">
              <a:buNone/>
              <a:defRPr sz="2101" b="1"/>
            </a:lvl5pPr>
            <a:lvl6pPr marL="3048380" indent="0">
              <a:buNone/>
              <a:defRPr sz="2101" b="1"/>
            </a:lvl6pPr>
            <a:lvl7pPr marL="3658057" indent="0">
              <a:buNone/>
              <a:defRPr sz="2101" b="1"/>
            </a:lvl7pPr>
            <a:lvl8pPr marL="4267733" indent="0">
              <a:buNone/>
              <a:defRPr sz="2101" b="1"/>
            </a:lvl8pPr>
            <a:lvl9pPr marL="4877410" indent="0">
              <a:buNone/>
              <a:defRPr sz="21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209800"/>
            <a:ext cx="5359400" cy="4038600"/>
          </a:xfrm>
        </p:spPr>
        <p:txBody>
          <a:bodyPr>
            <a:normAutofit/>
          </a:bodyPr>
          <a:lstStyle>
            <a:lvl1pPr>
              <a:defRPr sz="2401" baseline="0">
                <a:solidFill>
                  <a:schemeClr val="bg1"/>
                </a:solidFill>
              </a:defRPr>
            </a:lvl1pPr>
            <a:lvl2pPr>
              <a:defRPr sz="2001" baseline="0">
                <a:solidFill>
                  <a:schemeClr val="bg1"/>
                </a:solidFill>
              </a:defRPr>
            </a:lvl2pPr>
            <a:lvl3pPr>
              <a:defRPr sz="1801" baseline="0">
                <a:solidFill>
                  <a:schemeClr val="bg1"/>
                </a:solidFill>
              </a:defRPr>
            </a:lvl3pPr>
            <a:lvl4pPr>
              <a:defRPr sz="1600" baseline="0">
                <a:solidFill>
                  <a:schemeClr val="bg1"/>
                </a:solidFill>
              </a:defRPr>
            </a:lvl4pPr>
            <a:lvl5pPr>
              <a:defRPr sz="1400" baseline="0">
                <a:solidFill>
                  <a:schemeClr val="bg1"/>
                </a:solidFill>
              </a:defRPr>
            </a:lvl5pPr>
            <a:lvl6pPr marL="2670382">
              <a:defRPr sz="1400"/>
            </a:lvl6pPr>
            <a:lvl7pPr marL="2670382">
              <a:defRPr sz="1400"/>
            </a:lvl7pPr>
            <a:lvl8pPr marL="2670382">
              <a:defRPr sz="1400"/>
            </a:lvl8pPr>
            <a:lvl9pPr marL="2670382"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9200" y="1295400"/>
            <a:ext cx="5359400" cy="914400"/>
          </a:xfr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1" b="0" baseline="0">
                <a:solidFill>
                  <a:schemeClr val="bg1"/>
                </a:solidFill>
              </a:defRPr>
            </a:lvl1pPr>
            <a:lvl2pPr marL="609676" indent="0">
              <a:buNone/>
              <a:defRPr sz="2701" b="1"/>
            </a:lvl2pPr>
            <a:lvl3pPr marL="1219353" indent="0">
              <a:buNone/>
              <a:defRPr sz="2401" b="1"/>
            </a:lvl3pPr>
            <a:lvl4pPr marL="1829029" indent="0">
              <a:buNone/>
              <a:defRPr sz="2101" b="1"/>
            </a:lvl4pPr>
            <a:lvl5pPr marL="2438703" indent="0">
              <a:buNone/>
              <a:defRPr sz="2101" b="1"/>
            </a:lvl5pPr>
            <a:lvl6pPr marL="3048380" indent="0">
              <a:buNone/>
              <a:defRPr sz="2101" b="1"/>
            </a:lvl6pPr>
            <a:lvl7pPr marL="3658057" indent="0">
              <a:buNone/>
              <a:defRPr sz="2101" b="1"/>
            </a:lvl7pPr>
            <a:lvl8pPr marL="4267733" indent="0">
              <a:buNone/>
              <a:defRPr sz="2101" b="1"/>
            </a:lvl8pPr>
            <a:lvl9pPr marL="4877410" indent="0">
              <a:buNone/>
              <a:defRPr sz="21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9200" y="2209800"/>
            <a:ext cx="5359400" cy="4038600"/>
          </a:xfrm>
        </p:spPr>
        <p:txBody>
          <a:bodyPr>
            <a:normAutofit/>
          </a:bodyPr>
          <a:lstStyle>
            <a:lvl1pPr>
              <a:defRPr sz="2401" baseline="0">
                <a:solidFill>
                  <a:schemeClr val="bg1"/>
                </a:solidFill>
              </a:defRPr>
            </a:lvl1pPr>
            <a:lvl2pPr>
              <a:defRPr sz="2001" baseline="0">
                <a:solidFill>
                  <a:schemeClr val="bg1"/>
                </a:solidFill>
              </a:defRPr>
            </a:lvl2pPr>
            <a:lvl3pPr>
              <a:defRPr sz="1801" baseline="0">
                <a:solidFill>
                  <a:schemeClr val="bg1"/>
                </a:solidFill>
              </a:defRPr>
            </a:lvl3pPr>
            <a:lvl4pPr>
              <a:defRPr sz="1600" baseline="0">
                <a:solidFill>
                  <a:schemeClr val="bg1"/>
                </a:solidFill>
              </a:defRPr>
            </a:lvl4pPr>
            <a:lvl5pPr>
              <a:defRPr sz="1400" baseline="0">
                <a:solidFill>
                  <a:schemeClr val="bg1"/>
                </a:solidFill>
              </a:defRPr>
            </a:lvl5pPr>
            <a:lvl6pPr marL="2670382">
              <a:defRPr sz="1400"/>
            </a:lvl6pPr>
            <a:lvl7pPr marL="2670382">
              <a:defRPr sz="1400"/>
            </a:lvl7pPr>
            <a:lvl8pPr marL="2670382">
              <a:defRPr sz="1400" baseline="0"/>
            </a:lvl8pPr>
            <a:lvl9pPr marL="2670382"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#MWSUG2025 #SSxx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11125200" cy="762000"/>
          </a:xfrm>
          <a:prstGeom prst="rect">
            <a:avLst/>
          </a:prstGeom>
          <a:effectLst/>
        </p:spPr>
        <p:txBody>
          <a:bodyPr vert="horz" lIns="121899" tIns="60949" rIns="121899" bIns="60949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68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1" y="1752600"/>
            <a:ext cx="9753600" cy="1764000"/>
          </a:xfrm>
        </p:spPr>
        <p:txBody>
          <a:bodyPr anchor="t" anchorCtr="0">
            <a:noAutofit/>
          </a:bodyPr>
          <a:lstStyle>
            <a:lvl1pPr algn="ctr">
              <a:defRPr sz="4401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1" y="3632200"/>
            <a:ext cx="9753600" cy="1016000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1" baseline="0">
                <a:solidFill>
                  <a:schemeClr val="bg1"/>
                </a:solidFill>
              </a:defRPr>
            </a:lvl1pPr>
            <a:lvl2pPr marL="609676" indent="0">
              <a:buNone/>
              <a:defRPr sz="2401">
                <a:solidFill>
                  <a:schemeClr val="tx1">
                    <a:tint val="75000"/>
                  </a:schemeClr>
                </a:solidFill>
              </a:defRPr>
            </a:lvl2pPr>
            <a:lvl3pPr marL="1219353" indent="0">
              <a:buNone/>
              <a:defRPr sz="2101">
                <a:solidFill>
                  <a:schemeClr val="tx1">
                    <a:tint val="75000"/>
                  </a:schemeClr>
                </a:solidFill>
              </a:defRPr>
            </a:lvl3pPr>
            <a:lvl4pPr marL="1829029" indent="0">
              <a:buNone/>
              <a:defRPr sz="1901">
                <a:solidFill>
                  <a:schemeClr val="tx1">
                    <a:tint val="75000"/>
                  </a:schemeClr>
                </a:solidFill>
              </a:defRPr>
            </a:lvl4pPr>
            <a:lvl5pPr marL="2438703" indent="0">
              <a:buNone/>
              <a:defRPr sz="1901">
                <a:solidFill>
                  <a:schemeClr val="tx1">
                    <a:tint val="75000"/>
                  </a:schemeClr>
                </a:solidFill>
              </a:defRPr>
            </a:lvl5pPr>
            <a:lvl6pPr marL="3048380" indent="0">
              <a:buNone/>
              <a:defRPr sz="1901">
                <a:solidFill>
                  <a:schemeClr val="tx1">
                    <a:tint val="75000"/>
                  </a:schemeClr>
                </a:solidFill>
              </a:defRPr>
            </a:lvl6pPr>
            <a:lvl7pPr marL="3658057" indent="0">
              <a:buNone/>
              <a:defRPr sz="1901">
                <a:solidFill>
                  <a:schemeClr val="tx1">
                    <a:tint val="75000"/>
                  </a:schemeClr>
                </a:solidFill>
              </a:defRPr>
            </a:lvl7pPr>
            <a:lvl8pPr marL="4267733" indent="0">
              <a:buNone/>
              <a:defRPr sz="1901">
                <a:solidFill>
                  <a:schemeClr val="tx1">
                    <a:tint val="75000"/>
                  </a:schemeClr>
                </a:solidFill>
              </a:defRPr>
            </a:lvl8pPr>
            <a:lvl9pPr marL="4877410" indent="0">
              <a:buNone/>
              <a:defRPr sz="19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#MWSUG2025 #SSxx</a:t>
            </a:r>
          </a:p>
        </p:txBody>
      </p:sp>
    </p:spTree>
    <p:extLst>
      <p:ext uri="{BB962C8B-B14F-4D97-AF65-F5344CB8AC3E}">
        <p14:creationId xmlns:p14="http://schemas.microsoft.com/office/powerpoint/2010/main" val="363890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#MWSUG2025 #SSxx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11125200" cy="762000"/>
          </a:xfrm>
          <a:prstGeom prst="rect">
            <a:avLst/>
          </a:prstGeom>
          <a:effectLst/>
        </p:spPr>
        <p:txBody>
          <a:bodyPr vert="horz" lIns="121899" tIns="60949" rIns="121899" bIns="60949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68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contact">
    <p:bg bwMode="ltGray">
      <p:bgPr>
        <a:blipFill dpi="0"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11125200" cy="762000"/>
          </a:xfrm>
          <a:prstGeom prst="rect">
            <a:avLst/>
          </a:prstGeom>
          <a:effectLst/>
        </p:spPr>
        <p:txBody>
          <a:bodyPr vert="horz" lIns="121899" tIns="60949" rIns="121899" bIns="60949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11125200" cy="4957257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Picture 1" descr="MWSUG 2024 Logo&#10;A computer with a chart, Milwaukee skyline and a guitar. The electric guitar was invented in Waukesha, WI.">
            <a:extLst>
              <a:ext uri="{FF2B5EF4-FFF2-40B4-BE49-F238E27FC236}">
                <a16:creationId xmlns:a16="http://schemas.microsoft.com/office/drawing/2014/main" id="{C164DF52-DBFB-20BD-5A1A-D57C0B40D8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413248"/>
            <a:ext cx="1280160" cy="1280160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025B570-C330-AEE7-8299-1DD179A998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4286" y="6410714"/>
            <a:ext cx="1676400" cy="296671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/>
              <a:t>#MWSUG2025 #SSxx</a:t>
            </a:r>
          </a:p>
        </p:txBody>
      </p:sp>
    </p:spTree>
    <p:extLst>
      <p:ext uri="{BB962C8B-B14F-4D97-AF65-F5344CB8AC3E}">
        <p14:creationId xmlns:p14="http://schemas.microsoft.com/office/powerpoint/2010/main" val="413393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ement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143000"/>
            <a:ext cx="12192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4286" y="304800"/>
            <a:ext cx="11125200" cy="762000"/>
          </a:xfrm>
          <a:prstGeom prst="rect">
            <a:avLst/>
          </a:prstGeom>
          <a:effectLst/>
        </p:spPr>
        <p:txBody>
          <a:bodyPr vert="horz" lIns="121899" tIns="60949" rIns="121899" bIns="60949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295400"/>
            <a:ext cx="11125200" cy="4957257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4286" y="6410714"/>
            <a:ext cx="1676400" cy="296671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dirty="0"/>
              <a:t>#MWSUG2025 #SSxx</a:t>
            </a: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9982200" y="6396232"/>
            <a:ext cx="609600" cy="296671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defPPr>
              <a:defRPr lang="en-US"/>
            </a:defPPr>
            <a:lvl1pPr marL="0" algn="l" defTabSz="1218987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260CEF-1E59-4C59-A296-8422497F264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A222C2E-0C2C-D9F9-2DDA-567268A9A3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156" y="5486401"/>
            <a:ext cx="763115" cy="122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9488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36" r:id="rId2"/>
    <p:sldLayoutId id="2147483742" r:id="rId3"/>
    <p:sldLayoutId id="2147483737" r:id="rId4"/>
    <p:sldLayoutId id="2147483739" r:id="rId5"/>
    <p:sldLayoutId id="2147483740" r:id="rId6"/>
    <p:sldLayoutId id="2147483738" r:id="rId7"/>
    <p:sldLayoutId id="2147483741" r:id="rId8"/>
    <p:sldLayoutId id="2147483746" r:id="rId9"/>
    <p:sldLayoutId id="2147483747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ctr" defTabSz="1219353" rtl="0" eaLnBrk="1" latinLnBrk="0" hangingPunct="1">
        <a:lnSpc>
          <a:spcPct val="80000"/>
        </a:lnSpc>
        <a:spcBef>
          <a:spcPct val="0"/>
        </a:spcBef>
        <a:buNone/>
        <a:defRPr sz="4800" kern="1200" cap="none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74402" indent="-274402" algn="l" defTabSz="1219353" rtl="0" eaLnBrk="1" latinLnBrk="0" hangingPunct="1">
        <a:lnSpc>
          <a:spcPct val="90000"/>
        </a:lnSpc>
        <a:spcBef>
          <a:spcPts val="1600"/>
        </a:spcBef>
        <a:buClr>
          <a:schemeClr val="accent1"/>
        </a:buClr>
        <a:buSzPct val="90000"/>
        <a:buFont typeface="Arial" pitchFamily="34" charset="0"/>
        <a:buChar char="•"/>
        <a:defRPr sz="2801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548805" indent="-274402" algn="l" defTabSz="1219353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90000"/>
        <a:buFont typeface="Cambria" pitchFamily="18" charset="0"/>
        <a:buChar char="–"/>
        <a:defRPr sz="2401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823207" indent="-274402" algn="l" defTabSz="1219353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1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097609" indent="-274402" algn="l" defTabSz="1219353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Cambria" pitchFamily="18" charset="0"/>
        <a:buChar char="–"/>
        <a:defRPr sz="1801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1372010" indent="-274402" algn="l" defTabSz="1219353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1646414" indent="-274402" algn="l" defTabSz="1219353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Cambria" pitchFamily="18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816" indent="-274402" algn="l" defTabSz="1219353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95217" indent="-274402" algn="l" defTabSz="1219353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Cambria" pitchFamily="18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9621" indent="-274402" algn="l" defTabSz="1219353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9353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609676" algn="l" defTabSz="1219353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219353" algn="l" defTabSz="1219353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829029" algn="l" defTabSz="1219353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438703" algn="l" defTabSz="1219353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048380" algn="l" defTabSz="1219353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658057" algn="l" defTabSz="1219353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267733" algn="l" defTabSz="1219353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4877410" algn="l" defTabSz="1219353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44286" y="6410714"/>
            <a:ext cx="1676400" cy="296671"/>
          </a:xfrm>
        </p:spPr>
        <p:txBody>
          <a:bodyPr/>
          <a:lstStyle/>
          <a:p>
            <a:r>
              <a:rPr lang="en-US" dirty="0"/>
              <a:t>#MWSUG2025 #AE41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Predicting Farm Equipment Purchases and Trades</a:t>
            </a:r>
            <a:br>
              <a:rPr lang="en-US" dirty="0"/>
            </a:br>
            <a:r>
              <a:rPr lang="en-US" sz="4000" dirty="0"/>
              <a:t>AE-41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533400" y="1752600"/>
            <a:ext cx="11125200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Koren Roland has years of experience as a software developer and is the owner of GroveSite and MyPBGames. She is also a consultant for Kansas Farm Management Association. Koren is collecting degrees with an undergraduate degree in Information Systems, an MBA and an MS in Management Information Systems. She is now adding a master’s degree in data analytics from Kansas State University to her collection to pivot her career from building data collection applications to interpreting data and driving informed decision-making.</a:t>
            </a:r>
          </a:p>
        </p:txBody>
      </p:sp>
    </p:spTree>
    <p:extLst>
      <p:ext uri="{BB962C8B-B14F-4D97-AF65-F5344CB8AC3E}">
        <p14:creationId xmlns:p14="http://schemas.microsoft.com/office/powerpoint/2010/main" val="10882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D8FFE-3954-4886-DF7A-70B69DD9D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4C79247-B3C6-39F0-5A27-D39F07C9B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95400"/>
            <a:ext cx="4191000" cy="49784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All profit margin ratios decreased in 2024</a:t>
            </a:r>
          </a:p>
          <a:p>
            <a:pPr marL="0" indent="0">
              <a:buNone/>
            </a:pPr>
            <a:r>
              <a:rPr lang="en-US" dirty="0"/>
              <a:t>Farms that purchased equipment had higher profitability ratios for both the 5-year and 2024 averages.</a:t>
            </a:r>
          </a:p>
          <a:p>
            <a:pPr marL="0" indent="0">
              <a:buNone/>
            </a:pPr>
            <a:r>
              <a:rPr lang="en-US" dirty="0"/>
              <a:t>All operating expense ratios increased in 2024  </a:t>
            </a:r>
          </a:p>
          <a:p>
            <a:pPr marL="0" indent="0">
              <a:buNone/>
            </a:pPr>
            <a:r>
              <a:rPr lang="en-US" dirty="0"/>
              <a:t>Farms that purchased equipment rose less and had lower ratios than farms that did not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B914B3-48E1-969C-0500-C7012ABC7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#MWSUG2025 #AE41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50EA4C-DCEC-991C-1B5F-C3B998A08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Visualizations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B44687-3EFE-92A0-CE16-AB479A3A16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1631659"/>
            <a:ext cx="7189361" cy="359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9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2A606-7F9E-02E7-6F50-2F6F92DEF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4C425A-B972-5E91-7652-540805F2D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2743200" cy="4978401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Correlation Analysis of the 5-year averages show the data is highly correlated.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0282E7-8491-27B0-7FDA-53EBDA0C3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#MWSUG2025 #AE41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87635F-E5F6-FD41-16A2-E22CEED7C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Visualizations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D34AE3-5D52-7095-E039-2E7A5CC5D9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00" y="1257518"/>
            <a:ext cx="7448205" cy="497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5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4CABD-DE47-B4E1-E594-45CE1179F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50AC74-3626-D867-56FD-925EBF891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#MWSUG2025 #AE41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0A4CF3-B133-B110-5295-6B595ACE0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Prediction Models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5903A8D-F77A-249E-F4F1-DFE9562F8F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0FEAD5-A533-D99B-307D-E30BE5BF8F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332" y="1295400"/>
            <a:ext cx="7471336" cy="486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1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A6A23-885F-A5EB-E2D1-962981FB5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EBE8887-F7E3-5B88-AF25-2832AA2D4F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332406"/>
            <a:ext cx="7543800" cy="399159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F406DD-CEDC-8A37-073D-E77DD956A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#MWSUG2025 #AE41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278378F-A4CE-4386-C310-542041D3E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Prediction Models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9C704E-483A-48BB-D321-980D1A37375B}"/>
              </a:ext>
            </a:extLst>
          </p:cNvPr>
          <p:cNvSpPr txBox="1"/>
          <p:nvPr/>
        </p:nvSpPr>
        <p:spPr>
          <a:xfrm>
            <a:off x="326571" y="5384945"/>
            <a:ext cx="1097279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Models: </a:t>
            </a:r>
          </a:p>
          <a:p>
            <a:r>
              <a:rPr lang="en-US" dirty="0">
                <a:solidFill>
                  <a:schemeClr val="bg2"/>
                </a:solidFill>
              </a:rPr>
              <a:t>Logistic Regression, Decision Tree, Gradient Boosting, Forest, Neural Network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3808C3F-A255-09C7-2BBF-0EFBD3BFE7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600" y="1345049"/>
            <a:ext cx="2022992" cy="394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0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CBFA2-94FF-84F0-035D-B7F3526CE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630C41A-4BDF-CFB5-7162-31F3BD4DB9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850057"/>
              </p:ext>
            </p:extLst>
          </p:nvPr>
        </p:nvGraphicFramePr>
        <p:xfrm>
          <a:off x="533400" y="1600200"/>
          <a:ext cx="11125200" cy="347573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1885415197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134494346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476424692"/>
                    </a:ext>
                  </a:extLst>
                </a:gridCol>
                <a:gridCol w="2849880">
                  <a:extLst>
                    <a:ext uri="{9D8B030D-6E8A-4147-A177-3AD203B41FA5}">
                      <a16:colId xmlns:a16="http://schemas.microsoft.com/office/drawing/2014/main" val="3787525897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14993026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KS (Youden)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Misclassifcation</a:t>
                      </a:r>
                      <a:r>
                        <a:rPr lang="en-US" dirty="0"/>
                        <a:t>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F1 Score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5573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Logistic Regression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.2792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2.3188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.2813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.4793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3321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Decision Tree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.2381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1.7391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.2768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.4364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6265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Gradient Boosting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.2906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2.0290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.3214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.4286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3475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Forest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.3103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1.7391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.2946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.3400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4324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Neural Network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.2617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2.3188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.3080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.4567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0338002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4EFE6B-527A-9714-BA9D-0B1D7E6F8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#MWSUG2025 #AE41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357F270-9F09-2D30-D1DE-3EDADB3C9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Prediction Models</a:t>
            </a:r>
          </a:p>
        </p:txBody>
      </p:sp>
    </p:spTree>
    <p:extLst>
      <p:ext uri="{BB962C8B-B14F-4D97-AF65-F5344CB8AC3E}">
        <p14:creationId xmlns:p14="http://schemas.microsoft.com/office/powerpoint/2010/main" val="101649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32C54-7D2D-C739-CFDC-9357E0429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E26378-E83E-5713-E66C-B7EB8D537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Improve variable selection for the models</a:t>
            </a:r>
          </a:p>
          <a:p>
            <a:r>
              <a:rPr lang="en-US" dirty="0"/>
              <a:t>Include more historical data</a:t>
            </a:r>
          </a:p>
          <a:p>
            <a:r>
              <a:rPr lang="en-US" dirty="0"/>
              <a:t>Use farm profitability as the dependent variable and equipment purchases as an independent variable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8C0BDC-A307-3548-891A-A0F6230AC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#MWSUG2025 #AE41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0D98B9-7511-1AF9-E9AB-16FB837DB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101664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44286" y="6410714"/>
            <a:ext cx="1676400" cy="296671"/>
          </a:xfrm>
        </p:spPr>
        <p:txBody>
          <a:bodyPr/>
          <a:lstStyle/>
          <a:p>
            <a:r>
              <a:rPr lang="en-US" dirty="0"/>
              <a:t>#MWSUG2025 #AE41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381000"/>
            <a:ext cx="11125200" cy="1219200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533400" y="1752600"/>
            <a:ext cx="11125200" cy="4495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Koren Roland</a:t>
            </a:r>
          </a:p>
          <a:p>
            <a:r>
              <a:rPr lang="en-US" dirty="0">
                <a:solidFill>
                  <a:schemeClr val="tx1"/>
                </a:solidFill>
              </a:rPr>
              <a:t>Kansas State University</a:t>
            </a:r>
          </a:p>
          <a:p>
            <a:r>
              <a:rPr lang="en-US" dirty="0">
                <a:solidFill>
                  <a:schemeClr val="tx1"/>
                </a:solidFill>
              </a:rPr>
              <a:t>klroland@ksu.edu</a:t>
            </a:r>
          </a:p>
        </p:txBody>
      </p:sp>
    </p:spTree>
    <p:extLst>
      <p:ext uri="{BB962C8B-B14F-4D97-AF65-F5344CB8AC3E}">
        <p14:creationId xmlns:p14="http://schemas.microsoft.com/office/powerpoint/2010/main" val="240719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Predicting Farm Equipment Purchases and Trades</a:t>
            </a:r>
            <a:br>
              <a:rPr lang="en-US" sz="5400" dirty="0"/>
            </a:br>
            <a:r>
              <a:rPr lang="en-US" sz="3600" dirty="0"/>
              <a:t>AE-41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Koren Roland</a:t>
            </a:r>
          </a:p>
          <a:p>
            <a:r>
              <a:rPr lang="en-US" dirty="0"/>
              <a:t>Kansas State University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4286" y="6410714"/>
            <a:ext cx="1676400" cy="296671"/>
          </a:xfrm>
        </p:spPr>
        <p:txBody>
          <a:bodyPr/>
          <a:lstStyle/>
          <a:p>
            <a:r>
              <a:rPr lang="en-US" dirty="0"/>
              <a:t>#MWSUG2025 #AE41</a:t>
            </a:r>
          </a:p>
        </p:txBody>
      </p:sp>
    </p:spTree>
    <p:extLst>
      <p:ext uri="{BB962C8B-B14F-4D97-AF65-F5344CB8AC3E}">
        <p14:creationId xmlns:p14="http://schemas.microsoft.com/office/powerpoint/2010/main" val="101702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#MWSUG2025 #AE41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Kansas Farms</a:t>
            </a:r>
          </a:p>
        </p:txBody>
      </p:sp>
      <p:graphicFrame>
        <p:nvGraphicFramePr>
          <p:cNvPr id="5" name="Content Placeholder 7">
            <a:extLst>
              <a:ext uri="{FF2B5EF4-FFF2-40B4-BE49-F238E27FC236}">
                <a16:creationId xmlns:a16="http://schemas.microsoft.com/office/drawing/2014/main" id="{AD7FEA17-8B18-9DB6-1865-03DBBDB2BC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6597266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090F70-2A83-78B1-1B9C-647BEAEFBF0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819400" y="6271057"/>
            <a:ext cx="7071317" cy="455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Kansas Farm Management Association 2024 Executive Summary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https://agmanager.info/kfma/whole-farm-analysis/kfma-executive-summary/2024-executive-summary</a:t>
            </a:r>
          </a:p>
        </p:txBody>
      </p:sp>
    </p:spTree>
    <p:extLst>
      <p:ext uri="{BB962C8B-B14F-4D97-AF65-F5344CB8AC3E}">
        <p14:creationId xmlns:p14="http://schemas.microsoft.com/office/powerpoint/2010/main" val="344070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1A4D7-90EE-A5B9-2ECC-1E0C9EA88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9D4FCE-5F80-E7DC-E4AE-5CA35ED5D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#MWSUG2025 #AE41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6863BE-3C49-B142-2DDC-645CEFA0B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Farm Equipment Costs</a:t>
            </a:r>
          </a:p>
        </p:txBody>
      </p:sp>
      <p:graphicFrame>
        <p:nvGraphicFramePr>
          <p:cNvPr id="5" name="Content Placeholder 9">
            <a:extLst>
              <a:ext uri="{FF2B5EF4-FFF2-40B4-BE49-F238E27FC236}">
                <a16:creationId xmlns:a16="http://schemas.microsoft.com/office/drawing/2014/main" id="{AB568B19-5260-2361-B5BE-0B3F1E75E9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5618138"/>
              </p:ext>
            </p:extLst>
          </p:nvPr>
        </p:nvGraphicFramePr>
        <p:xfrm>
          <a:off x="533400" y="1295400"/>
          <a:ext cx="105156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0024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598593-059C-CDDD-BB85-E62F453FD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136482-41E8-FAC9-9621-906B12013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232FEC-0ED6-887E-E660-46113BF1E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#MWSUG2025 #AE41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49E5CE-B409-9398-C14F-EF6FFF9BD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SAS Viya 4 to Predict Purchases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34765CD-6664-D833-C2E8-A445622357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3833667"/>
              </p:ext>
            </p:extLst>
          </p:nvPr>
        </p:nvGraphicFramePr>
        <p:xfrm>
          <a:off x="1447633" y="1845734"/>
          <a:ext cx="9958567" cy="41637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8439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AE935-CABA-110A-2EE1-24BE480C3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0358A4-EF91-6A32-470D-6B0AC0BB9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Provided by Kansas Farm Management Association (KFMA)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 Analysis data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 Computerized in 1972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 800 – 2000 farms per year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 More than 2300 variables per farm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 Depreciation data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 Exported at the same time as the analysis data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 New and Existing asset details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 2019 to 2024</a:t>
            </a: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19D69A-1340-1AE5-BC57-5744B8542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#MWSUG2025 #AE41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D7609C7-99B6-EE3E-B943-D4ECAA5A7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Summary</a:t>
            </a:r>
          </a:p>
        </p:txBody>
      </p:sp>
    </p:spTree>
    <p:extLst>
      <p:ext uri="{BB962C8B-B14F-4D97-AF65-F5344CB8AC3E}">
        <p14:creationId xmlns:p14="http://schemas.microsoft.com/office/powerpoint/2010/main" val="110611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DCAB8-744A-93A0-D49B-74C24F46B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F70F1-2CBC-878D-63D0-3EAA14C29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#MWSUG2025 #AE41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76929A-F860-5AEC-3A6C-C93DD61C8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Preparation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6764AF-9941-1920-857B-94B2F2F65B8C}"/>
              </a:ext>
            </a:extLst>
          </p:cNvPr>
          <p:cNvSpPr txBox="1"/>
          <p:nvPr/>
        </p:nvSpPr>
        <p:spPr>
          <a:xfrm>
            <a:off x="544286" y="1828800"/>
            <a:ext cx="2656114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Merge the data using a code flow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Analysis files, Depreciation Files and </a:t>
            </a:r>
            <a:r>
              <a:rPr lang="en-US" dirty="0" err="1">
                <a:solidFill>
                  <a:schemeClr val="bg2"/>
                </a:solidFill>
              </a:rPr>
              <a:t>Superfarm</a:t>
            </a:r>
            <a:r>
              <a:rPr lang="en-US" dirty="0">
                <a:solidFill>
                  <a:schemeClr val="bg2"/>
                </a:solidFill>
              </a:rPr>
              <a:t> File</a:t>
            </a:r>
          </a:p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8BD1E2C-D105-52C5-E037-3FF9EAA1C6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0" y="1295400"/>
            <a:ext cx="7813935" cy="449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5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A502D-4B1C-CD4E-90F8-4006FB866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A138BF-95A2-B705-0F0A-BC124C3CF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#MWSUG2025 #AE41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CB0A09-BF78-EE1E-EBA5-27C17F906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Clustering Analysis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00B4CCC-4397-B4A8-DDB1-830F1BBF1D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9374" y="1295400"/>
            <a:ext cx="9657052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09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52CB6-90AF-AC90-9582-BAFF83AB3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5C6A95-5421-3638-FCA9-86A0C1171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#MWSUG2025 #AE41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8A0C2F-CE78-8137-4FEF-AF98F1E23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Clustering Analysis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FD580E0-06A3-272B-B72A-F400D22AB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95400"/>
            <a:ext cx="11125200" cy="4978401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3B90D9A-EACD-1C94-9FC5-F1728142F7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489289"/>
              </p:ext>
            </p:extLst>
          </p:nvPr>
        </p:nvGraphicFramePr>
        <p:xfrm>
          <a:off x="952499" y="1295400"/>
          <a:ext cx="10287001" cy="4847844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1947879">
                  <a:extLst>
                    <a:ext uri="{9D8B030D-6E8A-4147-A177-3AD203B41FA5}">
                      <a16:colId xmlns:a16="http://schemas.microsoft.com/office/drawing/2014/main" val="362833694"/>
                    </a:ext>
                  </a:extLst>
                </a:gridCol>
                <a:gridCol w="3081321">
                  <a:extLst>
                    <a:ext uri="{9D8B030D-6E8A-4147-A177-3AD203B41FA5}">
                      <a16:colId xmlns:a16="http://schemas.microsoft.com/office/drawing/2014/main" val="2455981452"/>
                    </a:ext>
                  </a:extLst>
                </a:gridCol>
                <a:gridCol w="5257801">
                  <a:extLst>
                    <a:ext uri="{9D8B030D-6E8A-4147-A177-3AD203B41FA5}">
                      <a16:colId xmlns:a16="http://schemas.microsoft.com/office/drawing/2014/main" val="2664837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Cluster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Mid-sized Farms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High: other grains </a:t>
                      </a:r>
                    </a:p>
                    <a:p>
                      <a:r>
                        <a:rPr lang="en-US" dirty="0"/>
                        <a:t>All other variables in the middle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6145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Cluster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Large Crop Farms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High: crop acres, assets, net worth, avg 5-yr crop production costs, avg 5-yr VFP and profit margin ratio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233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Cluster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Small Farms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Low: crop acres, livestock, loans and assets, debt to asset ratio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0966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Cluster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At-risk Farms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High: beginning debt to asset ratio</a:t>
                      </a:r>
                    </a:p>
                    <a:p>
                      <a:r>
                        <a:rPr lang="en-US" dirty="0"/>
                        <a:t>Low: net worth and avg 5-yr profit margin ratio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0159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Cluster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Livestock Farms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High: dairy, swine, beef, loans, net farm income ratio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92249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863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lide Template 2017_rwatson_v2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op 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</a:schemeClr>
            </a:gs>
            <a:gs pos="65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25000" t="25000" r="25000" b="25000"/>
          </a:path>
        </a:gradFill>
        <a:gradFill flip="none" rotWithShape="1">
          <a:gsLst>
            <a:gs pos="17000">
              <a:schemeClr val="phClr"/>
            </a:gs>
            <a:gs pos="71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>
        <a:ln w="1905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Template 2024.potx" id="{7420A5CD-27FF-43BD-9EBD-0756169D91C0}" vid="{BB8195C4-1995-49D2-A07E-B8E9D4FCBC32}"/>
    </a:ext>
  </a:extLst>
</a:theme>
</file>

<file path=ppt/theme/theme2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MWSUG_2024_Presentation_Template (1)</Template>
  <TotalTime>1390</TotalTime>
  <Words>1505</Words>
  <Application>Microsoft Office PowerPoint</Application>
  <PresentationFormat>Widescreen</PresentationFormat>
  <Paragraphs>264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Cambria</vt:lpstr>
      <vt:lpstr>Century Gothic</vt:lpstr>
      <vt:lpstr>Times New Roman</vt:lpstr>
      <vt:lpstr>Wingdings</vt:lpstr>
      <vt:lpstr>Slide Template 2017_rwatson_v2</vt:lpstr>
      <vt:lpstr>Predicting Farm Equipment Purchases and Trades AE-41</vt:lpstr>
      <vt:lpstr>Predicting Farm Equipment Purchases and Trades AE-41</vt:lpstr>
      <vt:lpstr>Kansas Farms</vt:lpstr>
      <vt:lpstr>Farm Equipment Costs</vt:lpstr>
      <vt:lpstr>Use SAS Viya 4 to Predict Purchases</vt:lpstr>
      <vt:lpstr>Data Summary</vt:lpstr>
      <vt:lpstr>Data Preparation</vt:lpstr>
      <vt:lpstr>Clustering Analysis</vt:lpstr>
      <vt:lpstr>Clustering Analysis</vt:lpstr>
      <vt:lpstr>Data Visualizations</vt:lpstr>
      <vt:lpstr>Data Visualizations</vt:lpstr>
      <vt:lpstr>Prediction Models</vt:lpstr>
      <vt:lpstr>Prediction Models</vt:lpstr>
      <vt:lpstr>Prediction Models</vt:lpstr>
      <vt:lpstr>Next Steps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Corliss</dc:creator>
  <cp:lastModifiedBy>Koren Roland</cp:lastModifiedBy>
  <cp:revision>81</cp:revision>
  <cp:lastPrinted>2025-10-01T22:15:24Z</cp:lastPrinted>
  <dcterms:created xsi:type="dcterms:W3CDTF">2025-09-10T22:33:25Z</dcterms:created>
  <dcterms:modified xsi:type="dcterms:W3CDTF">2025-10-06T02:49:07Z</dcterms:modified>
</cp:coreProperties>
</file>