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5" r:id="rId1"/>
  </p:sldMasterIdLst>
  <p:notesMasterIdLst>
    <p:notesMasterId r:id="rId15"/>
  </p:notesMasterIdLst>
  <p:handoutMasterIdLst>
    <p:handoutMasterId r:id="rId16"/>
  </p:handoutMasterIdLst>
  <p:sldIdLst>
    <p:sldId id="267" r:id="rId2"/>
    <p:sldId id="259" r:id="rId3"/>
    <p:sldId id="275" r:id="rId4"/>
    <p:sldId id="272" r:id="rId5"/>
    <p:sldId id="615" r:id="rId6"/>
    <p:sldId id="276" r:id="rId7"/>
    <p:sldId id="277" r:id="rId8"/>
    <p:sldId id="644" r:id="rId9"/>
    <p:sldId id="649" r:id="rId10"/>
    <p:sldId id="650" r:id="rId11"/>
    <p:sldId id="640" r:id="rId12"/>
    <p:sldId id="632" r:id="rId13"/>
    <p:sldId id="270" r:id="rId14"/>
  </p:sldIdLst>
  <p:sldSz cx="12192000" cy="6858000"/>
  <p:notesSz cx="6858000" cy="9144000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orient="horz" pos="304" userDrawn="1">
          <p15:clr>
            <a:srgbClr val="A4A3A4"/>
          </p15:clr>
        </p15:guide>
        <p15:guide id="3" orient="horz" pos="4144" userDrawn="1">
          <p15:clr>
            <a:srgbClr val="A4A3A4"/>
          </p15:clr>
        </p15:guide>
        <p15:guide id="4" orient="horz" pos="3952" userDrawn="1">
          <p15:clr>
            <a:srgbClr val="A4A3A4"/>
          </p15:clr>
        </p15:guide>
        <p15:guide id="5" orient="horz" pos="1136" userDrawn="1">
          <p15:clr>
            <a:srgbClr val="A4A3A4"/>
          </p15:clr>
        </p15:guide>
        <p15:guide id="6" pos="3840" userDrawn="1">
          <p15:clr>
            <a:srgbClr val="A4A3A4"/>
          </p15:clr>
        </p15:guide>
        <p15:guide id="7" pos="191" userDrawn="1">
          <p15:clr>
            <a:srgbClr val="A4A3A4"/>
          </p15:clr>
        </p15:guide>
        <p15:guide id="8" pos="7488" userDrawn="1">
          <p15:clr>
            <a:srgbClr val="A4A3A4"/>
          </p15:clr>
        </p15:guide>
        <p15:guide id="9" pos="576" userDrawn="1">
          <p15:clr>
            <a:srgbClr val="A4A3A4"/>
          </p15:clr>
        </p15:guide>
        <p15:guide id="10" pos="710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B0F5"/>
    <a:srgbClr val="86ABE6"/>
    <a:srgbClr val="81BBEB"/>
    <a:srgbClr val="C5C391"/>
    <a:srgbClr val="83A7E9"/>
    <a:srgbClr val="58AB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EC2C293-A46D-4BE1-937F-6119EECC4CD0}" v="90" dt="2025-09-23T14:13:09.536"/>
  </p1510:revLst>
</p1510:revInfo>
</file>

<file path=ppt/tableStyles.xml><?xml version="1.0" encoding="utf-8"?>
<a:tblStyleLst xmlns:a="http://schemas.openxmlformats.org/drawingml/2006/main" def="{D03447BB-5D67-496B-8E87-E561075AD55C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>
      <p:cViewPr varScale="1">
        <p:scale>
          <a:sx n="39" d="100"/>
          <a:sy n="39" d="100"/>
        </p:scale>
        <p:origin x="348" y="255"/>
      </p:cViewPr>
      <p:guideLst>
        <p:guide orient="horz" pos="2160"/>
        <p:guide orient="horz" pos="304"/>
        <p:guide orient="horz" pos="4144"/>
        <p:guide orient="horz" pos="3952"/>
        <p:guide orient="horz" pos="1136"/>
        <p:guide pos="3840"/>
        <p:guide pos="191"/>
        <p:guide pos="7488"/>
        <p:guide pos="576"/>
        <p:guide pos="710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76" d="100"/>
          <a:sy n="76" d="100"/>
        </p:scale>
        <p:origin x="1680" y="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ng Yan" userId="c32ff1e1-5667-4f7e-ae89-c014ea74ba13" providerId="ADAL" clId="{CEC2C293-A46D-4BE1-937F-6119EECC4CD0}"/>
    <pc:docChg chg="undo redo custSel addSld delSld modSld">
      <pc:chgData name="Ming Yan" userId="c32ff1e1-5667-4f7e-ae89-c014ea74ba13" providerId="ADAL" clId="{CEC2C293-A46D-4BE1-937F-6119EECC4CD0}" dt="2025-09-23T14:13:09.536" v="398"/>
      <pc:docMkLst>
        <pc:docMk/>
      </pc:docMkLst>
      <pc:sldChg chg="modSp mod">
        <pc:chgData name="Ming Yan" userId="c32ff1e1-5667-4f7e-ae89-c014ea74ba13" providerId="ADAL" clId="{CEC2C293-A46D-4BE1-937F-6119EECC4CD0}" dt="2025-09-18T19:49:47.904" v="5" actId="20577"/>
        <pc:sldMkLst>
          <pc:docMk/>
          <pc:sldMk cId="1192462759" sldId="270"/>
        </pc:sldMkLst>
        <pc:spChg chg="mod">
          <ac:chgData name="Ming Yan" userId="c32ff1e1-5667-4f7e-ae89-c014ea74ba13" providerId="ADAL" clId="{CEC2C293-A46D-4BE1-937F-6119EECC4CD0}" dt="2025-09-18T19:49:47.904" v="5" actId="20577"/>
          <ac:spMkLst>
            <pc:docMk/>
            <pc:sldMk cId="1192462759" sldId="270"/>
            <ac:spMk id="2" creationId="{00000000-0000-0000-0000-000000000000}"/>
          </ac:spMkLst>
        </pc:spChg>
      </pc:sldChg>
      <pc:sldChg chg="addSp delSp del mod addAnim delAnim">
        <pc:chgData name="Ming Yan" userId="c32ff1e1-5667-4f7e-ae89-c014ea74ba13" providerId="ADAL" clId="{CEC2C293-A46D-4BE1-937F-6119EECC4CD0}" dt="2025-09-18T20:01:08.426" v="31" actId="47"/>
        <pc:sldMkLst>
          <pc:docMk/>
          <pc:sldMk cId="2821164578" sldId="273"/>
        </pc:sldMkLst>
      </pc:sldChg>
      <pc:sldChg chg="modSp mod">
        <pc:chgData name="Ming Yan" userId="c32ff1e1-5667-4f7e-ae89-c014ea74ba13" providerId="ADAL" clId="{CEC2C293-A46D-4BE1-937F-6119EECC4CD0}" dt="2025-09-19T18:32:53.091" v="59" actId="20577"/>
        <pc:sldMkLst>
          <pc:docMk/>
          <pc:sldMk cId="3440703767" sldId="275"/>
        </pc:sldMkLst>
        <pc:spChg chg="mod">
          <ac:chgData name="Ming Yan" userId="c32ff1e1-5667-4f7e-ae89-c014ea74ba13" providerId="ADAL" clId="{CEC2C293-A46D-4BE1-937F-6119EECC4CD0}" dt="2025-09-19T18:32:53.091" v="59" actId="20577"/>
          <ac:spMkLst>
            <pc:docMk/>
            <pc:sldMk cId="3440703767" sldId="275"/>
            <ac:spMk id="2" creationId="{00000000-0000-0000-0000-000000000000}"/>
          </ac:spMkLst>
        </pc:spChg>
      </pc:sldChg>
      <pc:sldChg chg="modSp mod">
        <pc:chgData name="Ming Yan" userId="c32ff1e1-5667-4f7e-ae89-c014ea74ba13" providerId="ADAL" clId="{CEC2C293-A46D-4BE1-937F-6119EECC4CD0}" dt="2025-09-23T13:28:57.943" v="136" actId="20577"/>
        <pc:sldMkLst>
          <pc:docMk/>
          <pc:sldMk cId="3023742714" sldId="276"/>
        </pc:sldMkLst>
        <pc:spChg chg="mod">
          <ac:chgData name="Ming Yan" userId="c32ff1e1-5667-4f7e-ae89-c014ea74ba13" providerId="ADAL" clId="{CEC2C293-A46D-4BE1-937F-6119EECC4CD0}" dt="2025-09-23T13:28:57.943" v="136" actId="20577"/>
          <ac:spMkLst>
            <pc:docMk/>
            <pc:sldMk cId="3023742714" sldId="276"/>
            <ac:spMk id="2" creationId="{197FE071-92D3-42B8-7A8C-DD444C6B4157}"/>
          </ac:spMkLst>
        </pc:spChg>
      </pc:sldChg>
      <pc:sldChg chg="addSp delSp modSp mod addAnim delAnim modAnim modShow">
        <pc:chgData name="Ming Yan" userId="c32ff1e1-5667-4f7e-ae89-c014ea74ba13" providerId="ADAL" clId="{CEC2C293-A46D-4BE1-937F-6119EECC4CD0}" dt="2025-09-19T14:15:07.176" v="36"/>
        <pc:sldMkLst>
          <pc:docMk/>
          <pc:sldMk cId="1652974124" sldId="277"/>
        </pc:sldMkLst>
        <pc:picChg chg="add mod">
          <ac:chgData name="Ming Yan" userId="c32ff1e1-5667-4f7e-ae89-c014ea74ba13" providerId="ADAL" clId="{CEC2C293-A46D-4BE1-937F-6119EECC4CD0}" dt="2025-09-19T14:15:07.176" v="36"/>
          <ac:picMkLst>
            <pc:docMk/>
            <pc:sldMk cId="1652974124" sldId="277"/>
            <ac:picMk id="21" creationId="{9685A1AF-F88D-8E59-BE0C-613B5666575F}"/>
          </ac:picMkLst>
        </pc:picChg>
      </pc:sldChg>
      <pc:sldChg chg="delSp modSp add mod modTransition delAnim">
        <pc:chgData name="Ming Yan" userId="c32ff1e1-5667-4f7e-ae89-c014ea74ba13" providerId="ADAL" clId="{CEC2C293-A46D-4BE1-937F-6119EECC4CD0}" dt="2025-09-23T13:56:11.415" v="367" actId="20577"/>
        <pc:sldMkLst>
          <pc:docMk/>
          <pc:sldMk cId="969566075" sldId="615"/>
        </pc:sldMkLst>
        <pc:spChg chg="mod">
          <ac:chgData name="Ming Yan" userId="c32ff1e1-5667-4f7e-ae89-c014ea74ba13" providerId="ADAL" clId="{CEC2C293-A46D-4BE1-937F-6119EECC4CD0}" dt="2025-09-23T13:56:11.415" v="367" actId="20577"/>
          <ac:spMkLst>
            <pc:docMk/>
            <pc:sldMk cId="969566075" sldId="615"/>
            <ac:spMk id="2" creationId="{8D8E1BEE-5D4A-B434-63F6-40C6EC7087AC}"/>
          </ac:spMkLst>
        </pc:spChg>
        <pc:spChg chg="mod">
          <ac:chgData name="Ming Yan" userId="c32ff1e1-5667-4f7e-ae89-c014ea74ba13" providerId="ADAL" clId="{CEC2C293-A46D-4BE1-937F-6119EECC4CD0}" dt="2025-09-23T13:24:03.901" v="60"/>
          <ac:spMkLst>
            <pc:docMk/>
            <pc:sldMk cId="969566075" sldId="615"/>
            <ac:spMk id="3" creationId="{1B633585-CDD9-3350-9D79-B41DC836240D}"/>
          </ac:spMkLst>
        </pc:spChg>
        <pc:spChg chg="mod">
          <ac:chgData name="Ming Yan" userId="c32ff1e1-5667-4f7e-ae89-c014ea74ba13" providerId="ADAL" clId="{CEC2C293-A46D-4BE1-937F-6119EECC4CD0}" dt="2025-09-23T13:26:58.731" v="129" actId="1076"/>
          <ac:spMkLst>
            <pc:docMk/>
            <pc:sldMk cId="969566075" sldId="615"/>
            <ac:spMk id="17" creationId="{8A89EAE4-7A35-4492-9011-73334AB76914}"/>
          </ac:spMkLst>
        </pc:spChg>
        <pc:spChg chg="mod">
          <ac:chgData name="Ming Yan" userId="c32ff1e1-5667-4f7e-ae89-c014ea74ba13" providerId="ADAL" clId="{CEC2C293-A46D-4BE1-937F-6119EECC4CD0}" dt="2025-09-23T13:25:29.757" v="73" actId="20577"/>
          <ac:spMkLst>
            <pc:docMk/>
            <pc:sldMk cId="969566075" sldId="615"/>
            <ac:spMk id="18" creationId="{DF06163A-5226-9CA7-9681-4825772A0EC3}"/>
          </ac:spMkLst>
        </pc:spChg>
        <pc:spChg chg="mod">
          <ac:chgData name="Ming Yan" userId="c32ff1e1-5667-4f7e-ae89-c014ea74ba13" providerId="ADAL" clId="{CEC2C293-A46D-4BE1-937F-6119EECC4CD0}" dt="2025-09-23T13:25:15.289" v="67" actId="1076"/>
          <ac:spMkLst>
            <pc:docMk/>
            <pc:sldMk cId="969566075" sldId="615"/>
            <ac:spMk id="21" creationId="{411298BE-FDDB-6BFB-FAFF-377788F3922B}"/>
          </ac:spMkLst>
        </pc:spChg>
        <pc:spChg chg="mod">
          <ac:chgData name="Ming Yan" userId="c32ff1e1-5667-4f7e-ae89-c014ea74ba13" providerId="ADAL" clId="{CEC2C293-A46D-4BE1-937F-6119EECC4CD0}" dt="2025-09-23T13:26:20.203" v="124" actId="20577"/>
          <ac:spMkLst>
            <pc:docMk/>
            <pc:sldMk cId="969566075" sldId="615"/>
            <ac:spMk id="25" creationId="{340649C8-ACD6-66AF-73B6-B7C0ECAF5B54}"/>
          </ac:spMkLst>
        </pc:spChg>
        <pc:spChg chg="mod">
          <ac:chgData name="Ming Yan" userId="c32ff1e1-5667-4f7e-ae89-c014ea74ba13" providerId="ADAL" clId="{CEC2C293-A46D-4BE1-937F-6119EECC4CD0}" dt="2025-09-23T13:28:06.241" v="130" actId="207"/>
          <ac:spMkLst>
            <pc:docMk/>
            <pc:sldMk cId="969566075" sldId="615"/>
            <ac:spMk id="26" creationId="{89E3F9BF-EE4C-DA93-F8B5-7B8612397596}"/>
          </ac:spMkLst>
        </pc:spChg>
        <pc:spChg chg="del">
          <ac:chgData name="Ming Yan" userId="c32ff1e1-5667-4f7e-ae89-c014ea74ba13" providerId="ADAL" clId="{CEC2C293-A46D-4BE1-937F-6119EECC4CD0}" dt="2025-09-23T13:24:48.785" v="61" actId="478"/>
          <ac:spMkLst>
            <pc:docMk/>
            <pc:sldMk cId="969566075" sldId="615"/>
            <ac:spMk id="29" creationId="{A3F80244-BBD2-8171-D68B-1B0F8E71FC43}"/>
          </ac:spMkLst>
        </pc:spChg>
        <pc:spChg chg="del">
          <ac:chgData name="Ming Yan" userId="c32ff1e1-5667-4f7e-ae89-c014ea74ba13" providerId="ADAL" clId="{CEC2C293-A46D-4BE1-937F-6119EECC4CD0}" dt="2025-09-23T13:24:48.785" v="61" actId="478"/>
          <ac:spMkLst>
            <pc:docMk/>
            <pc:sldMk cId="969566075" sldId="615"/>
            <ac:spMk id="30" creationId="{EB77F4D5-ECE7-657F-CA2D-AF83224B2C6E}"/>
          </ac:spMkLst>
        </pc:spChg>
        <pc:spChg chg="del">
          <ac:chgData name="Ming Yan" userId="c32ff1e1-5667-4f7e-ae89-c014ea74ba13" providerId="ADAL" clId="{CEC2C293-A46D-4BE1-937F-6119EECC4CD0}" dt="2025-09-23T13:24:48.785" v="61" actId="478"/>
          <ac:spMkLst>
            <pc:docMk/>
            <pc:sldMk cId="969566075" sldId="615"/>
            <ac:spMk id="34" creationId="{EE2D757A-59B2-6456-86E9-11119E533F24}"/>
          </ac:spMkLst>
        </pc:spChg>
        <pc:spChg chg="del">
          <ac:chgData name="Ming Yan" userId="c32ff1e1-5667-4f7e-ae89-c014ea74ba13" providerId="ADAL" clId="{CEC2C293-A46D-4BE1-937F-6119EECC4CD0}" dt="2025-09-23T13:24:48.785" v="61" actId="478"/>
          <ac:spMkLst>
            <pc:docMk/>
            <pc:sldMk cId="969566075" sldId="615"/>
            <ac:spMk id="35" creationId="{FCCFF41C-CCEB-F693-3B52-29739F13518C}"/>
          </ac:spMkLst>
        </pc:spChg>
        <pc:spChg chg="del">
          <ac:chgData name="Ming Yan" userId="c32ff1e1-5667-4f7e-ae89-c014ea74ba13" providerId="ADAL" clId="{CEC2C293-A46D-4BE1-937F-6119EECC4CD0}" dt="2025-09-23T13:24:48.785" v="61" actId="478"/>
          <ac:spMkLst>
            <pc:docMk/>
            <pc:sldMk cId="969566075" sldId="615"/>
            <ac:spMk id="36" creationId="{F2C72350-93BC-B29A-4FD2-CBAAA6C7EA2F}"/>
          </ac:spMkLst>
        </pc:spChg>
        <pc:picChg chg="del">
          <ac:chgData name="Ming Yan" userId="c32ff1e1-5667-4f7e-ae89-c014ea74ba13" providerId="ADAL" clId="{CEC2C293-A46D-4BE1-937F-6119EECC4CD0}" dt="2025-09-23T13:24:48.785" v="61" actId="478"/>
          <ac:picMkLst>
            <pc:docMk/>
            <pc:sldMk cId="969566075" sldId="615"/>
            <ac:picMk id="5" creationId="{6CBF3A59-9F78-2255-DA10-465F1042D941}"/>
          </ac:picMkLst>
        </pc:picChg>
        <pc:picChg chg="mod">
          <ac:chgData name="Ming Yan" userId="c32ff1e1-5667-4f7e-ae89-c014ea74ba13" providerId="ADAL" clId="{CEC2C293-A46D-4BE1-937F-6119EECC4CD0}" dt="2025-09-23T13:26:34.453" v="126" actId="1076"/>
          <ac:picMkLst>
            <pc:docMk/>
            <pc:sldMk cId="969566075" sldId="615"/>
            <ac:picMk id="8" creationId="{D1300F0F-CDFB-BFB0-670E-D21517342B87}"/>
          </ac:picMkLst>
        </pc:picChg>
        <pc:picChg chg="del">
          <ac:chgData name="Ming Yan" userId="c32ff1e1-5667-4f7e-ae89-c014ea74ba13" providerId="ADAL" clId="{CEC2C293-A46D-4BE1-937F-6119EECC4CD0}" dt="2025-09-23T13:24:48.785" v="61" actId="478"/>
          <ac:picMkLst>
            <pc:docMk/>
            <pc:sldMk cId="969566075" sldId="615"/>
            <ac:picMk id="16" creationId="{4D05129E-02DB-E112-D70A-52ACBB3C55CC}"/>
          </ac:picMkLst>
        </pc:picChg>
        <pc:picChg chg="mod">
          <ac:chgData name="Ming Yan" userId="c32ff1e1-5667-4f7e-ae89-c014ea74ba13" providerId="ADAL" clId="{CEC2C293-A46D-4BE1-937F-6119EECC4CD0}" dt="2025-09-23T13:25:19.521" v="68" actId="1076"/>
          <ac:picMkLst>
            <pc:docMk/>
            <pc:sldMk cId="969566075" sldId="615"/>
            <ac:picMk id="20" creationId="{6E90517A-3FF7-BDA6-F23D-31554C654F9A}"/>
          </ac:picMkLst>
        </pc:picChg>
        <pc:picChg chg="del">
          <ac:chgData name="Ming Yan" userId="c32ff1e1-5667-4f7e-ae89-c014ea74ba13" providerId="ADAL" clId="{CEC2C293-A46D-4BE1-937F-6119EECC4CD0}" dt="2025-09-23T13:24:48.785" v="61" actId="478"/>
          <ac:picMkLst>
            <pc:docMk/>
            <pc:sldMk cId="969566075" sldId="615"/>
            <ac:picMk id="28" creationId="{3E46B364-9BBA-65AE-0A1B-893A65231BDB}"/>
          </ac:picMkLst>
        </pc:picChg>
      </pc:sldChg>
      <pc:sldChg chg="modSp mod modShow">
        <pc:chgData name="Ming Yan" userId="c32ff1e1-5667-4f7e-ae89-c014ea74ba13" providerId="ADAL" clId="{CEC2C293-A46D-4BE1-937F-6119EECC4CD0}" dt="2025-09-19T14:16:05.686" v="38" actId="729"/>
        <pc:sldMkLst>
          <pc:docMk/>
          <pc:sldMk cId="578943121" sldId="632"/>
        </pc:sldMkLst>
        <pc:spChg chg="mod">
          <ac:chgData name="Ming Yan" userId="c32ff1e1-5667-4f7e-ae89-c014ea74ba13" providerId="ADAL" clId="{CEC2C293-A46D-4BE1-937F-6119EECC4CD0}" dt="2025-09-18T19:50:18.083" v="8" actId="20577"/>
          <ac:spMkLst>
            <pc:docMk/>
            <pc:sldMk cId="578943121" sldId="632"/>
            <ac:spMk id="4" creationId="{C461A5BA-52A4-6AFB-8A37-D15E888A7E94}"/>
          </ac:spMkLst>
        </pc:spChg>
      </pc:sldChg>
      <pc:sldChg chg="modSp mod">
        <pc:chgData name="Ming Yan" userId="c32ff1e1-5667-4f7e-ae89-c014ea74ba13" providerId="ADAL" clId="{CEC2C293-A46D-4BE1-937F-6119EECC4CD0}" dt="2025-09-23T13:33:53.548" v="157" actId="20577"/>
        <pc:sldMkLst>
          <pc:docMk/>
          <pc:sldMk cId="1736823325" sldId="640"/>
        </pc:sldMkLst>
        <pc:spChg chg="mod">
          <ac:chgData name="Ming Yan" userId="c32ff1e1-5667-4f7e-ae89-c014ea74ba13" providerId="ADAL" clId="{CEC2C293-A46D-4BE1-937F-6119EECC4CD0}" dt="2025-09-18T19:50:33.263" v="12" actId="20577"/>
          <ac:spMkLst>
            <pc:docMk/>
            <pc:sldMk cId="1736823325" sldId="640"/>
            <ac:spMk id="4" creationId="{AAFC1E14-E3BB-E73B-6998-47FB2158CFC0}"/>
          </ac:spMkLst>
        </pc:spChg>
        <pc:spChg chg="mod">
          <ac:chgData name="Ming Yan" userId="c32ff1e1-5667-4f7e-ae89-c014ea74ba13" providerId="ADAL" clId="{CEC2C293-A46D-4BE1-937F-6119EECC4CD0}" dt="2025-09-23T13:33:53.548" v="157" actId="20577"/>
          <ac:spMkLst>
            <pc:docMk/>
            <pc:sldMk cId="1736823325" sldId="640"/>
            <ac:spMk id="5" creationId="{4204B984-CBE4-7E3B-FAE1-B39A0BF34540}"/>
          </ac:spMkLst>
        </pc:spChg>
      </pc:sldChg>
      <pc:sldChg chg="addSp delSp modSp mod addAnim delAnim modAnim">
        <pc:chgData name="Ming Yan" userId="c32ff1e1-5667-4f7e-ae89-c014ea74ba13" providerId="ADAL" clId="{CEC2C293-A46D-4BE1-937F-6119EECC4CD0}" dt="2025-09-23T14:13:09.536" v="398"/>
        <pc:sldMkLst>
          <pc:docMk/>
          <pc:sldMk cId="476060750" sldId="644"/>
        </pc:sldMkLst>
        <pc:spChg chg="add mod ord">
          <ac:chgData name="Ming Yan" userId="c32ff1e1-5667-4f7e-ae89-c014ea74ba13" providerId="ADAL" clId="{CEC2C293-A46D-4BE1-937F-6119EECC4CD0}" dt="2025-09-23T14:10:19.579" v="394" actId="1036"/>
          <ac:spMkLst>
            <pc:docMk/>
            <pc:sldMk cId="476060750" sldId="644"/>
            <ac:spMk id="5" creationId="{EE9B2F73-69D0-29FE-32CF-57A553FD5E18}"/>
          </ac:spMkLst>
        </pc:spChg>
        <pc:spChg chg="add mod ord">
          <ac:chgData name="Ming Yan" userId="c32ff1e1-5667-4f7e-ae89-c014ea74ba13" providerId="ADAL" clId="{CEC2C293-A46D-4BE1-937F-6119EECC4CD0}" dt="2025-09-23T14:11:04.467" v="397" actId="166"/>
          <ac:spMkLst>
            <pc:docMk/>
            <pc:sldMk cId="476060750" sldId="644"/>
            <ac:spMk id="6" creationId="{55EE1155-D869-EA9F-88BA-DFD5BEFB2AEC}"/>
          </ac:spMkLst>
        </pc:spChg>
        <pc:spChg chg="add mod">
          <ac:chgData name="Ming Yan" userId="c32ff1e1-5667-4f7e-ae89-c014ea74ba13" providerId="ADAL" clId="{CEC2C293-A46D-4BE1-937F-6119EECC4CD0}" dt="2025-09-23T13:53:35.266" v="337" actId="20577"/>
          <ac:spMkLst>
            <pc:docMk/>
            <pc:sldMk cId="476060750" sldId="644"/>
            <ac:spMk id="8" creationId="{AC4D1437-EB9F-B065-693E-26CC0C497D4B}"/>
          </ac:spMkLst>
        </pc:spChg>
        <pc:spChg chg="add mod">
          <ac:chgData name="Ming Yan" userId="c32ff1e1-5667-4f7e-ae89-c014ea74ba13" providerId="ADAL" clId="{CEC2C293-A46D-4BE1-937F-6119EECC4CD0}" dt="2025-09-23T14:10:38.813" v="395" actId="1036"/>
          <ac:spMkLst>
            <pc:docMk/>
            <pc:sldMk cId="476060750" sldId="644"/>
            <ac:spMk id="11" creationId="{07D337E7-B67D-091C-191E-E2FB1BFE794D}"/>
          </ac:spMkLst>
        </pc:spChg>
        <pc:spChg chg="add mod">
          <ac:chgData name="Ming Yan" userId="c32ff1e1-5667-4f7e-ae89-c014ea74ba13" providerId="ADAL" clId="{CEC2C293-A46D-4BE1-937F-6119EECC4CD0}" dt="2025-09-23T13:53:40.682" v="338"/>
          <ac:spMkLst>
            <pc:docMk/>
            <pc:sldMk cId="476060750" sldId="644"/>
            <ac:spMk id="11" creationId="{E684DBD4-D16D-6C6E-41EE-3630E8E4B526}"/>
          </ac:spMkLst>
        </pc:spChg>
        <pc:spChg chg="add mod">
          <ac:chgData name="Ming Yan" userId="c32ff1e1-5667-4f7e-ae89-c014ea74ba13" providerId="ADAL" clId="{CEC2C293-A46D-4BE1-937F-6119EECC4CD0}" dt="2025-09-23T13:54:01.333" v="355" actId="20577"/>
          <ac:spMkLst>
            <pc:docMk/>
            <pc:sldMk cId="476060750" sldId="644"/>
            <ac:spMk id="13" creationId="{43F92B2D-A62C-CD25-A3B7-962C16296DD5}"/>
          </ac:spMkLst>
        </pc:spChg>
        <pc:spChg chg="add del mod ord">
          <ac:chgData name="Ming Yan" userId="c32ff1e1-5667-4f7e-ae89-c014ea74ba13" providerId="ADAL" clId="{CEC2C293-A46D-4BE1-937F-6119EECC4CD0}" dt="2025-09-23T13:44:43.767" v="264" actId="1076"/>
          <ac:spMkLst>
            <pc:docMk/>
            <pc:sldMk cId="476060750" sldId="644"/>
            <ac:spMk id="22" creationId="{BC230A42-89F6-0719-C7CA-7A188B3A9A30}"/>
          </ac:spMkLst>
        </pc:spChg>
        <pc:spChg chg="mod ord">
          <ac:chgData name="Ming Yan" userId="c32ff1e1-5667-4f7e-ae89-c014ea74ba13" providerId="ADAL" clId="{CEC2C293-A46D-4BE1-937F-6119EECC4CD0}" dt="2025-09-23T13:54:21.270" v="357" actId="166"/>
          <ac:spMkLst>
            <pc:docMk/>
            <pc:sldMk cId="476060750" sldId="644"/>
            <ac:spMk id="26" creationId="{56BEB23B-DB61-810C-8961-71AAC74D12DE}"/>
          </ac:spMkLst>
        </pc:spChg>
        <pc:spChg chg="mod">
          <ac:chgData name="Ming Yan" userId="c32ff1e1-5667-4f7e-ae89-c014ea74ba13" providerId="ADAL" clId="{CEC2C293-A46D-4BE1-937F-6119EECC4CD0}" dt="2025-09-23T13:45:00.716" v="267" actId="1076"/>
          <ac:spMkLst>
            <pc:docMk/>
            <pc:sldMk cId="476060750" sldId="644"/>
            <ac:spMk id="29" creationId="{DF439FCD-34FB-A4BC-5460-894E633C32BC}"/>
          </ac:spMkLst>
        </pc:spChg>
        <pc:spChg chg="mod">
          <ac:chgData name="Ming Yan" userId="c32ff1e1-5667-4f7e-ae89-c014ea74ba13" providerId="ADAL" clId="{CEC2C293-A46D-4BE1-937F-6119EECC4CD0}" dt="2025-09-23T13:44:16.736" v="260" actId="1076"/>
          <ac:spMkLst>
            <pc:docMk/>
            <pc:sldMk cId="476060750" sldId="644"/>
            <ac:spMk id="30" creationId="{BBD1EE21-9766-591E-6504-8EA0503BE54C}"/>
          </ac:spMkLst>
        </pc:spChg>
        <pc:picChg chg="mod ord">
          <ac:chgData name="Ming Yan" userId="c32ff1e1-5667-4f7e-ae89-c014ea74ba13" providerId="ADAL" clId="{CEC2C293-A46D-4BE1-937F-6119EECC4CD0}" dt="2025-09-23T13:36:02.348" v="163" actId="1076"/>
          <ac:picMkLst>
            <pc:docMk/>
            <pc:sldMk cId="476060750" sldId="644"/>
            <ac:picMk id="15" creationId="{E0B87659-E303-E5C8-675F-A1D2A3684C62}"/>
          </ac:picMkLst>
        </pc:picChg>
      </pc:sldChg>
      <pc:sldChg chg="modSp mod">
        <pc:chgData name="Ming Yan" userId="c32ff1e1-5667-4f7e-ae89-c014ea74ba13" providerId="ADAL" clId="{CEC2C293-A46D-4BE1-937F-6119EECC4CD0}" dt="2025-09-18T19:51:00.744" v="16" actId="20577"/>
        <pc:sldMkLst>
          <pc:docMk/>
          <pc:sldMk cId="3321649469" sldId="649"/>
        </pc:sldMkLst>
        <pc:spChg chg="mod">
          <ac:chgData name="Ming Yan" userId="c32ff1e1-5667-4f7e-ae89-c014ea74ba13" providerId="ADAL" clId="{CEC2C293-A46D-4BE1-937F-6119EECC4CD0}" dt="2025-09-18T19:51:00.744" v="16" actId="20577"/>
          <ac:spMkLst>
            <pc:docMk/>
            <pc:sldMk cId="3321649469" sldId="649"/>
            <ac:spMk id="4" creationId="{1AD4606F-F73A-CF90-678D-EDFF70387E3C}"/>
          </ac:spMkLst>
        </pc:spChg>
      </pc:sldChg>
      <pc:sldChg chg="modSp mod">
        <pc:chgData name="Ming Yan" userId="c32ff1e1-5667-4f7e-ae89-c014ea74ba13" providerId="ADAL" clId="{CEC2C293-A46D-4BE1-937F-6119EECC4CD0}" dt="2025-09-18T19:50:40.062" v="14" actId="20577"/>
        <pc:sldMkLst>
          <pc:docMk/>
          <pc:sldMk cId="589237065" sldId="650"/>
        </pc:sldMkLst>
        <pc:spChg chg="mod">
          <ac:chgData name="Ming Yan" userId="c32ff1e1-5667-4f7e-ae89-c014ea74ba13" providerId="ADAL" clId="{CEC2C293-A46D-4BE1-937F-6119EECC4CD0}" dt="2025-09-18T19:50:40.062" v="14" actId="20577"/>
          <ac:spMkLst>
            <pc:docMk/>
            <pc:sldMk cId="589237065" sldId="650"/>
            <ac:spMk id="4" creationId="{DE464F78-B4A4-02BE-8E9D-5D2E2E062F26}"/>
          </ac:spMkLst>
        </pc:spChg>
      </pc:sldChg>
      <pc:sldChg chg="addSp delSp modSp del mod">
        <pc:chgData name="Ming Yan" userId="c32ff1e1-5667-4f7e-ae89-c014ea74ba13" providerId="ADAL" clId="{CEC2C293-A46D-4BE1-937F-6119EECC4CD0}" dt="2025-09-19T14:15:12.071" v="37" actId="47"/>
        <pc:sldMkLst>
          <pc:docMk/>
          <pc:sldMk cId="1651256795" sldId="654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54C6E1-AF92-4FB7-A013-0B520EBC30AE}" type="datetimeFigureOut">
              <a:rPr lang="en-US"/>
              <a:t>9/23/2025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52D9BF-D574-4807-B36C-9E2A025BE82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67921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C10850-0874-4A61-99B4-D613C5E8D9EA}" type="datetimeFigureOut">
              <a:rPr lang="en-US"/>
              <a:t>9/23/2025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11EC53-F507-411E-9ADC-FBCFECE09D3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8182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1EC53-F507-411E-9ADC-FBCFECE09D3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644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Now imagine this: there is a value update of </a:t>
            </a:r>
            <a:r>
              <a:rPr lang="en-US" sz="10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AESTDTC</a:t>
            </a:r>
            <a:r>
              <a:rPr lang="en-US" sz="10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the adverse event start date in the SDTM dataset.</a:t>
            </a:r>
          </a:p>
          <a:p>
            <a:r>
              <a:rPr lang="en-US" sz="10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You know this change matters. But how do you trace its impact?</a:t>
            </a:r>
            <a:br>
              <a:rPr lang="en-US" sz="10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10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Where does this variable flow next?</a:t>
            </a:r>
            <a:br>
              <a:rPr lang="en-US" sz="10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10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derived variables are affected?</a:t>
            </a:r>
            <a:br>
              <a:rPr lang="en-US" sz="10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10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Which </a:t>
            </a:r>
            <a:r>
              <a:rPr lang="en-US" sz="1000" b="0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ADaM</a:t>
            </a:r>
            <a:r>
              <a:rPr lang="en-US" sz="10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TFL programs need to be re-run?</a:t>
            </a:r>
          </a:p>
          <a:p>
            <a:r>
              <a:rPr lang="en-US" sz="10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Right now, the answer isn’t clear.</a:t>
            </a:r>
            <a:br>
              <a:rPr lang="en-US" sz="10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10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Statisticians often go through code and specs manually, relying on experience to track dependencies.</a:t>
            </a:r>
            <a:br>
              <a:rPr lang="en-US" sz="10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10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avoid missing updates, the safest option is to rerun the entire pipeline—from SDTM to </a:t>
            </a:r>
            <a:r>
              <a:rPr lang="en-US" sz="1000" b="0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ADaM</a:t>
            </a:r>
            <a:r>
              <a:rPr lang="en-US" sz="10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to TFL.</a:t>
            </a:r>
            <a:br>
              <a:rPr lang="en-US" sz="10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10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That alone can take hours.</a:t>
            </a:r>
          </a:p>
          <a:p>
            <a:r>
              <a:rPr lang="en-US" sz="10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even after rerunning, you still need to compare the new and old datasets, identify where values have changed, and document every impact.</a:t>
            </a:r>
            <a:br>
              <a:rPr lang="en-US" sz="10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10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process can easily take more than two full days.</a:t>
            </a:r>
          </a:p>
          <a:p>
            <a:r>
              <a:rPr lang="en-US" sz="10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 what if there were a tool that could trace those dependencies for you—automatically, accurately, and visually?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A6E08-C14D-DD4B-990D-9D6D9753DD03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9299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A6E08-C14D-DD4B-990D-9D6D9753DD03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4300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0EC66D-ADFD-65FC-CF6B-50DD0C3AD0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860762-D9EF-DE82-9367-721711BF68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976B3D-533A-A098-D9C0-5E3713CFD9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9CBC31-9D07-0F22-99E5-121F6C2AB7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A6E08-C14D-DD4B-990D-9D6D9753DD03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629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A7C611-63B4-FEDE-D770-A725292337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40B412-A863-5C40-2FB0-1A7D084E84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A7CB7E-D04C-623C-4ADB-15FBCBD68D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5E7045-5375-65E9-BB3D-AFA5D1FEAF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A6E08-C14D-DD4B-990D-9D6D9753DD03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79261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A6E08-C14D-DD4B-990D-9D6D9753DD03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9012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A6E08-C14D-DD4B-990D-9D6D9753DD03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09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uthor Biography">
    <p:bg bwMode="ltGray">
      <p:bgPr>
        <a:blipFill dpi="0"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11125200" cy="762000"/>
          </a:xfrm>
          <a:prstGeom prst="rect">
            <a:avLst/>
          </a:prstGeom>
          <a:effectLst/>
        </p:spPr>
        <p:txBody>
          <a:bodyPr vert="horz" lIns="121899" tIns="60949" rIns="121899" bIns="60949" rtlCol="0" anchor="ctr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533400" y="1295400"/>
            <a:ext cx="11125200" cy="4957257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 baseline="0">
                <a:solidFill>
                  <a:schemeClr val="tx1"/>
                </a:solidFill>
              </a:defRPr>
            </a:lvl2pPr>
            <a:lvl3pPr>
              <a:defRPr baseline="0">
                <a:solidFill>
                  <a:schemeClr val="tx1"/>
                </a:solidFill>
              </a:defRPr>
            </a:lvl3pPr>
            <a:lvl4pPr>
              <a:defRPr baseline="0">
                <a:solidFill>
                  <a:schemeClr val="tx1"/>
                </a:solidFill>
              </a:defRPr>
            </a:lvl4pPr>
            <a:lvl5pPr>
              <a:defRPr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5FD4A-3F4E-C6DD-5036-FA090FBFE4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4286" y="6410714"/>
            <a:ext cx="1676400" cy="296671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dirty="0"/>
              <a:t>#MWSUG2025 #SSxx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ED9B6D-FE1C-EE06-25AA-5E212D35CA0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5106467"/>
            <a:ext cx="1038794" cy="1662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062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ltGray">
      <p:bgPr>
        <a:blipFill dpi="0"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68628" y="1828800"/>
            <a:ext cx="9222602" cy="2147926"/>
          </a:xfrm>
        </p:spPr>
        <p:txBody>
          <a:bodyPr anchor="ctr">
            <a:normAutofit/>
          </a:bodyPr>
          <a:lstStyle>
            <a:lvl1pPr algn="ctr">
              <a:defRPr sz="5400" cap="none" normalizeH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8628" y="4063998"/>
            <a:ext cx="9222602" cy="10160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801">
                <a:solidFill>
                  <a:schemeClr val="tx1"/>
                </a:solidFill>
              </a:defRPr>
            </a:lvl1pPr>
            <a:lvl2pPr marL="6096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9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8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7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74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2DB887F-9C58-5FB3-0D64-6CFBC87640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4286" y="6410714"/>
            <a:ext cx="1676400" cy="296671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dirty="0"/>
              <a:t>#MWSUG2025 #SSxx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886E931-5161-155C-2AEC-3B601B8DC59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5106467"/>
            <a:ext cx="1038794" cy="1662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0" orient="horz" pos="2160">
          <p15:clr>
            <a:srgbClr val="FBAE40"/>
          </p15:clr>
        </p15:guide>
        <p15:guide id="1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#MWSUG2025 #SSxx</a:t>
            </a:r>
          </a:p>
        </p:txBody>
      </p:sp>
    </p:spTree>
    <p:extLst>
      <p:ext uri="{BB962C8B-B14F-4D97-AF65-F5344CB8AC3E}">
        <p14:creationId xmlns:p14="http://schemas.microsoft.com/office/powerpoint/2010/main" val="188034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95400"/>
            <a:ext cx="11125200" cy="4978401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#MWSUG2025 #SSxx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11125200" cy="762000"/>
          </a:xfrm>
          <a:prstGeom prst="rect">
            <a:avLst/>
          </a:prstGeom>
          <a:effectLst/>
        </p:spPr>
        <p:txBody>
          <a:bodyPr vert="horz" lIns="121899" tIns="60949" rIns="121899" bIns="60949" rtlCol="0" anchor="ctr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30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295400"/>
            <a:ext cx="5359400" cy="4978401"/>
          </a:xfrm>
        </p:spPr>
        <p:txBody>
          <a:bodyPr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  <a:lvl2pPr>
              <a:defRPr sz="2400" baseline="0">
                <a:solidFill>
                  <a:schemeClr val="bg1"/>
                </a:solidFill>
              </a:defRPr>
            </a:lvl2pPr>
            <a:lvl3pPr>
              <a:defRPr sz="1801" baseline="0">
                <a:solidFill>
                  <a:schemeClr val="bg1"/>
                </a:solidFill>
              </a:defRPr>
            </a:lvl3pPr>
            <a:lvl4pPr>
              <a:defRPr sz="1600" baseline="0">
                <a:solidFill>
                  <a:schemeClr val="bg1"/>
                </a:solidFill>
              </a:defRPr>
            </a:lvl4pPr>
            <a:lvl5pPr>
              <a:defRPr sz="1400" baseline="0">
                <a:solidFill>
                  <a:schemeClr val="bg1"/>
                </a:solidFill>
              </a:defRPr>
            </a:lvl5pPr>
            <a:lvl6pPr>
              <a:defRPr sz="1400"/>
            </a:lvl6pPr>
            <a:lvl7pPr marL="2670382">
              <a:defRPr sz="1400"/>
            </a:lvl7pPr>
            <a:lvl8pPr marL="2670382">
              <a:defRPr sz="1400"/>
            </a:lvl8pPr>
            <a:lvl9pPr marL="2670382"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9200" y="1295400"/>
            <a:ext cx="5435600" cy="4978401"/>
          </a:xfrm>
        </p:spPr>
        <p:txBody>
          <a:bodyPr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  <a:lvl2pPr>
              <a:defRPr sz="2400" baseline="0">
                <a:solidFill>
                  <a:schemeClr val="bg1"/>
                </a:solidFill>
              </a:defRPr>
            </a:lvl2pPr>
            <a:lvl3pPr>
              <a:defRPr sz="1801" baseline="0">
                <a:solidFill>
                  <a:schemeClr val="bg1"/>
                </a:solidFill>
              </a:defRPr>
            </a:lvl3pPr>
            <a:lvl4pPr>
              <a:defRPr sz="1600" baseline="0">
                <a:solidFill>
                  <a:schemeClr val="bg1"/>
                </a:solidFill>
              </a:defRPr>
            </a:lvl4pPr>
            <a:lvl5pPr>
              <a:defRPr sz="1400" baseline="0">
                <a:solidFill>
                  <a:schemeClr val="bg1"/>
                </a:solidFill>
              </a:defRPr>
            </a:lvl5pPr>
            <a:lvl6pPr marL="2670382">
              <a:defRPr sz="1400" baseline="0"/>
            </a:lvl6pPr>
            <a:lvl7pPr marL="2670382">
              <a:defRPr sz="1400" baseline="0"/>
            </a:lvl7pPr>
            <a:lvl8pPr marL="2670382">
              <a:defRPr sz="1400" baseline="0"/>
            </a:lvl8pPr>
            <a:lvl9pPr marL="2670382">
              <a:defRPr sz="14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#MWSUG2025 #SSxx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11125200" cy="762000"/>
          </a:xfrm>
          <a:prstGeom prst="rect">
            <a:avLst/>
          </a:prstGeom>
          <a:effectLst/>
        </p:spPr>
        <p:txBody>
          <a:bodyPr vert="horz" lIns="121899" tIns="60949" rIns="121899" bIns="60949" rtlCol="0" anchor="ctr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5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1295400"/>
            <a:ext cx="5359400" cy="914400"/>
          </a:xfrm>
        </p:spPr>
        <p:txBody>
          <a:bodyPr anchor="ctr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801" b="0" baseline="0">
                <a:solidFill>
                  <a:schemeClr val="bg1"/>
                </a:solidFill>
              </a:defRPr>
            </a:lvl1pPr>
            <a:lvl2pPr marL="609676" indent="0">
              <a:buNone/>
              <a:defRPr sz="2701" b="1"/>
            </a:lvl2pPr>
            <a:lvl3pPr marL="1219353" indent="0">
              <a:buNone/>
              <a:defRPr sz="2401" b="1"/>
            </a:lvl3pPr>
            <a:lvl4pPr marL="1829029" indent="0">
              <a:buNone/>
              <a:defRPr sz="2101" b="1"/>
            </a:lvl4pPr>
            <a:lvl5pPr marL="2438703" indent="0">
              <a:buNone/>
              <a:defRPr sz="2101" b="1"/>
            </a:lvl5pPr>
            <a:lvl6pPr marL="3048380" indent="0">
              <a:buNone/>
              <a:defRPr sz="2101" b="1"/>
            </a:lvl6pPr>
            <a:lvl7pPr marL="3658057" indent="0">
              <a:buNone/>
              <a:defRPr sz="2101" b="1"/>
            </a:lvl7pPr>
            <a:lvl8pPr marL="4267733" indent="0">
              <a:buNone/>
              <a:defRPr sz="2101" b="1"/>
            </a:lvl8pPr>
            <a:lvl9pPr marL="4877410" indent="0">
              <a:buNone/>
              <a:defRPr sz="21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" y="2209800"/>
            <a:ext cx="5359400" cy="4038600"/>
          </a:xfrm>
        </p:spPr>
        <p:txBody>
          <a:bodyPr>
            <a:normAutofit/>
          </a:bodyPr>
          <a:lstStyle>
            <a:lvl1pPr>
              <a:defRPr sz="2401" baseline="0">
                <a:solidFill>
                  <a:schemeClr val="bg1"/>
                </a:solidFill>
              </a:defRPr>
            </a:lvl1pPr>
            <a:lvl2pPr>
              <a:defRPr sz="2001" baseline="0">
                <a:solidFill>
                  <a:schemeClr val="bg1"/>
                </a:solidFill>
              </a:defRPr>
            </a:lvl2pPr>
            <a:lvl3pPr>
              <a:defRPr sz="1801" baseline="0">
                <a:solidFill>
                  <a:schemeClr val="bg1"/>
                </a:solidFill>
              </a:defRPr>
            </a:lvl3pPr>
            <a:lvl4pPr>
              <a:defRPr sz="1600" baseline="0">
                <a:solidFill>
                  <a:schemeClr val="bg1"/>
                </a:solidFill>
              </a:defRPr>
            </a:lvl4pPr>
            <a:lvl5pPr>
              <a:defRPr sz="1400" baseline="0">
                <a:solidFill>
                  <a:schemeClr val="bg1"/>
                </a:solidFill>
              </a:defRPr>
            </a:lvl5pPr>
            <a:lvl6pPr marL="2670382">
              <a:defRPr sz="1400"/>
            </a:lvl6pPr>
            <a:lvl7pPr marL="2670382">
              <a:defRPr sz="1400"/>
            </a:lvl7pPr>
            <a:lvl8pPr marL="2670382">
              <a:defRPr sz="1400"/>
            </a:lvl8pPr>
            <a:lvl9pPr marL="2670382"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9200" y="1295400"/>
            <a:ext cx="5359400" cy="914400"/>
          </a:xfrm>
        </p:spPr>
        <p:txBody>
          <a:bodyPr anchor="ctr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801" b="0" baseline="0">
                <a:solidFill>
                  <a:schemeClr val="bg1"/>
                </a:solidFill>
              </a:defRPr>
            </a:lvl1pPr>
            <a:lvl2pPr marL="609676" indent="0">
              <a:buNone/>
              <a:defRPr sz="2701" b="1"/>
            </a:lvl2pPr>
            <a:lvl3pPr marL="1219353" indent="0">
              <a:buNone/>
              <a:defRPr sz="2401" b="1"/>
            </a:lvl3pPr>
            <a:lvl4pPr marL="1829029" indent="0">
              <a:buNone/>
              <a:defRPr sz="2101" b="1"/>
            </a:lvl4pPr>
            <a:lvl5pPr marL="2438703" indent="0">
              <a:buNone/>
              <a:defRPr sz="2101" b="1"/>
            </a:lvl5pPr>
            <a:lvl6pPr marL="3048380" indent="0">
              <a:buNone/>
              <a:defRPr sz="2101" b="1"/>
            </a:lvl6pPr>
            <a:lvl7pPr marL="3658057" indent="0">
              <a:buNone/>
              <a:defRPr sz="2101" b="1"/>
            </a:lvl7pPr>
            <a:lvl8pPr marL="4267733" indent="0">
              <a:buNone/>
              <a:defRPr sz="2101" b="1"/>
            </a:lvl8pPr>
            <a:lvl9pPr marL="4877410" indent="0">
              <a:buNone/>
              <a:defRPr sz="21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9200" y="2209800"/>
            <a:ext cx="5359400" cy="4038600"/>
          </a:xfrm>
        </p:spPr>
        <p:txBody>
          <a:bodyPr>
            <a:normAutofit/>
          </a:bodyPr>
          <a:lstStyle>
            <a:lvl1pPr>
              <a:defRPr sz="2401" baseline="0">
                <a:solidFill>
                  <a:schemeClr val="bg1"/>
                </a:solidFill>
              </a:defRPr>
            </a:lvl1pPr>
            <a:lvl2pPr>
              <a:defRPr sz="2001" baseline="0">
                <a:solidFill>
                  <a:schemeClr val="bg1"/>
                </a:solidFill>
              </a:defRPr>
            </a:lvl2pPr>
            <a:lvl3pPr>
              <a:defRPr sz="1801" baseline="0">
                <a:solidFill>
                  <a:schemeClr val="bg1"/>
                </a:solidFill>
              </a:defRPr>
            </a:lvl3pPr>
            <a:lvl4pPr>
              <a:defRPr sz="1600" baseline="0">
                <a:solidFill>
                  <a:schemeClr val="bg1"/>
                </a:solidFill>
              </a:defRPr>
            </a:lvl4pPr>
            <a:lvl5pPr>
              <a:defRPr sz="1400" baseline="0">
                <a:solidFill>
                  <a:schemeClr val="bg1"/>
                </a:solidFill>
              </a:defRPr>
            </a:lvl5pPr>
            <a:lvl6pPr marL="2670382">
              <a:defRPr sz="1400"/>
            </a:lvl6pPr>
            <a:lvl7pPr marL="2670382">
              <a:defRPr sz="1400"/>
            </a:lvl7pPr>
            <a:lvl8pPr marL="2670382">
              <a:defRPr sz="1400" baseline="0"/>
            </a:lvl8pPr>
            <a:lvl9pPr marL="2670382">
              <a:defRPr sz="14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#MWSUG2025 #SSxx</a:t>
            </a: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11125200" cy="762000"/>
          </a:xfrm>
          <a:prstGeom prst="rect">
            <a:avLst/>
          </a:prstGeom>
          <a:effectLst/>
        </p:spPr>
        <p:txBody>
          <a:bodyPr vert="horz" lIns="121899" tIns="60949" rIns="121899" bIns="60949" rtlCol="0" anchor="ctr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68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1" y="1752600"/>
            <a:ext cx="9753600" cy="1764000"/>
          </a:xfrm>
        </p:spPr>
        <p:txBody>
          <a:bodyPr anchor="t" anchorCtr="0">
            <a:noAutofit/>
          </a:bodyPr>
          <a:lstStyle>
            <a:lvl1pPr algn="ctr">
              <a:defRPr sz="4401" b="0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1" y="3632200"/>
            <a:ext cx="9753600" cy="1016000"/>
          </a:xfrm>
        </p:spPr>
        <p:txBody>
          <a:bodyPr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1" baseline="0">
                <a:solidFill>
                  <a:schemeClr val="bg1"/>
                </a:solidFill>
              </a:defRPr>
            </a:lvl1pPr>
            <a:lvl2pPr marL="609676" indent="0">
              <a:buNone/>
              <a:defRPr sz="2401">
                <a:solidFill>
                  <a:schemeClr val="tx1">
                    <a:tint val="75000"/>
                  </a:schemeClr>
                </a:solidFill>
              </a:defRPr>
            </a:lvl2pPr>
            <a:lvl3pPr marL="1219353" indent="0">
              <a:buNone/>
              <a:defRPr sz="2101">
                <a:solidFill>
                  <a:schemeClr val="tx1">
                    <a:tint val="75000"/>
                  </a:schemeClr>
                </a:solidFill>
              </a:defRPr>
            </a:lvl3pPr>
            <a:lvl4pPr marL="1829029" indent="0">
              <a:buNone/>
              <a:defRPr sz="1901">
                <a:solidFill>
                  <a:schemeClr val="tx1">
                    <a:tint val="75000"/>
                  </a:schemeClr>
                </a:solidFill>
              </a:defRPr>
            </a:lvl4pPr>
            <a:lvl5pPr marL="2438703" indent="0">
              <a:buNone/>
              <a:defRPr sz="1901">
                <a:solidFill>
                  <a:schemeClr val="tx1">
                    <a:tint val="75000"/>
                  </a:schemeClr>
                </a:solidFill>
              </a:defRPr>
            </a:lvl5pPr>
            <a:lvl6pPr marL="3048380" indent="0">
              <a:buNone/>
              <a:defRPr sz="1901">
                <a:solidFill>
                  <a:schemeClr val="tx1">
                    <a:tint val="75000"/>
                  </a:schemeClr>
                </a:solidFill>
              </a:defRPr>
            </a:lvl6pPr>
            <a:lvl7pPr marL="3658057" indent="0">
              <a:buNone/>
              <a:defRPr sz="1901">
                <a:solidFill>
                  <a:schemeClr val="tx1">
                    <a:tint val="75000"/>
                  </a:schemeClr>
                </a:solidFill>
              </a:defRPr>
            </a:lvl7pPr>
            <a:lvl8pPr marL="4267733" indent="0">
              <a:buNone/>
              <a:defRPr sz="1901">
                <a:solidFill>
                  <a:schemeClr val="tx1">
                    <a:tint val="75000"/>
                  </a:schemeClr>
                </a:solidFill>
              </a:defRPr>
            </a:lvl8pPr>
            <a:lvl9pPr marL="4877410" indent="0">
              <a:buNone/>
              <a:defRPr sz="19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#MWSUG2025 #SSxx</a:t>
            </a:r>
          </a:p>
        </p:txBody>
      </p:sp>
    </p:spTree>
    <p:extLst>
      <p:ext uri="{BB962C8B-B14F-4D97-AF65-F5344CB8AC3E}">
        <p14:creationId xmlns:p14="http://schemas.microsoft.com/office/powerpoint/2010/main" val="363890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#MWSUG2025 #SSxx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11125200" cy="762000"/>
          </a:xfrm>
          <a:prstGeom prst="rect">
            <a:avLst/>
          </a:prstGeom>
          <a:effectLst/>
        </p:spPr>
        <p:txBody>
          <a:bodyPr vert="horz" lIns="121899" tIns="60949" rIns="121899" bIns="60949" rtlCol="0" anchor="ctr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68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contact">
    <p:bg bwMode="ltGray">
      <p:bgPr>
        <a:blipFill dpi="0"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11125200" cy="762000"/>
          </a:xfrm>
          <a:prstGeom prst="rect">
            <a:avLst/>
          </a:prstGeom>
          <a:effectLst/>
        </p:spPr>
        <p:txBody>
          <a:bodyPr vert="horz" lIns="121899" tIns="60949" rIns="121899" bIns="60949" rtlCol="0" anchor="ctr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533400" y="1295400"/>
            <a:ext cx="11125200" cy="4957257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 baseline="0">
                <a:solidFill>
                  <a:schemeClr val="tx1"/>
                </a:solidFill>
              </a:defRPr>
            </a:lvl2pPr>
            <a:lvl3pPr>
              <a:defRPr baseline="0">
                <a:solidFill>
                  <a:schemeClr val="tx1"/>
                </a:solidFill>
              </a:defRPr>
            </a:lvl3pPr>
            <a:lvl4pPr>
              <a:defRPr baseline="0">
                <a:solidFill>
                  <a:schemeClr val="tx1"/>
                </a:solidFill>
              </a:defRPr>
            </a:lvl4pPr>
            <a:lvl5pPr>
              <a:defRPr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" name="Picture 1" descr="MWSUG 2024 Logo&#10;A computer with a chart, Milwaukee skyline and a guitar. The electric guitar was invented in Waukesha, WI.">
            <a:extLst>
              <a:ext uri="{FF2B5EF4-FFF2-40B4-BE49-F238E27FC236}">
                <a16:creationId xmlns:a16="http://schemas.microsoft.com/office/drawing/2014/main" id="{C164DF52-DBFB-20BD-5A1A-D57C0B40D8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5413248"/>
            <a:ext cx="1280160" cy="1280160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025B570-C330-AEE7-8299-1DD179A998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4286" y="6410714"/>
            <a:ext cx="1676400" cy="296671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dirty="0"/>
              <a:t>#MWSUG2025 #SSxx</a:t>
            </a:r>
          </a:p>
        </p:txBody>
      </p:sp>
    </p:spTree>
    <p:extLst>
      <p:ext uri="{BB962C8B-B14F-4D97-AF65-F5344CB8AC3E}">
        <p14:creationId xmlns:p14="http://schemas.microsoft.com/office/powerpoint/2010/main" val="413393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11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Cement/>
                    </a14:imgEffect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143000"/>
            <a:ext cx="12192000" cy="5715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4286" y="304800"/>
            <a:ext cx="11125200" cy="762000"/>
          </a:xfrm>
          <a:prstGeom prst="rect">
            <a:avLst/>
          </a:prstGeom>
          <a:effectLst/>
        </p:spPr>
        <p:txBody>
          <a:bodyPr vert="horz" lIns="121899" tIns="60949" rIns="121899" bIns="60949" rtlCol="0" anchor="ctr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1295400"/>
            <a:ext cx="11125200" cy="4957257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4286" y="6410714"/>
            <a:ext cx="1676400" cy="296671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pPr algn="l"/>
            <a:r>
              <a:rPr lang="en-US" dirty="0"/>
              <a:t>#MWSUG2025 #SSxx</a:t>
            </a:r>
          </a:p>
        </p:txBody>
      </p:sp>
      <p:sp>
        <p:nvSpPr>
          <p:cNvPr id="8" name="Footer Placeholder 4"/>
          <p:cNvSpPr txBox="1">
            <a:spLocks/>
          </p:cNvSpPr>
          <p:nvPr/>
        </p:nvSpPr>
        <p:spPr>
          <a:xfrm>
            <a:off x="9982200" y="6396232"/>
            <a:ext cx="609600" cy="296671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defPPr>
              <a:defRPr lang="en-US"/>
            </a:defPPr>
            <a:lvl1pPr marL="0" algn="l" defTabSz="1218987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260CEF-1E59-4C59-A296-8422497F2646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A222C2E-0C2C-D9F9-2DDA-567268A9A30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6156" y="5486401"/>
            <a:ext cx="763115" cy="122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9488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36" r:id="rId2"/>
    <p:sldLayoutId id="2147483742" r:id="rId3"/>
    <p:sldLayoutId id="2147483737" r:id="rId4"/>
    <p:sldLayoutId id="2147483739" r:id="rId5"/>
    <p:sldLayoutId id="2147483740" r:id="rId6"/>
    <p:sldLayoutId id="2147483738" r:id="rId7"/>
    <p:sldLayoutId id="2147483741" r:id="rId8"/>
    <p:sldLayoutId id="2147483746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ctr" defTabSz="1219353" rtl="0" eaLnBrk="1" latinLnBrk="0" hangingPunct="1">
        <a:lnSpc>
          <a:spcPct val="80000"/>
        </a:lnSpc>
        <a:spcBef>
          <a:spcPct val="0"/>
        </a:spcBef>
        <a:buNone/>
        <a:defRPr sz="4800" kern="1200" cap="none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74402" indent="-274402" algn="l" defTabSz="1219353" rtl="0" eaLnBrk="1" latinLnBrk="0" hangingPunct="1">
        <a:lnSpc>
          <a:spcPct val="90000"/>
        </a:lnSpc>
        <a:spcBef>
          <a:spcPts val="1600"/>
        </a:spcBef>
        <a:buClr>
          <a:schemeClr val="accent1"/>
        </a:buClr>
        <a:buSzPct val="90000"/>
        <a:buFont typeface="Arial" pitchFamily="34" charset="0"/>
        <a:buChar char="•"/>
        <a:defRPr sz="2801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548805" indent="-274402" algn="l" defTabSz="1219353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90000"/>
        <a:buFont typeface="Cambria" pitchFamily="18" charset="0"/>
        <a:buChar char="–"/>
        <a:defRPr sz="2401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823207" indent="-274402" algn="l" defTabSz="1219353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2001" kern="1200" baseline="0">
          <a:solidFill>
            <a:schemeClr val="bg1"/>
          </a:solidFill>
          <a:latin typeface="+mn-lt"/>
          <a:ea typeface="+mn-ea"/>
          <a:cs typeface="+mn-cs"/>
        </a:defRPr>
      </a:lvl3pPr>
      <a:lvl4pPr marL="1097609" indent="-274402" algn="l" defTabSz="1219353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Cambria" pitchFamily="18" charset="0"/>
        <a:buChar char="–"/>
        <a:defRPr sz="1801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1372010" indent="-274402" algn="l" defTabSz="1219353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6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1646414" indent="-274402" algn="l" defTabSz="1219353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Cambria" pitchFamily="18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816" indent="-274402" algn="l" defTabSz="1219353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95217" indent="-274402" algn="l" defTabSz="1219353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Cambria" pitchFamily="18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9621" indent="-274402" algn="l" defTabSz="1219353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9353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1pPr>
      <a:lvl2pPr marL="609676" algn="l" defTabSz="1219353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2pPr>
      <a:lvl3pPr marL="1219353" algn="l" defTabSz="1219353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3pPr>
      <a:lvl4pPr marL="1829029" algn="l" defTabSz="1219353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4pPr>
      <a:lvl5pPr marL="2438703" algn="l" defTabSz="1219353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5pPr>
      <a:lvl6pPr marL="3048380" algn="l" defTabSz="1219353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6pPr>
      <a:lvl7pPr marL="3658057" algn="l" defTabSz="1219353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7pPr>
      <a:lvl8pPr marL="4267733" algn="l" defTabSz="1219353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8pPr>
      <a:lvl9pPr marL="4877410" algn="l" defTabSz="1219353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3.sv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mydrive.lilly.com/personal/vina_ro_lilly_com/_layouts/15/stream.aspx?id=%2Fpersonal%2Fvina%5Fro%5Flilly%5Fcom%2FDocuments%2FProjects%2Fprog%2Dassurance%2FJessica%2FProgramming%20Dependency%20Tracer%20Demo%2Emp4&amp;referrer=StreamWebApp%2EWeb&amp;referrerScenario=AddressBarCopied%2Eview%2Ec32af7b0%2D10bc%2D48da%2Db50d%2D380c9f0ce74a&amp;ga=1" TargetMode="External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44286" y="6410714"/>
            <a:ext cx="1676400" cy="296671"/>
          </a:xfrm>
        </p:spPr>
        <p:txBody>
          <a:bodyPr/>
          <a:lstStyle/>
          <a:p>
            <a:r>
              <a:rPr lang="en-US" dirty="0"/>
              <a:t>#MWSUG2025 #AE13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381000"/>
            <a:ext cx="11125200" cy="838200"/>
          </a:xfrm>
        </p:spPr>
        <p:txBody>
          <a:bodyPr>
            <a:normAutofit fontScale="90000"/>
          </a:bodyPr>
          <a:lstStyle/>
          <a:p>
            <a:r>
              <a:rPr lang="en-US" dirty="0"/>
              <a:t>The Dependency Whisperer: </a:t>
            </a:r>
            <a:br>
              <a:rPr lang="en-US" dirty="0"/>
            </a:br>
            <a:r>
              <a:rPr lang="en-US" dirty="0"/>
              <a:t>AI That Sees What You Might Miss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533400" y="1752600"/>
            <a:ext cx="11125200" cy="4495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Ming (Janice) Yan – Senior advisor, Computational Statistics, Eli Lilly and Company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Xingxing Wu – Senior advisor, Computational Statistics, Eli Lilly and Company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Vina Ro – Senior scientist, Clinical Data | Data and Analytics, Eli Lilly and Company 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Chih-Chan Lan – Master candidate, University of Southern California</a:t>
            </a:r>
          </a:p>
        </p:txBody>
      </p:sp>
    </p:spTree>
    <p:extLst>
      <p:ext uri="{BB962C8B-B14F-4D97-AF65-F5344CB8AC3E}">
        <p14:creationId xmlns:p14="http://schemas.microsoft.com/office/powerpoint/2010/main" val="108828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1D57FB-1FDB-F50F-25CE-BF34B1F37B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A64C0-2378-F57E-CD39-F4A47B2CA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212957"/>
            <a:ext cx="9585464" cy="829339"/>
          </a:xfr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 spc="0" dirty="0"/>
              <a:t>From Code to Dependency Connections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BF347E-39D5-813B-0915-8AA712E42B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92768" y="6510528"/>
            <a:ext cx="2438400" cy="121920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667" b="0" i="0" u="none" strike="noStrike" cap="none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Company Confidential  © 2024 Eli Lilly and Company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464F78-B4A4-02BE-8E9D-5D2E2E062F2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#MWSUG2025 #AE13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F2677C-BDFC-E08C-23B6-1517686C03A4}"/>
              </a:ext>
            </a:extLst>
          </p:cNvPr>
          <p:cNvSpPr txBox="1"/>
          <p:nvPr/>
        </p:nvSpPr>
        <p:spPr>
          <a:xfrm>
            <a:off x="440358" y="1479302"/>
            <a:ext cx="3724829" cy="52136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latin typeface="+mn-lt"/>
              </a:rPr>
              <a:t>Input Code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613D4D2-E3C8-FA05-BA94-8B8F427AEC10}"/>
              </a:ext>
            </a:extLst>
          </p:cNvPr>
          <p:cNvSpPr/>
          <p:nvPr/>
        </p:nvSpPr>
        <p:spPr>
          <a:xfrm>
            <a:off x="10196160" y="2000671"/>
            <a:ext cx="1648494" cy="164849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z="1600" dirty="0">
              <a:solidFill>
                <a:schemeClr val="bg1"/>
              </a:solidFill>
              <a:latin typeface="Ringside Book" panose="02000500000000000000" pitchFamily="2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759D8D8-4844-DB3F-FC8D-136D7C54FE19}"/>
              </a:ext>
            </a:extLst>
          </p:cNvPr>
          <p:cNvSpPr/>
          <p:nvPr/>
        </p:nvSpPr>
        <p:spPr>
          <a:xfrm>
            <a:off x="7246391" y="2000671"/>
            <a:ext cx="1648495" cy="164849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z="1600" dirty="0">
              <a:solidFill>
                <a:schemeClr val="bg1"/>
              </a:solidFill>
              <a:latin typeface="Ringside Book" panose="02000500000000000000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1E9037E-3437-CE92-92C3-380D66A3D576}"/>
              </a:ext>
            </a:extLst>
          </p:cNvPr>
          <p:cNvSpPr txBox="1"/>
          <p:nvPr/>
        </p:nvSpPr>
        <p:spPr>
          <a:xfrm>
            <a:off x="7592068" y="2424581"/>
            <a:ext cx="957141" cy="80067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>
              <a:lnSpc>
                <a:spcPct val="112000"/>
              </a:lnSpc>
            </a:pPr>
            <a:r>
              <a:rPr lang="en-US" sz="2400" b="1" dirty="0">
                <a:solidFill>
                  <a:schemeClr val="accent4"/>
                </a:solidFill>
                <a:latin typeface="+mn-lt"/>
              </a:rPr>
              <a:t>ADAE</a:t>
            </a:r>
            <a:r>
              <a:rPr lang="en-US" sz="2400" b="1" dirty="0">
                <a:latin typeface="+mn-lt"/>
              </a:rPr>
              <a:t>.</a:t>
            </a:r>
            <a:br>
              <a:rPr lang="en-US" sz="2400" b="1" dirty="0">
                <a:latin typeface="+mn-lt"/>
              </a:rPr>
            </a:br>
            <a:r>
              <a:rPr lang="en-US" sz="2400" b="1" dirty="0" err="1">
                <a:solidFill>
                  <a:schemeClr val="tx2"/>
                </a:solidFill>
                <a:latin typeface="+mn-lt"/>
              </a:rPr>
              <a:t>trtst</a:t>
            </a:r>
            <a:endParaRPr lang="en-US" sz="2400" b="1" dirty="0">
              <a:solidFill>
                <a:schemeClr val="tx2"/>
              </a:solidFill>
              <a:latin typeface="+mn-lt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9553A35-CE89-A09A-3477-EB70E092BCF8}"/>
              </a:ext>
            </a:extLst>
          </p:cNvPr>
          <p:cNvCxnSpPr>
            <a:cxnSpLocks/>
            <a:stCxn id="26" idx="6"/>
            <a:endCxn id="25" idx="2"/>
          </p:cNvCxnSpPr>
          <p:nvPr/>
        </p:nvCxnSpPr>
        <p:spPr>
          <a:xfrm flipV="1">
            <a:off x="8894886" y="2824918"/>
            <a:ext cx="1301274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DF5913A3-CC1E-97D3-C534-BAFA997AEEE6}"/>
              </a:ext>
            </a:extLst>
          </p:cNvPr>
          <p:cNvSpPr txBox="1"/>
          <p:nvPr/>
        </p:nvSpPr>
        <p:spPr>
          <a:xfrm>
            <a:off x="10284615" y="2363759"/>
            <a:ext cx="1471584" cy="988355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chemeClr val="accent4"/>
                </a:solidFill>
                <a:latin typeface="+mn-lt"/>
              </a:rPr>
              <a:t>ADAE1</a:t>
            </a:r>
            <a:r>
              <a:rPr lang="en-US" sz="2400" b="1" dirty="0">
                <a:latin typeface="+mn-lt"/>
              </a:rPr>
              <a:t>.</a:t>
            </a:r>
            <a:br>
              <a:rPr lang="en-US" sz="2400" b="1" dirty="0">
                <a:latin typeface="+mn-lt"/>
              </a:rPr>
            </a:br>
            <a:r>
              <a:rPr lang="en-US" sz="2400" b="1" dirty="0">
                <a:solidFill>
                  <a:schemeClr val="tx2"/>
                </a:solidFill>
                <a:latin typeface="+mn-lt"/>
              </a:rPr>
              <a:t>flag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6487D2A-B0E0-DB80-58BB-7A692188A66F}"/>
              </a:ext>
            </a:extLst>
          </p:cNvPr>
          <p:cNvGrpSpPr/>
          <p:nvPr/>
        </p:nvGrpSpPr>
        <p:grpSpPr>
          <a:xfrm>
            <a:off x="835202" y="2069525"/>
            <a:ext cx="5009417" cy="1364849"/>
            <a:chOff x="763929" y="1903409"/>
            <a:chExt cx="4817419" cy="136484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22B7198-232C-EB81-6E8D-1FB7D122762A}"/>
                </a:ext>
              </a:extLst>
            </p:cNvPr>
            <p:cNvSpPr/>
            <p:nvPr/>
          </p:nvSpPr>
          <p:spPr>
            <a:xfrm>
              <a:off x="763929" y="1903409"/>
              <a:ext cx="4817419" cy="13648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sz="1600" dirty="0">
                <a:solidFill>
                  <a:schemeClr val="bg1"/>
                </a:solidFill>
                <a:latin typeface="Ringside Book" panose="02000500000000000000" pitchFamily="2" charset="0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80896E22-2A3B-7156-2FC5-85DB34EF7817}"/>
                </a:ext>
              </a:extLst>
            </p:cNvPr>
            <p:cNvSpPr txBox="1"/>
            <p:nvPr/>
          </p:nvSpPr>
          <p:spPr>
            <a:xfrm>
              <a:off x="814620" y="1925605"/>
              <a:ext cx="4644146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US" sz="1800" dirty="0">
                  <a:solidFill>
                    <a:schemeClr val="accent2"/>
                  </a:solidFill>
                  <a:latin typeface="Consolas" panose="020B0609020204030204" pitchFamily="49" charset="0"/>
                </a:rPr>
                <a:t>data</a:t>
              </a:r>
              <a:r>
                <a:rPr lang="en-US" sz="1800" dirty="0">
                  <a:solidFill>
                    <a:schemeClr val="tx1"/>
                  </a:solidFill>
                  <a:latin typeface="Consolas" panose="020B0609020204030204" pitchFamily="49" charset="0"/>
                </a:rPr>
                <a:t> </a:t>
              </a:r>
              <a:r>
                <a:rPr lang="en-US" sz="1800" dirty="0">
                  <a:solidFill>
                    <a:schemeClr val="accent4">
                      <a:lumMod val="90000"/>
                      <a:lumOff val="10000"/>
                    </a:schemeClr>
                  </a:solidFill>
                  <a:latin typeface="Consolas" panose="020B0609020204030204" pitchFamily="49" charset="0"/>
                </a:rPr>
                <a:t>ADAE1</a:t>
              </a:r>
              <a:r>
                <a:rPr lang="en-US" sz="1800" dirty="0">
                  <a:solidFill>
                    <a:schemeClr val="tx1"/>
                  </a:solidFill>
                  <a:latin typeface="Consolas" panose="020B0609020204030204" pitchFamily="49" charset="0"/>
                </a:rPr>
                <a:t>;</a:t>
              </a:r>
            </a:p>
            <a:p>
              <a:pPr>
                <a:buNone/>
              </a:pPr>
              <a:r>
                <a:rPr lang="en-US" sz="1800" dirty="0">
                  <a:latin typeface="Consolas" panose="020B0609020204030204" pitchFamily="49" charset="0"/>
                </a:rPr>
                <a:t>  </a:t>
              </a:r>
              <a:r>
                <a:rPr lang="en-US" sz="1800" dirty="0">
                  <a:solidFill>
                    <a:schemeClr val="tx1"/>
                  </a:solidFill>
                  <a:latin typeface="Consolas" panose="020B0609020204030204" pitchFamily="49" charset="0"/>
                </a:rPr>
                <a:t>set </a:t>
              </a:r>
              <a:r>
                <a:rPr lang="en-US" sz="1800" dirty="0">
                  <a:solidFill>
                    <a:schemeClr val="accent4">
                      <a:lumMod val="90000"/>
                      <a:lumOff val="10000"/>
                    </a:schemeClr>
                  </a:solidFill>
                  <a:latin typeface="Consolas" panose="020B0609020204030204" pitchFamily="49" charset="0"/>
                </a:rPr>
                <a:t>ADAE</a:t>
              </a:r>
              <a:r>
                <a:rPr lang="en-US" sz="1800" dirty="0">
                  <a:solidFill>
                    <a:schemeClr val="tx1"/>
                  </a:solidFill>
                  <a:latin typeface="Consolas" panose="020B0609020204030204" pitchFamily="49" charset="0"/>
                </a:rPr>
                <a:t>;</a:t>
              </a:r>
            </a:p>
            <a:p>
              <a:pPr>
                <a:buNone/>
              </a:pPr>
              <a:r>
                <a:rPr lang="en-US" sz="1800" dirty="0">
                  <a:latin typeface="Consolas" panose="020B0609020204030204" pitchFamily="49" charset="0"/>
                </a:rPr>
                <a:t>  </a:t>
              </a:r>
              <a:r>
                <a:rPr lang="en-US" sz="1800" dirty="0">
                  <a:solidFill>
                    <a:schemeClr val="accent2"/>
                  </a:solidFill>
                  <a:latin typeface="Consolas" panose="020B0609020204030204" pitchFamily="49" charset="0"/>
                </a:rPr>
                <a:t>if</a:t>
              </a:r>
              <a:r>
                <a:rPr lang="en-US" sz="1800" dirty="0">
                  <a:solidFill>
                    <a:schemeClr val="tx1"/>
                  </a:solidFill>
                  <a:latin typeface="Consolas" panose="020B0609020204030204" pitchFamily="49" charset="0"/>
                </a:rPr>
                <a:t> </a:t>
              </a:r>
              <a:r>
                <a:rPr lang="en-US" sz="1800" dirty="0" err="1">
                  <a:solidFill>
                    <a:schemeClr val="tx2"/>
                  </a:solidFill>
                  <a:latin typeface="Consolas" panose="020B0609020204030204" pitchFamily="49" charset="0"/>
                </a:rPr>
                <a:t>trtst</a:t>
              </a:r>
              <a:r>
                <a:rPr lang="en-US" sz="1800" dirty="0">
                  <a:solidFill>
                    <a:schemeClr val="tx1"/>
                  </a:solidFill>
                  <a:latin typeface="Consolas" panose="020B0609020204030204" pitchFamily="49" charset="0"/>
                </a:rPr>
                <a:t> ne . </a:t>
              </a:r>
              <a:r>
                <a:rPr lang="en-US" sz="1800" dirty="0">
                  <a:solidFill>
                    <a:schemeClr val="accent2"/>
                  </a:solidFill>
                  <a:latin typeface="Consolas" panose="020B0609020204030204" pitchFamily="49" charset="0"/>
                </a:rPr>
                <a:t>then</a:t>
              </a:r>
              <a:r>
                <a:rPr lang="en-US" sz="1800" dirty="0">
                  <a:solidFill>
                    <a:schemeClr val="tx1"/>
                  </a:solidFill>
                  <a:latin typeface="Consolas" panose="020B0609020204030204" pitchFamily="49" charset="0"/>
                </a:rPr>
                <a:t> </a:t>
              </a:r>
              <a:r>
                <a:rPr lang="en-US" sz="1800" dirty="0">
                  <a:solidFill>
                    <a:schemeClr val="tx2"/>
                  </a:solidFill>
                  <a:latin typeface="Consolas" panose="020B0609020204030204" pitchFamily="49" charset="0"/>
                </a:rPr>
                <a:t>flag</a:t>
              </a:r>
              <a:r>
                <a:rPr lang="en-US" sz="1800" dirty="0">
                  <a:solidFill>
                    <a:schemeClr val="tx1"/>
                  </a:solidFill>
                  <a:latin typeface="Consolas" panose="020B0609020204030204" pitchFamily="49" charset="0"/>
                </a:rPr>
                <a:t> = 1;</a:t>
              </a:r>
            </a:p>
            <a:p>
              <a:pPr>
                <a:buNone/>
              </a:pPr>
              <a:r>
                <a:rPr lang="en-US" sz="1800" dirty="0">
                  <a:solidFill>
                    <a:schemeClr val="accent2"/>
                  </a:solidFill>
                  <a:latin typeface="Consolas" panose="020B0609020204030204" pitchFamily="49" charset="0"/>
                </a:rPr>
                <a:t>run</a:t>
              </a:r>
              <a:r>
                <a:rPr lang="en-US" sz="1800" dirty="0">
                  <a:solidFill>
                    <a:schemeClr val="tx1"/>
                  </a:solidFill>
                  <a:latin typeface="Consolas" panose="020B0609020204030204" pitchFamily="49" charset="0"/>
                </a:rPr>
                <a:t>;</a:t>
              </a:r>
            </a:p>
          </p:txBody>
        </p:sp>
      </p:grpSp>
      <p:pic>
        <p:nvPicPr>
          <p:cNvPr id="19" name="Graphic 18" descr="Arrow: Straight with solid fill">
            <a:extLst>
              <a:ext uri="{FF2B5EF4-FFF2-40B4-BE49-F238E27FC236}">
                <a16:creationId xmlns:a16="http://schemas.microsoft.com/office/drawing/2014/main" id="{855A406F-76C1-523A-0161-E73F17A87E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6042775" y="2400736"/>
            <a:ext cx="914400" cy="9144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ECD0ECB-48AD-141F-8115-09262CC9E075}"/>
              </a:ext>
            </a:extLst>
          </p:cNvPr>
          <p:cNvSpPr txBox="1"/>
          <p:nvPr/>
        </p:nvSpPr>
        <p:spPr>
          <a:xfrm>
            <a:off x="7246391" y="1479302"/>
            <a:ext cx="3510909" cy="52136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4"/>
                </a:solidFill>
                <a:latin typeface="+mn-lt"/>
              </a:rPr>
              <a:t>Create Lineage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E6A02F3-0B98-041B-890E-8CF33EDC27AB}"/>
              </a:ext>
            </a:extLst>
          </p:cNvPr>
          <p:cNvSpPr txBox="1"/>
          <p:nvPr/>
        </p:nvSpPr>
        <p:spPr>
          <a:xfrm>
            <a:off x="440358" y="3695134"/>
            <a:ext cx="3724829" cy="52136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latin typeface="+mn-lt"/>
              </a:rPr>
              <a:t>Input Macro Code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E408BE6-C8AE-D780-96B2-C812AF4D3293}"/>
              </a:ext>
            </a:extLst>
          </p:cNvPr>
          <p:cNvGrpSpPr/>
          <p:nvPr/>
        </p:nvGrpSpPr>
        <p:grpSpPr>
          <a:xfrm>
            <a:off x="835202" y="4119512"/>
            <a:ext cx="5009417" cy="2308324"/>
            <a:chOff x="763929" y="1903409"/>
            <a:chExt cx="4817419" cy="147720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BCF4623-0157-6732-FEDF-B9C91F595CCE}"/>
                </a:ext>
              </a:extLst>
            </p:cNvPr>
            <p:cNvSpPr/>
            <p:nvPr/>
          </p:nvSpPr>
          <p:spPr>
            <a:xfrm>
              <a:off x="763929" y="1903409"/>
              <a:ext cx="4817419" cy="147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sz="1600" dirty="0">
                <a:solidFill>
                  <a:schemeClr val="bg1"/>
                </a:solidFill>
                <a:latin typeface="Ringside Book" panose="02000500000000000000" pitchFamily="2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25BACE5-167A-F566-882F-C6859B58DADF}"/>
                </a:ext>
              </a:extLst>
            </p:cNvPr>
            <p:cNvSpPr txBox="1"/>
            <p:nvPr/>
          </p:nvSpPr>
          <p:spPr>
            <a:xfrm>
              <a:off x="850565" y="1956188"/>
              <a:ext cx="4644146" cy="12999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dirty="0">
                  <a:solidFill>
                    <a:schemeClr val="accent2"/>
                  </a:solidFill>
                  <a:latin typeface="Consolas" panose="020B0609020204030204" pitchFamily="49" charset="0"/>
                </a:rPr>
                <a:t>%macro flag(input, output, var1);</a:t>
              </a:r>
            </a:p>
            <a:p>
              <a:pPr>
                <a:buNone/>
              </a:pPr>
              <a:r>
                <a:rPr lang="en-US" sz="1800" i="1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Consolas" panose="020B0609020204030204" pitchFamily="49" charset="0"/>
                </a:rPr>
                <a:t>data &amp;input.;</a:t>
              </a:r>
            </a:p>
            <a:p>
              <a:pPr>
                <a:buNone/>
              </a:pPr>
              <a:r>
                <a:rPr lang="en-US" sz="1800" i="1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Consolas" panose="020B0609020204030204" pitchFamily="49" charset="0"/>
                </a:rPr>
                <a:t>	set &amp;output.;</a:t>
              </a:r>
            </a:p>
            <a:p>
              <a:pPr>
                <a:buNone/>
              </a:pPr>
              <a:r>
                <a:rPr lang="en-US" sz="1800" i="1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Consolas" panose="020B0609020204030204" pitchFamily="49" charset="0"/>
                </a:rPr>
                <a:t>	if &amp;var1. ne . then flag = 1;</a:t>
              </a:r>
            </a:p>
            <a:p>
              <a:pPr>
                <a:buNone/>
              </a:pPr>
              <a:r>
                <a:rPr lang="en-US" sz="1800" i="1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Consolas" panose="020B0609020204030204" pitchFamily="49" charset="0"/>
                </a:rPr>
                <a:t>run;</a:t>
              </a:r>
            </a:p>
            <a:p>
              <a:pPr>
                <a:buNone/>
              </a:pPr>
              <a:r>
                <a:rPr lang="en-US" sz="1800" dirty="0">
                  <a:solidFill>
                    <a:schemeClr val="accent2"/>
                  </a:solidFill>
                  <a:latin typeface="Consolas" panose="020B0609020204030204" pitchFamily="49" charset="0"/>
                </a:rPr>
                <a:t>%mend;</a:t>
              </a:r>
            </a:p>
            <a:p>
              <a:pPr>
                <a:buNone/>
              </a:pPr>
              <a:r>
                <a:rPr lang="en-US" sz="1800" dirty="0">
                  <a:solidFill>
                    <a:schemeClr val="accent2"/>
                  </a:solidFill>
                  <a:latin typeface="Consolas" panose="020B0609020204030204" pitchFamily="49" charset="0"/>
                </a:rPr>
                <a:t>%flag</a:t>
              </a:r>
              <a:r>
                <a:rPr lang="en-US" sz="1800" dirty="0">
                  <a:solidFill>
                    <a:schemeClr val="tx1"/>
                  </a:solidFill>
                  <a:latin typeface="Consolas" panose="020B0609020204030204" pitchFamily="49" charset="0"/>
                </a:rPr>
                <a:t>(ADAE, ADAE1, </a:t>
              </a:r>
              <a:r>
                <a:rPr lang="en-US" sz="1800" dirty="0" err="1">
                  <a:solidFill>
                    <a:schemeClr val="tx1"/>
                  </a:solidFill>
                  <a:latin typeface="Consolas" panose="020B0609020204030204" pitchFamily="49" charset="0"/>
                </a:rPr>
                <a:t>trtst</a:t>
              </a:r>
              <a:r>
                <a:rPr lang="en-US" sz="1800" dirty="0">
                  <a:solidFill>
                    <a:schemeClr val="tx1"/>
                  </a:solidFill>
                  <a:latin typeface="Consolas" panose="020B0609020204030204" pitchFamily="49" charset="0"/>
                </a:rPr>
                <a:t>);</a:t>
              </a:r>
            </a:p>
          </p:txBody>
        </p:sp>
      </p:grpSp>
      <p:pic>
        <p:nvPicPr>
          <p:cNvPr id="34" name="Graphic 33" descr="Robot outline">
            <a:extLst>
              <a:ext uri="{FF2B5EF4-FFF2-40B4-BE49-F238E27FC236}">
                <a16:creationId xmlns:a16="http://schemas.microsoft.com/office/drawing/2014/main" id="{C6F8D52B-E961-B265-7877-2F4286CCA6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84262" y="5009176"/>
            <a:ext cx="1280160" cy="1280160"/>
          </a:xfrm>
          <a:prstGeom prst="rect">
            <a:avLst/>
          </a:prstGeom>
        </p:spPr>
      </p:pic>
      <p:pic>
        <p:nvPicPr>
          <p:cNvPr id="36" name="Graphic 35" descr="Arrow: Straight with solid fill">
            <a:extLst>
              <a:ext uri="{FF2B5EF4-FFF2-40B4-BE49-F238E27FC236}">
                <a16:creationId xmlns:a16="http://schemas.microsoft.com/office/drawing/2014/main" id="{683983BC-0E27-7BF7-5BD7-9607587E81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6042775" y="4816473"/>
            <a:ext cx="914400" cy="914400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0DE0C27C-2D79-792E-DB08-9ADE65CF9E77}"/>
              </a:ext>
            </a:extLst>
          </p:cNvPr>
          <p:cNvGrpSpPr/>
          <p:nvPr/>
        </p:nvGrpSpPr>
        <p:grpSpPr>
          <a:xfrm>
            <a:off x="7364450" y="4677924"/>
            <a:ext cx="1097591" cy="1454126"/>
            <a:chOff x="8095177" y="4485897"/>
            <a:chExt cx="1097591" cy="1454126"/>
          </a:xfrm>
        </p:grpSpPr>
        <p:pic>
          <p:nvPicPr>
            <p:cNvPr id="35" name="Picture 6" descr="OpenAI Logo, symbol, meaning, history, PNG, brand">
              <a:extLst>
                <a:ext uri="{FF2B5EF4-FFF2-40B4-BE49-F238E27FC236}">
                  <a16:creationId xmlns:a16="http://schemas.microsoft.com/office/drawing/2014/main" id="{2D6FF557-D18D-EB49-B1DA-2CD8A4F5FF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5177" y="4485897"/>
              <a:ext cx="1097591" cy="6173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Azure Logo PNG Photo | PNG Mart">
              <a:extLst>
                <a:ext uri="{FF2B5EF4-FFF2-40B4-BE49-F238E27FC236}">
                  <a16:creationId xmlns:a16="http://schemas.microsoft.com/office/drawing/2014/main" id="{78BC4EBB-4694-6FE9-8A5B-8FAFD687CC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6771" y="5025622"/>
              <a:ext cx="914401" cy="914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CD0D200D-B882-F51E-03D4-B94D90FC6D9E}"/>
              </a:ext>
            </a:extLst>
          </p:cNvPr>
          <p:cNvSpPr txBox="1"/>
          <p:nvPr/>
        </p:nvSpPr>
        <p:spPr>
          <a:xfrm>
            <a:off x="9579007" y="4235953"/>
            <a:ext cx="2265648" cy="92333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18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"You are an expert </a:t>
            </a:r>
            <a:r>
              <a:rPr lang="en-US" sz="1800" b="1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SAS macro code analyst</a:t>
            </a:r>
            <a:r>
              <a:rPr lang="en-US" sz="18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."</a:t>
            </a:r>
            <a:endParaRPr lang="en-US" sz="1800" b="0" dirty="0">
              <a:solidFill>
                <a:srgbClr val="3B3B3B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71F5ABB2-F5F6-EAEC-B960-BADF4B4BD9F3}"/>
              </a:ext>
            </a:extLst>
          </p:cNvPr>
          <p:cNvSpPr/>
          <p:nvPr/>
        </p:nvSpPr>
        <p:spPr>
          <a:xfrm>
            <a:off x="9579006" y="4119513"/>
            <a:ext cx="2265648" cy="1175806"/>
          </a:xfrm>
          <a:prstGeom prst="wedgeRoundRectCallout">
            <a:avLst>
              <a:gd name="adj1" fmla="val -60154"/>
              <a:gd name="adj2" fmla="val 40278"/>
              <a:gd name="adj3" fmla="val 16667"/>
            </a:avLst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z="1600" dirty="0">
              <a:solidFill>
                <a:schemeClr val="bg1"/>
              </a:solidFill>
              <a:latin typeface="Ringside Book" panose="02000500000000000000" pitchFamily="2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6507E52-2365-0867-5ACC-9E103BB60A83}"/>
              </a:ext>
            </a:extLst>
          </p:cNvPr>
          <p:cNvSpPr txBox="1"/>
          <p:nvPr/>
        </p:nvSpPr>
        <p:spPr>
          <a:xfrm>
            <a:off x="9579006" y="5348925"/>
            <a:ext cx="2438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spc="0" dirty="0">
                <a:solidFill>
                  <a:schemeClr val="accent4"/>
                </a:solidFill>
              </a:rPr>
              <a:t>One-shot Prompting</a:t>
            </a:r>
            <a:endParaRPr lang="en-US" sz="1800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23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5" grpId="0" animBg="1"/>
      <p:bldP spid="26" grpId="0" animBg="1"/>
      <p:bldP spid="27" grpId="0"/>
      <p:bldP spid="39" grpId="0"/>
      <p:bldP spid="20" grpId="0"/>
      <p:bldP spid="21" grpId="0"/>
      <p:bldP spid="38" grpId="0"/>
      <p:bldP spid="40" grpId="0" animBg="1"/>
      <p:bldP spid="4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8D5CF-0BF5-C767-822E-D92E393FF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225552"/>
            <a:ext cx="11058144" cy="752643"/>
          </a:xfrm>
        </p:spPr>
        <p:txBody>
          <a:bodyPr/>
          <a:lstStyle/>
          <a:p>
            <a:r>
              <a:rPr lang="en-US" spc="0" dirty="0"/>
              <a:t>Results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62AAFB-4E19-3E82-65F8-D53111AA359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92768" y="6510528"/>
            <a:ext cx="2438400" cy="121920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667" b="0" i="0" u="none" strike="noStrike" cap="none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Company Confidential  © 2024 Eli Lilly and Company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FC1E14-E3BB-E73B-6998-47FB2158CF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#MWSUG2025 #AE13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04B984-CBE4-7E3B-FAE1-B39A0BF34540}"/>
              </a:ext>
            </a:extLst>
          </p:cNvPr>
          <p:cNvSpPr txBox="1"/>
          <p:nvPr/>
        </p:nvSpPr>
        <p:spPr>
          <a:xfrm>
            <a:off x="486156" y="1574921"/>
            <a:ext cx="11181588" cy="82933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For the flow of RAW </a:t>
            </a:r>
            <a:r>
              <a:rPr lang="en-US" altLang="en-US" sz="24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</a:rPr>
              <a:t>→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SDTM.AE </a:t>
            </a:r>
            <a:r>
              <a:rPr lang="en-US" altLang="en-US" sz="24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</a:rPr>
              <a:t>→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 ADAM.ADAE </a:t>
            </a:r>
            <a:r>
              <a:rPr lang="en-US" altLang="en-US" sz="24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</a:rPr>
              <a:t>→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 3 tables,</a:t>
            </a:r>
            <a:br>
              <a:rPr lang="en-US" sz="2400" dirty="0">
                <a:solidFill>
                  <a:schemeClr val="accent3">
                    <a:lumMod val="50000"/>
                  </a:schemeClr>
                </a:solidFill>
                <a:latin typeface="+mn-lt"/>
              </a:rPr>
            </a:b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mapped a total of 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182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 nodes and 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256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 relationships. With an accuracy of 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90%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CB66E2-78FD-D756-21B6-327FEC3351F3}"/>
              </a:ext>
            </a:extLst>
          </p:cNvPr>
          <p:cNvSpPr txBox="1"/>
          <p:nvPr/>
        </p:nvSpPr>
        <p:spPr>
          <a:xfrm>
            <a:off x="373634" y="5891444"/>
            <a:ext cx="7938008" cy="33256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Fig 1. Mapped relationships from </a:t>
            </a:r>
            <a:r>
              <a:rPr lang="en-US" sz="2000" dirty="0" err="1">
                <a:solidFill>
                  <a:schemeClr val="accent3">
                    <a:lumMod val="50000"/>
                  </a:schemeClr>
                </a:solidFill>
                <a:latin typeface="+mn-lt"/>
              </a:rPr>
              <a:t>ADAE.sas</a:t>
            </a:r>
            <a:endParaRPr lang="en-US" sz="2000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EA53A6-D77C-6450-B746-E0D544218B1C}"/>
              </a:ext>
            </a:extLst>
          </p:cNvPr>
          <p:cNvSpPr txBox="1"/>
          <p:nvPr/>
        </p:nvSpPr>
        <p:spPr>
          <a:xfrm>
            <a:off x="8360071" y="5891444"/>
            <a:ext cx="4088384" cy="33256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2000" dirty="0">
                <a:latin typeface="+mn-lt"/>
              </a:rPr>
              <a:t>Fig 2. Graph from RAW to TFL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857D82E-82FC-B0D6-4F4A-4A2DF011F2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259" y="3194756"/>
            <a:ext cx="3995928" cy="25584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5D5DFE-C41C-2755-8F67-CE993D7217D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887" t="5355"/>
          <a:stretch>
            <a:fillRect/>
          </a:stretch>
        </p:blipFill>
        <p:spPr>
          <a:xfrm>
            <a:off x="4225187" y="3097871"/>
            <a:ext cx="3942080" cy="265537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BCE2872-A9A7-B3A7-349C-953438529572}"/>
              </a:ext>
            </a:extLst>
          </p:cNvPr>
          <p:cNvSpPr txBox="1"/>
          <p:nvPr/>
        </p:nvSpPr>
        <p:spPr>
          <a:xfrm>
            <a:off x="229259" y="2724807"/>
            <a:ext cx="30815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Full 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</a:rPr>
              <a:t>ADAE graph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55917E-F6C4-6E0E-FD8D-428A08623B9F}"/>
              </a:ext>
            </a:extLst>
          </p:cNvPr>
          <p:cNvSpPr txBox="1"/>
          <p:nvPr/>
        </p:nvSpPr>
        <p:spPr>
          <a:xfrm>
            <a:off x="4279646" y="2712072"/>
            <a:ext cx="37424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3">
                    <a:lumMod val="50000"/>
                  </a:schemeClr>
                </a:solidFill>
              </a:rPr>
              <a:t>Cleaned ADAE graph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5AD3211-A096-7BA8-BE04-BF210442AD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0186" y="3032998"/>
            <a:ext cx="3141472" cy="278511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C678310-F3AF-D094-9994-7D4B7B74D451}"/>
              </a:ext>
            </a:extLst>
          </p:cNvPr>
          <p:cNvSpPr txBox="1"/>
          <p:nvPr/>
        </p:nvSpPr>
        <p:spPr>
          <a:xfrm>
            <a:off x="7999222" y="2726383"/>
            <a:ext cx="40883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3">
                    <a:lumMod val="50000"/>
                  </a:schemeClr>
                </a:solidFill>
              </a:rPr>
              <a:t>Visualized downstream impact</a:t>
            </a:r>
          </a:p>
        </p:txBody>
      </p:sp>
    </p:spTree>
    <p:extLst>
      <p:ext uri="{BB962C8B-B14F-4D97-AF65-F5344CB8AC3E}">
        <p14:creationId xmlns:p14="http://schemas.microsoft.com/office/powerpoint/2010/main" val="173682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19DA43-D94F-F762-16E0-6D7FC107C8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3E61C-1A53-931D-8B8B-E53331EB7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97789"/>
            <a:ext cx="11058144" cy="659219"/>
          </a:xfrm>
        </p:spPr>
        <p:txBody>
          <a:bodyPr>
            <a:normAutofit fontScale="90000"/>
          </a:bodyPr>
          <a:lstStyle/>
          <a:p>
            <a:r>
              <a:rPr lang="en-US" spc="0" dirty="0"/>
              <a:t>Summary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31217B-6B40-FA05-8C72-699DCFC8B4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92768" y="6510528"/>
            <a:ext cx="2438400" cy="121920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667" b="0" i="0" u="none" strike="noStrike" cap="none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Company Confidential  © 2024 Eli Lilly and Company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61A5BA-52A4-6AFB-8A37-D15E888A7E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#MWSUG2025 #AE13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CADDB289-33C4-43AB-588A-F5A91BB150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3381139"/>
            <a:ext cx="3392936" cy="1824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Translates 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complex code and spec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into a 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clear data lineage graph</a:t>
            </a:r>
          </a:p>
        </p:txBody>
      </p:sp>
      <p:pic>
        <p:nvPicPr>
          <p:cNvPr id="6" name="Graphic 5" descr="Network with solid fill">
            <a:extLst>
              <a:ext uri="{FF2B5EF4-FFF2-40B4-BE49-F238E27FC236}">
                <a16:creationId xmlns:a16="http://schemas.microsoft.com/office/drawing/2014/main" id="{2B461BB1-E2F9-4FF3-EE9C-25718ECDF7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48868" y="2282087"/>
            <a:ext cx="914400" cy="914400"/>
          </a:xfrm>
          <a:prstGeom prst="rect">
            <a:avLst/>
          </a:prstGeom>
        </p:spPr>
      </p:pic>
      <p:pic>
        <p:nvPicPr>
          <p:cNvPr id="9" name="Graphic 8" descr="Hero Male with solid fill">
            <a:extLst>
              <a:ext uri="{FF2B5EF4-FFF2-40B4-BE49-F238E27FC236}">
                <a16:creationId xmlns:a16="http://schemas.microsoft.com/office/drawing/2014/main" id="{1CEB553B-FDBE-AF02-E837-3F691C0C63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38799" y="2282087"/>
            <a:ext cx="914400" cy="914400"/>
          </a:xfrm>
          <a:prstGeom prst="rect">
            <a:avLst/>
          </a:prstGeom>
        </p:spPr>
      </p:pic>
      <p:pic>
        <p:nvPicPr>
          <p:cNvPr id="14" name="Graphic 13" descr="Clipboard with solid fill">
            <a:extLst>
              <a:ext uri="{FF2B5EF4-FFF2-40B4-BE49-F238E27FC236}">
                <a16:creationId xmlns:a16="http://schemas.microsoft.com/office/drawing/2014/main" id="{3104321F-EB98-9954-28FD-37A888BD59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522859" y="2282087"/>
            <a:ext cx="914400" cy="914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5E7EB02-9F29-20FF-D475-ECC87EE628E4}"/>
              </a:ext>
            </a:extLst>
          </p:cNvPr>
          <p:cNvSpPr txBox="1"/>
          <p:nvPr/>
        </p:nvSpPr>
        <p:spPr>
          <a:xfrm>
            <a:off x="8258476" y="3381139"/>
            <a:ext cx="3443166" cy="1824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Enhances traceability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, enabling faster and higher-quality </a:t>
            </a:r>
            <a:b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</a:b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QC workflows</a:t>
            </a:r>
            <a:endParaRPr lang="en-US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D057BC3-E809-E6FC-9E80-9CBAA5324EE0}"/>
              </a:ext>
            </a:extLst>
          </p:cNvPr>
          <p:cNvSpPr txBox="1"/>
          <p:nvPr/>
        </p:nvSpPr>
        <p:spPr>
          <a:xfrm>
            <a:off x="4198187" y="3381139"/>
            <a:ext cx="3795625" cy="1824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Reduces manual effort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and speeds </a:t>
            </a: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up 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impact analysis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when data changes</a:t>
            </a:r>
          </a:p>
        </p:txBody>
      </p:sp>
    </p:spTree>
    <p:extLst>
      <p:ext uri="{BB962C8B-B14F-4D97-AF65-F5344CB8AC3E}">
        <p14:creationId xmlns:p14="http://schemas.microsoft.com/office/powerpoint/2010/main" val="57894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44286" y="6410714"/>
            <a:ext cx="1676400" cy="296671"/>
          </a:xfrm>
        </p:spPr>
        <p:txBody>
          <a:bodyPr/>
          <a:lstStyle/>
          <a:p>
            <a:r>
              <a:rPr lang="en-US" dirty="0"/>
              <a:t>#MWSUG2025 #AE13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381000"/>
            <a:ext cx="11125200" cy="1219200"/>
          </a:xfrm>
        </p:spPr>
        <p:txBody>
          <a:bodyPr/>
          <a:lstStyle/>
          <a:p>
            <a:r>
              <a:rPr lang="en-US" dirty="0"/>
              <a:t>Contact Information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533400" y="1752600"/>
            <a:ext cx="11125200" cy="44958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Ming (Janice) Yan</a:t>
            </a:r>
          </a:p>
          <a:p>
            <a:r>
              <a:rPr lang="en-US" dirty="0">
                <a:solidFill>
                  <a:schemeClr val="tx1"/>
                </a:solidFill>
              </a:rPr>
              <a:t>Eli Lilly and Company</a:t>
            </a:r>
          </a:p>
          <a:p>
            <a:r>
              <a:rPr lang="en-US" dirty="0">
                <a:solidFill>
                  <a:schemeClr val="tx1"/>
                </a:solidFill>
              </a:rPr>
              <a:t>314-695-2879</a:t>
            </a:r>
          </a:p>
          <a:p>
            <a:r>
              <a:rPr lang="en-US" dirty="0">
                <a:solidFill>
                  <a:schemeClr val="tx1"/>
                </a:solidFill>
              </a:rPr>
              <a:t>Yan_ming_x1@lilly.com</a:t>
            </a:r>
          </a:p>
        </p:txBody>
      </p:sp>
    </p:spTree>
    <p:extLst>
      <p:ext uri="{BB962C8B-B14F-4D97-AF65-F5344CB8AC3E}">
        <p14:creationId xmlns:p14="http://schemas.microsoft.com/office/powerpoint/2010/main" val="119246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Dependency Whisperer: </a:t>
            </a:r>
            <a:br>
              <a:rPr lang="en-US" dirty="0"/>
            </a:br>
            <a:r>
              <a:rPr lang="en-US" dirty="0"/>
              <a:t>AI That Sees What You Might Miss, AE13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Ming (Janice) Yan, Eli Lilly and Company</a:t>
            </a:r>
          </a:p>
          <a:p>
            <a:r>
              <a:rPr lang="en-US" dirty="0"/>
              <a:t>Xingxing Wu, Eli Lilly and Company</a:t>
            </a:r>
          </a:p>
          <a:p>
            <a:r>
              <a:rPr lang="en-US" dirty="0"/>
              <a:t>Vina Ro, Eli Lilly and Company </a:t>
            </a:r>
          </a:p>
          <a:p>
            <a:r>
              <a:rPr lang="en-US" dirty="0"/>
              <a:t>Chih-Chan Lan, University of Southern California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44286" y="6410714"/>
            <a:ext cx="1676400" cy="296671"/>
          </a:xfrm>
        </p:spPr>
        <p:txBody>
          <a:bodyPr/>
          <a:lstStyle/>
          <a:p>
            <a:r>
              <a:rPr lang="en-US" dirty="0"/>
              <a:t>#MWSUG2025 #AE13</a:t>
            </a:r>
          </a:p>
        </p:txBody>
      </p:sp>
    </p:spTree>
    <p:extLst>
      <p:ext uri="{BB962C8B-B14F-4D97-AF65-F5344CB8AC3E}">
        <p14:creationId xmlns:p14="http://schemas.microsoft.com/office/powerpoint/2010/main" val="101702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  <a:p>
            <a:r>
              <a:rPr lang="en-US" dirty="0"/>
              <a:t>Solution demonstration</a:t>
            </a:r>
          </a:p>
          <a:p>
            <a:r>
              <a:rPr lang="en-US" dirty="0"/>
              <a:t>Backend Workflow</a:t>
            </a:r>
          </a:p>
          <a:p>
            <a:r>
              <a:rPr lang="en-US" dirty="0"/>
              <a:t>Result</a:t>
            </a:r>
          </a:p>
          <a:p>
            <a:r>
              <a:rPr lang="en-US" dirty="0"/>
              <a:t>Summary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#MWSUG2025 #SSxx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44070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#MWSUG2025 #SSxx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000" dirty="0"/>
              <a:t>Statistical Reporting in Clinical Trials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05C4177-6D67-5102-05FD-CDC0D3B090C0}"/>
              </a:ext>
            </a:extLst>
          </p:cNvPr>
          <p:cNvGrpSpPr/>
          <p:nvPr/>
        </p:nvGrpSpPr>
        <p:grpSpPr>
          <a:xfrm>
            <a:off x="304800" y="1466595"/>
            <a:ext cx="11772210" cy="4944119"/>
            <a:chOff x="381745" y="1437949"/>
            <a:chExt cx="11772210" cy="494411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0225BAF-9E27-723A-784D-625BF7770F68}"/>
                </a:ext>
              </a:extLst>
            </p:cNvPr>
            <p:cNvSpPr txBox="1"/>
            <p:nvPr/>
          </p:nvSpPr>
          <p:spPr>
            <a:xfrm>
              <a:off x="521942" y="4354444"/>
              <a:ext cx="511905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424242"/>
                  </a:solidFill>
                </a:rPr>
                <a:t>Adverse Event as example</a:t>
              </a:r>
              <a:endParaRPr lang="en-US" sz="2400" b="1" dirty="0">
                <a:latin typeface="+mn-lt"/>
              </a:endParaRPr>
            </a:p>
          </p:txBody>
        </p:sp>
        <p:pic>
          <p:nvPicPr>
            <p:cNvPr id="8" name="Graphic 7" descr="Caret Left with solid fill">
              <a:extLst>
                <a:ext uri="{FF2B5EF4-FFF2-40B4-BE49-F238E27FC236}">
                  <a16:creationId xmlns:a16="http://schemas.microsoft.com/office/drawing/2014/main" id="{A1683AAC-3A1C-4C9A-2995-BCE5D2F4BC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2964357" y="2465457"/>
              <a:ext cx="425125" cy="400111"/>
            </a:xfrm>
            <a:prstGeom prst="rect">
              <a:avLst/>
            </a:prstGeom>
          </p:spPr>
        </p:pic>
        <p:pic>
          <p:nvPicPr>
            <p:cNvPr id="9" name="Graphic 8" descr="Caret Left with solid fill">
              <a:extLst>
                <a:ext uri="{FF2B5EF4-FFF2-40B4-BE49-F238E27FC236}">
                  <a16:creationId xmlns:a16="http://schemas.microsoft.com/office/drawing/2014/main" id="{638FDD0C-8EB4-2C11-6F08-6B414FA3EC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5960437" y="2498726"/>
              <a:ext cx="425125" cy="400111"/>
            </a:xfrm>
            <a:prstGeom prst="rect">
              <a:avLst/>
            </a:prstGeom>
          </p:spPr>
        </p:pic>
        <p:pic>
          <p:nvPicPr>
            <p:cNvPr id="10" name="Graphic 9" descr="Caret Left with solid fill">
              <a:extLst>
                <a:ext uri="{FF2B5EF4-FFF2-40B4-BE49-F238E27FC236}">
                  <a16:creationId xmlns:a16="http://schemas.microsoft.com/office/drawing/2014/main" id="{A46A0213-7A00-0385-9117-126AF6667D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8956518" y="2478879"/>
              <a:ext cx="425125" cy="400111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D1B5A08-A5FD-A15A-5B22-B0C166EC6B02}"/>
                </a:ext>
              </a:extLst>
            </p:cNvPr>
            <p:cNvGrpSpPr/>
            <p:nvPr/>
          </p:nvGrpSpPr>
          <p:grpSpPr>
            <a:xfrm>
              <a:off x="525858" y="1454507"/>
              <a:ext cx="2306043" cy="2718306"/>
              <a:chOff x="525858" y="1454507"/>
              <a:chExt cx="2306043" cy="2718306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39C61269-89E0-CE2E-2B95-3043F39E0EE0}"/>
                  </a:ext>
                </a:extLst>
              </p:cNvPr>
              <p:cNvGrpSpPr/>
              <p:nvPr/>
            </p:nvGrpSpPr>
            <p:grpSpPr>
              <a:xfrm>
                <a:off x="525858" y="2225811"/>
                <a:ext cx="2306043" cy="914401"/>
                <a:chOff x="525858" y="2225811"/>
                <a:chExt cx="2306043" cy="914401"/>
              </a:xfrm>
            </p:grpSpPr>
            <p:sp>
              <p:nvSpPr>
                <p:cNvPr id="55" name="Rectangle: Rounded Corners 54">
                  <a:extLst>
                    <a:ext uri="{FF2B5EF4-FFF2-40B4-BE49-F238E27FC236}">
                      <a16:creationId xmlns:a16="http://schemas.microsoft.com/office/drawing/2014/main" id="{55C26F05-5DC0-B30C-DE34-A7CF4AF0C131}"/>
                    </a:ext>
                  </a:extLst>
                </p:cNvPr>
                <p:cNvSpPr/>
                <p:nvPr/>
              </p:nvSpPr>
              <p:spPr>
                <a:xfrm>
                  <a:off x="525858" y="2225811"/>
                  <a:ext cx="2306043" cy="914401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90000"/>
                    </a:lnSpc>
                  </a:pPr>
                  <a:endParaRPr lang="en-US" sz="2400" dirty="0">
                    <a:solidFill>
                      <a:schemeClr val="bg1"/>
                    </a:solidFill>
                    <a:latin typeface="Ringside Book" panose="02000500000000000000" pitchFamily="2" charset="0"/>
                  </a:endParaRPr>
                </a:p>
              </p:txBody>
            </p:sp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D488938D-8FF8-19BA-9B94-7B82DA0C8DA8}"/>
                    </a:ext>
                  </a:extLst>
                </p:cNvPr>
                <p:cNvSpPr txBox="1"/>
                <p:nvPr/>
              </p:nvSpPr>
              <p:spPr>
                <a:xfrm>
                  <a:off x="706000" y="2247077"/>
                  <a:ext cx="1945758" cy="893135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txBody>
                <a:bodyPr wrap="square" lIns="0" tIns="0" rIns="0" bIns="0" rtlCol="0" anchor="ctr">
                  <a:no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US" sz="2400" b="1" dirty="0">
                      <a:latin typeface="+mn-lt"/>
                    </a:rPr>
                    <a:t>Raw</a:t>
                  </a:r>
                </a:p>
                <a:p>
                  <a:pPr algn="ctr">
                    <a:lnSpc>
                      <a:spcPct val="90000"/>
                    </a:lnSpc>
                  </a:pPr>
                  <a:r>
                    <a:rPr lang="en-US" sz="2400" b="1" dirty="0">
                      <a:latin typeface="+mn-lt"/>
                    </a:rPr>
                    <a:t>Data</a:t>
                  </a:r>
                </a:p>
              </p:txBody>
            </p:sp>
          </p:grp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40ECEA1D-7F3F-3E49-9499-4D10F447EDC2}"/>
                  </a:ext>
                </a:extLst>
              </p:cNvPr>
              <p:cNvSpPr txBox="1"/>
              <p:nvPr/>
            </p:nvSpPr>
            <p:spPr>
              <a:xfrm>
                <a:off x="780144" y="3258412"/>
                <a:ext cx="1797470" cy="91440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2000" dirty="0">
                    <a:solidFill>
                      <a:schemeClr val="accent3">
                        <a:lumMod val="75000"/>
                      </a:schemeClr>
                    </a:solidFill>
                    <a:latin typeface="+mn-lt"/>
                  </a:rPr>
                  <a:t>Collected</a:t>
                </a:r>
                <a:r>
                  <a:rPr lang="en-US" sz="2000" dirty="0">
                    <a:latin typeface="+mn-lt"/>
                  </a:rPr>
                  <a:t> </a:t>
                </a:r>
                <a:br>
                  <a:rPr lang="en-US" sz="2000" dirty="0">
                    <a:latin typeface="+mn-lt"/>
                  </a:rPr>
                </a:br>
                <a:r>
                  <a:rPr lang="en-US" sz="2000" dirty="0">
                    <a:solidFill>
                      <a:schemeClr val="accent3">
                        <a:lumMod val="75000"/>
                      </a:schemeClr>
                    </a:solidFill>
                    <a:latin typeface="+mn-lt"/>
                  </a:rPr>
                  <a:t>from </a:t>
                </a:r>
                <a:br>
                  <a:rPr lang="en-US" sz="2000" dirty="0">
                    <a:solidFill>
                      <a:schemeClr val="accent3">
                        <a:lumMod val="75000"/>
                      </a:schemeClr>
                    </a:solidFill>
                    <a:latin typeface="+mn-lt"/>
                  </a:rPr>
                </a:br>
                <a:r>
                  <a:rPr lang="en-US" sz="2000" dirty="0">
                    <a:solidFill>
                      <a:schemeClr val="accent3">
                        <a:lumMod val="75000"/>
                      </a:schemeClr>
                    </a:solidFill>
                    <a:latin typeface="+mn-lt"/>
                  </a:rPr>
                  <a:t>clinical trials</a:t>
                </a:r>
              </a:p>
            </p:txBody>
          </p:sp>
          <p:pic>
            <p:nvPicPr>
              <p:cNvPr id="54" name="Graphic 53" descr="Database with solid fill">
                <a:extLst>
                  <a:ext uri="{FF2B5EF4-FFF2-40B4-BE49-F238E27FC236}">
                    <a16:creationId xmlns:a16="http://schemas.microsoft.com/office/drawing/2014/main" id="{7A8BD47E-0019-A883-A413-25E2C6D110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332936" y="1454507"/>
                <a:ext cx="691887" cy="691887"/>
              </a:xfrm>
              <a:prstGeom prst="rect">
                <a:avLst/>
              </a:prstGeom>
            </p:spPr>
          </p:pic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9788AB4-0516-0333-38ED-5446DFFB4CF5}"/>
                </a:ext>
              </a:extLst>
            </p:cNvPr>
            <p:cNvGrpSpPr/>
            <p:nvPr/>
          </p:nvGrpSpPr>
          <p:grpSpPr>
            <a:xfrm>
              <a:off x="9514101" y="1437949"/>
              <a:ext cx="2306043" cy="2733905"/>
              <a:chOff x="9514101" y="1437949"/>
              <a:chExt cx="2306043" cy="2733905"/>
            </a:xfrm>
          </p:grpSpPr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B4AD629F-DD51-C7D0-2860-F122EA9718A0}"/>
                  </a:ext>
                </a:extLst>
              </p:cNvPr>
              <p:cNvGrpSpPr/>
              <p:nvPr/>
            </p:nvGrpSpPr>
            <p:grpSpPr>
              <a:xfrm>
                <a:off x="9514101" y="2216494"/>
                <a:ext cx="2306043" cy="923718"/>
                <a:chOff x="9514101" y="2216494"/>
                <a:chExt cx="2306043" cy="923718"/>
              </a:xfrm>
            </p:grpSpPr>
            <p:sp>
              <p:nvSpPr>
                <p:cNvPr id="50" name="Rectangle: Rounded Corners 49">
                  <a:extLst>
                    <a:ext uri="{FF2B5EF4-FFF2-40B4-BE49-F238E27FC236}">
                      <a16:creationId xmlns:a16="http://schemas.microsoft.com/office/drawing/2014/main" id="{F8C5035D-46F6-8805-2C5C-285FDC60720F}"/>
                    </a:ext>
                  </a:extLst>
                </p:cNvPr>
                <p:cNvSpPr/>
                <p:nvPr/>
              </p:nvSpPr>
              <p:spPr>
                <a:xfrm>
                  <a:off x="9514101" y="2216494"/>
                  <a:ext cx="2306043" cy="914401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90000"/>
                    </a:lnSpc>
                  </a:pPr>
                  <a:endParaRPr lang="en-US" sz="2400" dirty="0">
                    <a:solidFill>
                      <a:schemeClr val="bg1"/>
                    </a:solidFill>
                    <a:latin typeface="Ringside Book" panose="02000500000000000000" pitchFamily="2" charset="0"/>
                  </a:endParaRPr>
                </a:p>
              </p:txBody>
            </p:sp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8DC8297A-9B86-A4EC-1824-5F3845F7E771}"/>
                    </a:ext>
                  </a:extLst>
                </p:cNvPr>
                <p:cNvSpPr txBox="1"/>
                <p:nvPr/>
              </p:nvSpPr>
              <p:spPr>
                <a:xfrm>
                  <a:off x="9694243" y="2247077"/>
                  <a:ext cx="1945758" cy="893135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txBody>
                <a:bodyPr wrap="square" lIns="0" tIns="0" rIns="0" bIns="0" rtlCol="0" anchor="ctr">
                  <a:no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US" sz="2400" b="1" dirty="0">
                      <a:latin typeface="+mn-lt"/>
                    </a:rPr>
                    <a:t>TFL</a:t>
                  </a:r>
                </a:p>
                <a:p>
                  <a:pPr algn="ctr">
                    <a:lnSpc>
                      <a:spcPct val="90000"/>
                    </a:lnSpc>
                  </a:pPr>
                  <a:r>
                    <a:rPr lang="en-US" sz="2400" b="1" dirty="0">
                      <a:latin typeface="+mn-lt"/>
                    </a:rPr>
                    <a:t>Outputs</a:t>
                  </a:r>
                </a:p>
              </p:txBody>
            </p:sp>
          </p:grp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6B572932-8261-9E86-B46E-61294CC7C3AF}"/>
                  </a:ext>
                </a:extLst>
              </p:cNvPr>
              <p:cNvSpPr txBox="1"/>
              <p:nvPr/>
            </p:nvSpPr>
            <p:spPr>
              <a:xfrm>
                <a:off x="9768387" y="3257453"/>
                <a:ext cx="1797470" cy="91440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2000" dirty="0">
                    <a:solidFill>
                      <a:schemeClr val="accent3">
                        <a:lumMod val="75000"/>
                      </a:schemeClr>
                    </a:solidFill>
                    <a:latin typeface="+mn-lt"/>
                  </a:rPr>
                  <a:t>Tables,</a:t>
                </a:r>
                <a:br>
                  <a:rPr lang="en-US" sz="2000" dirty="0">
                    <a:solidFill>
                      <a:schemeClr val="accent3">
                        <a:lumMod val="75000"/>
                      </a:schemeClr>
                    </a:solidFill>
                    <a:latin typeface="+mn-lt"/>
                  </a:rPr>
                </a:br>
                <a:r>
                  <a:rPr lang="en-US" sz="2000" dirty="0">
                    <a:solidFill>
                      <a:schemeClr val="accent3">
                        <a:lumMod val="75000"/>
                      </a:schemeClr>
                    </a:solidFill>
                    <a:latin typeface="+mn-lt"/>
                  </a:rPr>
                  <a:t>Listings,</a:t>
                </a:r>
                <a:br>
                  <a:rPr lang="en-US" sz="2000" dirty="0">
                    <a:solidFill>
                      <a:schemeClr val="accent3">
                        <a:lumMod val="75000"/>
                      </a:schemeClr>
                    </a:solidFill>
                    <a:latin typeface="+mn-lt"/>
                  </a:rPr>
                </a:br>
                <a:r>
                  <a:rPr lang="en-US" sz="2000" dirty="0">
                    <a:solidFill>
                      <a:schemeClr val="accent3">
                        <a:lumMod val="75000"/>
                      </a:schemeClr>
                    </a:solidFill>
                    <a:latin typeface="+mn-lt"/>
                  </a:rPr>
                  <a:t>and Figures</a:t>
                </a:r>
              </a:p>
            </p:txBody>
          </p:sp>
          <p:pic>
            <p:nvPicPr>
              <p:cNvPr id="49" name="Graphic 48" descr="Bar chart with solid fill">
                <a:extLst>
                  <a:ext uri="{FF2B5EF4-FFF2-40B4-BE49-F238E27FC236}">
                    <a16:creationId xmlns:a16="http://schemas.microsoft.com/office/drawing/2014/main" id="{8C1D5EC0-7038-9731-5250-2C9B154B92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0321179" y="1437949"/>
                <a:ext cx="691887" cy="691887"/>
              </a:xfrm>
              <a:prstGeom prst="rect">
                <a:avLst/>
              </a:prstGeom>
            </p:spPr>
          </p:pic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42E5B07-9C3B-A497-6691-A6DFCDB434D2}"/>
                </a:ext>
              </a:extLst>
            </p:cNvPr>
            <p:cNvGrpSpPr/>
            <p:nvPr/>
          </p:nvGrpSpPr>
          <p:grpSpPr>
            <a:xfrm>
              <a:off x="6518019" y="1448581"/>
              <a:ext cx="2306043" cy="2723271"/>
              <a:chOff x="6484061" y="1448581"/>
              <a:chExt cx="2306043" cy="2723271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7BF443CD-F966-140F-B0E1-078F392E8D53}"/>
                  </a:ext>
                </a:extLst>
              </p:cNvPr>
              <p:cNvGrpSpPr/>
              <p:nvPr/>
            </p:nvGrpSpPr>
            <p:grpSpPr>
              <a:xfrm>
                <a:off x="6484061" y="2231734"/>
                <a:ext cx="2306043" cy="914401"/>
                <a:chOff x="6484061" y="2231734"/>
                <a:chExt cx="2306043" cy="914401"/>
              </a:xfrm>
            </p:grpSpPr>
            <p:sp>
              <p:nvSpPr>
                <p:cNvPr id="45" name="Rectangle: Rounded Corners 44">
                  <a:extLst>
                    <a:ext uri="{FF2B5EF4-FFF2-40B4-BE49-F238E27FC236}">
                      <a16:creationId xmlns:a16="http://schemas.microsoft.com/office/drawing/2014/main" id="{7D641819-66B0-3295-6273-C51D69165EEF}"/>
                    </a:ext>
                  </a:extLst>
                </p:cNvPr>
                <p:cNvSpPr/>
                <p:nvPr/>
              </p:nvSpPr>
              <p:spPr>
                <a:xfrm>
                  <a:off x="6484061" y="2231734"/>
                  <a:ext cx="2306043" cy="914401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90000"/>
                    </a:lnSpc>
                  </a:pPr>
                  <a:endParaRPr lang="en-US" sz="2400" dirty="0">
                    <a:solidFill>
                      <a:schemeClr val="bg1"/>
                    </a:solidFill>
                    <a:latin typeface="Ringside Book" panose="02000500000000000000" pitchFamily="2" charset="0"/>
                  </a:endParaRPr>
                </a:p>
              </p:txBody>
            </p:sp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6E4EB891-C80A-3B8A-2C11-E082FF438261}"/>
                    </a:ext>
                  </a:extLst>
                </p:cNvPr>
                <p:cNvSpPr txBox="1"/>
                <p:nvPr/>
              </p:nvSpPr>
              <p:spPr>
                <a:xfrm>
                  <a:off x="6664203" y="2252392"/>
                  <a:ext cx="1945758" cy="893135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txBody>
                <a:bodyPr wrap="square" lIns="0" tIns="0" rIns="0" bIns="0" rtlCol="0" anchor="ctr">
                  <a:no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US" sz="2400" b="1" dirty="0" err="1">
                      <a:latin typeface="+mn-lt"/>
                    </a:rPr>
                    <a:t>ADaM</a:t>
                  </a:r>
                  <a:endParaRPr lang="en-US" sz="2400" b="1" dirty="0">
                    <a:latin typeface="+mn-lt"/>
                  </a:endParaRPr>
                </a:p>
                <a:p>
                  <a:pPr algn="ctr">
                    <a:lnSpc>
                      <a:spcPct val="90000"/>
                    </a:lnSpc>
                  </a:pPr>
                  <a:r>
                    <a:rPr lang="en-US" sz="2400" b="1" dirty="0">
                      <a:latin typeface="+mn-lt"/>
                    </a:rPr>
                    <a:t>Datasets</a:t>
                  </a:r>
                </a:p>
              </p:txBody>
            </p:sp>
          </p:grp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D3D7BA8D-4A26-1CB7-CD32-8FF0CA1A6C3D}"/>
                  </a:ext>
                </a:extLst>
              </p:cNvPr>
              <p:cNvSpPr txBox="1"/>
              <p:nvPr/>
            </p:nvSpPr>
            <p:spPr>
              <a:xfrm>
                <a:off x="6738347" y="3257451"/>
                <a:ext cx="1797470" cy="91440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2000" dirty="0">
                    <a:solidFill>
                      <a:schemeClr val="accent3">
                        <a:lumMod val="75000"/>
                      </a:schemeClr>
                    </a:solidFill>
                    <a:latin typeface="+mn-lt"/>
                  </a:rPr>
                  <a:t>Analysis-ready</a:t>
                </a:r>
                <a:br>
                  <a:rPr lang="en-US" sz="2000" dirty="0">
                    <a:solidFill>
                      <a:schemeClr val="accent3">
                        <a:lumMod val="75000"/>
                      </a:schemeClr>
                    </a:solidFill>
                    <a:latin typeface="+mn-lt"/>
                  </a:rPr>
                </a:br>
                <a:r>
                  <a:rPr lang="en-US" sz="2000" dirty="0">
                    <a:solidFill>
                      <a:schemeClr val="accent3">
                        <a:lumMod val="75000"/>
                      </a:schemeClr>
                    </a:solidFill>
                    <a:latin typeface="+mn-lt"/>
                  </a:rPr>
                  <a:t>datasets</a:t>
                </a:r>
              </a:p>
            </p:txBody>
          </p:sp>
          <p:pic>
            <p:nvPicPr>
              <p:cNvPr id="44" name="Graphic 43" descr="Table with solid fill">
                <a:extLst>
                  <a:ext uri="{FF2B5EF4-FFF2-40B4-BE49-F238E27FC236}">
                    <a16:creationId xmlns:a16="http://schemas.microsoft.com/office/drawing/2014/main" id="{58A04BEF-B2DC-0C35-10F2-145E3FDEF6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7291139" y="1448581"/>
                <a:ext cx="691887" cy="691887"/>
              </a:xfrm>
              <a:prstGeom prst="rect">
                <a:avLst/>
              </a:prstGeom>
            </p:spPr>
          </p:pic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5F20587-8F08-2239-455B-2ECE8E77D9D6}"/>
                </a:ext>
              </a:extLst>
            </p:cNvPr>
            <p:cNvGrpSpPr/>
            <p:nvPr/>
          </p:nvGrpSpPr>
          <p:grpSpPr>
            <a:xfrm>
              <a:off x="3521938" y="1437951"/>
              <a:ext cx="2306043" cy="2733901"/>
              <a:chOff x="3617311" y="1437951"/>
              <a:chExt cx="2306043" cy="2733901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03ABDCD9-F88D-036C-90EE-4A94E0AE493B}"/>
                  </a:ext>
                </a:extLst>
              </p:cNvPr>
              <p:cNvGrpSpPr/>
              <p:nvPr/>
            </p:nvGrpSpPr>
            <p:grpSpPr>
              <a:xfrm>
                <a:off x="3617311" y="2216957"/>
                <a:ext cx="2306043" cy="915584"/>
                <a:chOff x="3617311" y="2216957"/>
                <a:chExt cx="2306043" cy="915584"/>
              </a:xfrm>
            </p:grpSpPr>
            <p:sp>
              <p:nvSpPr>
                <p:cNvPr id="40" name="Rectangle: Rounded Corners 39">
                  <a:extLst>
                    <a:ext uri="{FF2B5EF4-FFF2-40B4-BE49-F238E27FC236}">
                      <a16:creationId xmlns:a16="http://schemas.microsoft.com/office/drawing/2014/main" id="{B9F6CE35-C2F1-84F8-A438-78EC440A68CB}"/>
                    </a:ext>
                  </a:extLst>
                </p:cNvPr>
                <p:cNvSpPr/>
                <p:nvPr/>
              </p:nvSpPr>
              <p:spPr>
                <a:xfrm>
                  <a:off x="3617311" y="2216957"/>
                  <a:ext cx="2306043" cy="914401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90000"/>
                    </a:lnSpc>
                  </a:pPr>
                  <a:endParaRPr lang="en-US" sz="2400" dirty="0">
                    <a:solidFill>
                      <a:schemeClr val="bg1"/>
                    </a:solidFill>
                    <a:latin typeface="Ringside Book" panose="02000500000000000000" pitchFamily="2" charset="0"/>
                  </a:endParaRPr>
                </a:p>
              </p:txBody>
            </p: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D75108D1-2610-1E46-92D5-B3D01F2B6D5A}"/>
                    </a:ext>
                  </a:extLst>
                </p:cNvPr>
                <p:cNvSpPr txBox="1"/>
                <p:nvPr/>
              </p:nvSpPr>
              <p:spPr>
                <a:xfrm>
                  <a:off x="3797453" y="2239406"/>
                  <a:ext cx="1945758" cy="893135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txBody>
                <a:bodyPr wrap="square" lIns="0" tIns="0" rIns="0" bIns="0" rtlCol="0" anchor="ctr">
                  <a:no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US" sz="2400" b="1" dirty="0">
                      <a:latin typeface="+mn-lt"/>
                    </a:rPr>
                    <a:t>SDTM</a:t>
                  </a:r>
                </a:p>
                <a:p>
                  <a:pPr algn="ctr">
                    <a:lnSpc>
                      <a:spcPct val="90000"/>
                    </a:lnSpc>
                  </a:pPr>
                  <a:r>
                    <a:rPr lang="en-US" sz="2400" b="1" dirty="0">
                      <a:latin typeface="+mn-lt"/>
                    </a:rPr>
                    <a:t>Datasets</a:t>
                  </a:r>
                </a:p>
              </p:txBody>
            </p:sp>
          </p:grp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CADB1798-D1AA-1FEC-54B6-441EB84A34D5}"/>
                  </a:ext>
                </a:extLst>
              </p:cNvPr>
              <p:cNvSpPr txBox="1"/>
              <p:nvPr/>
            </p:nvSpPr>
            <p:spPr>
              <a:xfrm>
                <a:off x="3797453" y="3257451"/>
                <a:ext cx="1945758" cy="91440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2000" dirty="0">
                    <a:solidFill>
                      <a:schemeClr val="accent3">
                        <a:lumMod val="75000"/>
                      </a:schemeClr>
                    </a:solidFill>
                    <a:latin typeface="+mn-lt"/>
                  </a:rPr>
                  <a:t>Standardized</a:t>
                </a:r>
                <a:br>
                  <a:rPr lang="en-US" sz="2000" dirty="0">
                    <a:solidFill>
                      <a:schemeClr val="accent3">
                        <a:lumMod val="75000"/>
                      </a:schemeClr>
                    </a:solidFill>
                    <a:latin typeface="+mn-lt"/>
                  </a:rPr>
                </a:br>
                <a:r>
                  <a:rPr lang="en-US" sz="2000" dirty="0">
                    <a:solidFill>
                      <a:schemeClr val="accent3">
                        <a:lumMod val="75000"/>
                      </a:schemeClr>
                    </a:solidFill>
                    <a:latin typeface="+mn-lt"/>
                  </a:rPr>
                  <a:t>tabulation</a:t>
                </a:r>
                <a:br>
                  <a:rPr lang="en-US" sz="2000" dirty="0">
                    <a:solidFill>
                      <a:schemeClr val="accent3">
                        <a:lumMod val="75000"/>
                      </a:schemeClr>
                    </a:solidFill>
                    <a:latin typeface="+mn-lt"/>
                  </a:rPr>
                </a:br>
                <a:r>
                  <a:rPr lang="en-US" sz="2000" dirty="0">
                    <a:solidFill>
                      <a:schemeClr val="accent3">
                        <a:lumMod val="75000"/>
                      </a:schemeClr>
                    </a:solidFill>
                    <a:latin typeface="+mn-lt"/>
                  </a:rPr>
                  <a:t>datasets</a:t>
                </a:r>
              </a:p>
            </p:txBody>
          </p:sp>
          <p:pic>
            <p:nvPicPr>
              <p:cNvPr id="39" name="Graphic 38" descr="Table with solid fill">
                <a:extLst>
                  <a:ext uri="{FF2B5EF4-FFF2-40B4-BE49-F238E27FC236}">
                    <a16:creationId xmlns:a16="http://schemas.microsoft.com/office/drawing/2014/main" id="{DF634349-CD6B-5810-AA79-107CD3CD97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4424389" y="1437951"/>
                <a:ext cx="691887" cy="691887"/>
              </a:xfrm>
              <a:prstGeom prst="rect">
                <a:avLst/>
              </a:prstGeom>
            </p:spPr>
          </p:pic>
        </p:grp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70561D55-2666-B052-782E-ED7ACE874F70}"/>
                </a:ext>
              </a:extLst>
            </p:cNvPr>
            <p:cNvSpPr/>
            <p:nvPr/>
          </p:nvSpPr>
          <p:spPr>
            <a:xfrm>
              <a:off x="521942" y="4923723"/>
              <a:ext cx="2267743" cy="62967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sz="1600" dirty="0">
                <a:solidFill>
                  <a:schemeClr val="bg1"/>
                </a:solidFill>
                <a:latin typeface="Ringside Book" panose="02000500000000000000" pitchFamily="2" charset="0"/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4F3C318-80E2-39D9-5AC2-953BE321C1D6}"/>
                </a:ext>
              </a:extLst>
            </p:cNvPr>
            <p:cNvGrpSpPr/>
            <p:nvPr/>
          </p:nvGrpSpPr>
          <p:grpSpPr>
            <a:xfrm>
              <a:off x="381745" y="5781854"/>
              <a:ext cx="2773810" cy="400110"/>
              <a:chOff x="381745" y="5728586"/>
              <a:chExt cx="2773810" cy="400110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6016E8C7-6457-B676-EB21-43C1E9CE15F0}"/>
                  </a:ext>
                </a:extLst>
              </p:cNvPr>
              <p:cNvSpPr/>
              <p:nvPr/>
            </p:nvSpPr>
            <p:spPr>
              <a:xfrm>
                <a:off x="381745" y="5768621"/>
                <a:ext cx="2761786" cy="32004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endParaRPr lang="en-US" sz="1600" dirty="0">
                  <a:solidFill>
                    <a:schemeClr val="bg1"/>
                  </a:solidFill>
                  <a:latin typeface="Ringside Book" panose="02000500000000000000" pitchFamily="2" charset="0"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F353754-5326-AA89-13CD-D607229DC9FB}"/>
                  </a:ext>
                </a:extLst>
              </p:cNvPr>
              <p:cNvSpPr txBox="1"/>
              <p:nvPr/>
            </p:nvSpPr>
            <p:spPr>
              <a:xfrm>
                <a:off x="393769" y="5728586"/>
                <a:ext cx="2761786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b="1" i="0" dirty="0">
                    <a:solidFill>
                      <a:srgbClr val="424242"/>
                    </a:solidFill>
                    <a:effectLst/>
                    <a:latin typeface="+mn-lt"/>
                  </a:rPr>
                  <a:t>Start Date(AESTDTC)</a:t>
                </a:r>
                <a:endParaRPr lang="en-US" sz="2000" b="1" dirty="0">
                  <a:latin typeface="+mn-lt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7A7E850-CACF-AE23-6DE2-CEFC4E10D38A}"/>
                </a:ext>
              </a:extLst>
            </p:cNvPr>
            <p:cNvSpPr txBox="1"/>
            <p:nvPr/>
          </p:nvSpPr>
          <p:spPr>
            <a:xfrm>
              <a:off x="1031677" y="5038503"/>
              <a:ext cx="124827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i="0" dirty="0">
                  <a:solidFill>
                    <a:srgbClr val="424242"/>
                  </a:solidFill>
                  <a:effectLst/>
                  <a:latin typeface="+mn-lt"/>
                </a:rPr>
                <a:t>AE3001</a:t>
              </a:r>
              <a:endParaRPr lang="en-US" sz="2000" dirty="0">
                <a:latin typeface="+mn-lt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4F579DA-7141-7433-5087-D4ACE7C01DF4}"/>
                </a:ext>
              </a:extLst>
            </p:cNvPr>
            <p:cNvGrpSpPr/>
            <p:nvPr/>
          </p:nvGrpSpPr>
          <p:grpSpPr>
            <a:xfrm>
              <a:off x="3520096" y="4925023"/>
              <a:ext cx="2364543" cy="1259955"/>
              <a:chOff x="3653266" y="4925023"/>
              <a:chExt cx="2364543" cy="1259955"/>
            </a:xfrm>
          </p:grpSpPr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4B309EC6-EE56-2F30-47A5-3BFB56E455E4}"/>
                  </a:ext>
                </a:extLst>
              </p:cNvPr>
              <p:cNvSpPr/>
              <p:nvPr/>
            </p:nvSpPr>
            <p:spPr>
              <a:xfrm>
                <a:off x="3653266" y="4925023"/>
                <a:ext cx="2364543" cy="645675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endParaRPr lang="en-US" sz="1600" dirty="0">
                  <a:solidFill>
                    <a:schemeClr val="bg1"/>
                  </a:solidFill>
                  <a:latin typeface="Ringside Book" panose="02000500000000000000" pitchFamily="2" charset="0"/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CB1D41F6-9E5F-5257-6C9E-35024433CA66}"/>
                  </a:ext>
                </a:extLst>
              </p:cNvPr>
              <p:cNvSpPr/>
              <p:nvPr/>
            </p:nvSpPr>
            <p:spPr>
              <a:xfrm>
                <a:off x="3974477" y="5802576"/>
                <a:ext cx="1722120" cy="34329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endParaRPr lang="en-US" sz="1600" dirty="0">
                  <a:solidFill>
                    <a:schemeClr val="bg1"/>
                  </a:solidFill>
                  <a:latin typeface="Ringside Book" panose="02000500000000000000" pitchFamily="2" charset="0"/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7718428-8DCD-B44A-0544-80BEE7213AC5}"/>
                  </a:ext>
                </a:extLst>
              </p:cNvPr>
              <p:cNvSpPr txBox="1"/>
              <p:nvPr/>
            </p:nvSpPr>
            <p:spPr>
              <a:xfrm>
                <a:off x="3786708" y="5055809"/>
                <a:ext cx="2097659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b="1" i="0" dirty="0">
                    <a:solidFill>
                      <a:srgbClr val="424242"/>
                    </a:solidFill>
                    <a:effectLst/>
                    <a:latin typeface="+mn-lt"/>
                  </a:rPr>
                  <a:t>AE Domain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7D9ABF7-D77F-28A7-30BB-3A2E630ED72E}"/>
                  </a:ext>
                </a:extLst>
              </p:cNvPr>
              <p:cNvSpPr txBox="1"/>
              <p:nvPr/>
            </p:nvSpPr>
            <p:spPr>
              <a:xfrm>
                <a:off x="3852730" y="5784868"/>
                <a:ext cx="1965615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b="1" i="0" dirty="0">
                    <a:solidFill>
                      <a:srgbClr val="424242"/>
                    </a:solidFill>
                    <a:effectLst/>
                    <a:latin typeface="+mn-lt"/>
                  </a:rPr>
                  <a:t>&lt;AESTDTC&gt;</a:t>
                </a: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0A3AFDF-07DE-C431-B6DA-91A3BA09020D}"/>
                </a:ext>
              </a:extLst>
            </p:cNvPr>
            <p:cNvGrpSpPr/>
            <p:nvPr/>
          </p:nvGrpSpPr>
          <p:grpSpPr>
            <a:xfrm>
              <a:off x="6532843" y="4923722"/>
              <a:ext cx="2401357" cy="1458346"/>
              <a:chOff x="6479575" y="4923722"/>
              <a:chExt cx="2401357" cy="1458346"/>
            </a:xfrm>
          </p:grpSpPr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D2E8815C-C615-97D3-B869-3477475F0A15}"/>
                  </a:ext>
                </a:extLst>
              </p:cNvPr>
              <p:cNvSpPr/>
              <p:nvPr/>
            </p:nvSpPr>
            <p:spPr>
              <a:xfrm>
                <a:off x="6479575" y="4923722"/>
                <a:ext cx="2306043" cy="629670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endParaRPr lang="en-US" sz="1600" dirty="0">
                  <a:solidFill>
                    <a:schemeClr val="bg1"/>
                  </a:solidFill>
                  <a:latin typeface="Ringside Book" panose="02000500000000000000" pitchFamily="2" charset="0"/>
                </a:endParaRP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7F9A876B-72FE-D23E-372F-33E8863B3C5E}"/>
                  </a:ext>
                </a:extLst>
              </p:cNvPr>
              <p:cNvSpPr/>
              <p:nvPr/>
            </p:nvSpPr>
            <p:spPr>
              <a:xfrm>
                <a:off x="6822509" y="5691891"/>
                <a:ext cx="1637283" cy="32004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endParaRPr lang="en-US" sz="1600" dirty="0">
                  <a:solidFill>
                    <a:schemeClr val="bg1"/>
                  </a:solidFill>
                  <a:latin typeface="Ringside Book" panose="02000500000000000000" pitchFamily="2" charset="0"/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0250CAFD-07F7-CA3B-F916-4E34E45B365B}"/>
                  </a:ext>
                </a:extLst>
              </p:cNvPr>
              <p:cNvSpPr/>
              <p:nvPr/>
            </p:nvSpPr>
            <p:spPr>
              <a:xfrm>
                <a:off x="6995122" y="6028125"/>
                <a:ext cx="1292056" cy="32004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endParaRPr lang="en-US" sz="1600" dirty="0">
                  <a:solidFill>
                    <a:schemeClr val="bg1"/>
                  </a:solidFill>
                  <a:latin typeface="Ringside Book" panose="02000500000000000000" pitchFamily="2" charset="0"/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81E0B60-CEF1-8CC6-299D-2C1D8BB1C9E1}"/>
                  </a:ext>
                </a:extLst>
              </p:cNvPr>
              <p:cNvSpPr txBox="1"/>
              <p:nvPr/>
            </p:nvSpPr>
            <p:spPr>
              <a:xfrm>
                <a:off x="6561782" y="5047806"/>
                <a:ext cx="2319150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b="1" i="0" dirty="0">
                    <a:solidFill>
                      <a:srgbClr val="424242"/>
                    </a:solidFill>
                    <a:effectLst/>
                    <a:latin typeface="+mn-lt"/>
                  </a:rPr>
                  <a:t>ADAE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4B67C26-A664-3039-85A1-BD31E74E100D}"/>
                  </a:ext>
                </a:extLst>
              </p:cNvPr>
              <p:cNvSpPr txBox="1"/>
              <p:nvPr/>
            </p:nvSpPr>
            <p:spPr>
              <a:xfrm>
                <a:off x="6658343" y="5674182"/>
                <a:ext cx="1965615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b="1" i="0" dirty="0">
                    <a:solidFill>
                      <a:srgbClr val="424242"/>
                    </a:solidFill>
                    <a:effectLst/>
                    <a:latin typeface="+mn-lt"/>
                  </a:rPr>
                  <a:t>&lt;AESTDTC&gt;</a:t>
                </a:r>
              </a:p>
              <a:p>
                <a:pPr algn="ctr"/>
                <a:r>
                  <a:rPr lang="en-US" sz="2000" b="1" i="0" dirty="0">
                    <a:solidFill>
                      <a:srgbClr val="424242"/>
                    </a:solidFill>
                    <a:effectLst/>
                    <a:latin typeface="+mn-lt"/>
                  </a:rPr>
                  <a:t>&lt;ASTDT&gt;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4E541CC-07DA-86FB-35D0-87FF8426EB44}"/>
                </a:ext>
              </a:extLst>
            </p:cNvPr>
            <p:cNvGrpSpPr/>
            <p:nvPr/>
          </p:nvGrpSpPr>
          <p:grpSpPr>
            <a:xfrm>
              <a:off x="9097738" y="4921889"/>
              <a:ext cx="3056217" cy="1381962"/>
              <a:chOff x="9097738" y="4921889"/>
              <a:chExt cx="3056217" cy="1381962"/>
            </a:xfrm>
          </p:grpSpPr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CB051C1A-80E1-C7B1-8595-A6BA5054F765}"/>
                  </a:ext>
                </a:extLst>
              </p:cNvPr>
              <p:cNvSpPr/>
              <p:nvPr/>
            </p:nvSpPr>
            <p:spPr>
              <a:xfrm>
                <a:off x="9097738" y="4921889"/>
                <a:ext cx="3032169" cy="629669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endParaRPr lang="en-US" sz="1600" dirty="0">
                  <a:solidFill>
                    <a:schemeClr val="bg1"/>
                  </a:solidFill>
                  <a:latin typeface="Ringside Book" panose="02000500000000000000" pitchFamily="2" charset="0"/>
                </a:endParaRPr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88B6188B-CA8E-55E4-9883-753867032CDA}"/>
                  </a:ext>
                </a:extLst>
              </p:cNvPr>
              <p:cNvSpPr/>
              <p:nvPr/>
            </p:nvSpPr>
            <p:spPr>
              <a:xfrm>
                <a:off x="9097738" y="5674182"/>
                <a:ext cx="3032169" cy="629669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endParaRPr lang="en-US" sz="1600" dirty="0">
                  <a:solidFill>
                    <a:schemeClr val="bg1"/>
                  </a:solidFill>
                  <a:latin typeface="Ringside Book" panose="02000500000000000000" pitchFamily="2" charset="0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D94EDC2-52CD-38BC-64B2-0CC93E556B2F}"/>
                  </a:ext>
                </a:extLst>
              </p:cNvPr>
              <p:cNvSpPr txBox="1"/>
              <p:nvPr/>
            </p:nvSpPr>
            <p:spPr>
              <a:xfrm>
                <a:off x="9192769" y="5019941"/>
                <a:ext cx="2779776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b="1" i="0" dirty="0">
                    <a:solidFill>
                      <a:srgbClr val="424242"/>
                    </a:solidFill>
                    <a:effectLst/>
                    <a:latin typeface="+mn-lt"/>
                  </a:rPr>
                  <a:t>AE Overview Table</a:t>
                </a:r>
                <a:endParaRPr lang="en-US" sz="2000" dirty="0">
                  <a:latin typeface="+mn-lt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ACE1D85-95E4-9634-5B37-2BF23B95A735}"/>
                  </a:ext>
                </a:extLst>
              </p:cNvPr>
              <p:cNvSpPr txBox="1"/>
              <p:nvPr/>
            </p:nvSpPr>
            <p:spPr>
              <a:xfrm>
                <a:off x="9121786" y="5767562"/>
                <a:ext cx="3032169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b="1" i="0" dirty="0">
                    <a:solidFill>
                      <a:srgbClr val="424242"/>
                    </a:solidFill>
                    <a:effectLst/>
                    <a:latin typeface="+mn-lt"/>
                  </a:rPr>
                  <a:t>Adverse Event Listing</a:t>
                </a:r>
                <a:endParaRPr lang="en-US" sz="2000" b="1" dirty="0">
                  <a:latin typeface="+mn-lt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FD53099-6128-5FAB-E0EB-448B13D7DF8F}"/>
                </a:ext>
              </a:extLst>
            </p:cNvPr>
            <p:cNvSpPr txBox="1"/>
            <p:nvPr/>
          </p:nvSpPr>
          <p:spPr>
            <a:xfrm>
              <a:off x="9121786" y="4558521"/>
              <a:ext cx="1945758" cy="338517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en-US" sz="1600" b="1" dirty="0">
                  <a:solidFill>
                    <a:schemeClr val="tx1">
                      <a:lumMod val="90000"/>
                      <a:lumOff val="10000"/>
                    </a:schemeClr>
                  </a:solidFill>
                </a:rPr>
                <a:t>TAFFY RUMS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4862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89E3F9BF-EE4C-DA93-F8B5-7B8612397596}"/>
              </a:ext>
            </a:extLst>
          </p:cNvPr>
          <p:cNvSpPr/>
          <p:nvPr/>
        </p:nvSpPr>
        <p:spPr>
          <a:xfrm>
            <a:off x="2167330" y="3167150"/>
            <a:ext cx="7857340" cy="2319249"/>
          </a:xfrm>
          <a:prstGeom prst="wedgeRoundRectCallout">
            <a:avLst>
              <a:gd name="adj1" fmla="val -55742"/>
              <a:gd name="adj2" fmla="val -4534"/>
              <a:gd name="adj3" fmla="val 16667"/>
            </a:avLst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z="1600" dirty="0">
              <a:solidFill>
                <a:schemeClr val="bg1"/>
              </a:solidFill>
              <a:latin typeface="Ringside Book" panose="02000500000000000000" pitchFamily="2" charset="0"/>
            </a:endParaRP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411298BE-FDDB-6BFB-FAFF-377788F3922B}"/>
              </a:ext>
            </a:extLst>
          </p:cNvPr>
          <p:cNvSpPr/>
          <p:nvPr/>
        </p:nvSpPr>
        <p:spPr>
          <a:xfrm>
            <a:off x="2248636" y="1823571"/>
            <a:ext cx="7857341" cy="662711"/>
          </a:xfrm>
          <a:prstGeom prst="wedgeRoundRectCallout">
            <a:avLst>
              <a:gd name="adj1" fmla="val 53520"/>
              <a:gd name="adj2" fmla="val -1799"/>
              <a:gd name="adj3" fmla="val 16667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z="1600" dirty="0">
              <a:solidFill>
                <a:schemeClr val="bg1"/>
              </a:solidFill>
              <a:latin typeface="Ringside Book" panose="02000500000000000000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8E1BEE-5D4A-B434-63F6-40C6EC708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606" y="198831"/>
            <a:ext cx="11125200" cy="762000"/>
          </a:xfrm>
        </p:spPr>
        <p:txBody>
          <a:bodyPr/>
          <a:lstStyle/>
          <a:p>
            <a:r>
              <a:rPr lang="en-US" spc="0" dirty="0"/>
              <a:t>Why We </a:t>
            </a:r>
            <a:r>
              <a:rPr lang="en-US" spc="0"/>
              <a:t>Need Dependency </a:t>
            </a:r>
            <a:r>
              <a:rPr lang="en-US" spc="0" dirty="0"/>
              <a:t>Tracking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633585-CDD9-3350-9D79-B41DC836240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92768" y="6510528"/>
            <a:ext cx="2438400" cy="121920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667" b="0" i="0" u="none" strike="noStrike" cap="none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Company Confidential  © 2024 Eli Lilly and Company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C9224F-2A37-93D5-25ED-E680D38B8B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135D20-C3A1-FF4C-B4DB-BE449A9B144D}" type="slidenum">
              <a:rPr lang="en-US" smtClean="0"/>
              <a:t>5</a:t>
            </a:fld>
            <a:endParaRPr lang="en-US"/>
          </a:p>
        </p:txBody>
      </p:sp>
      <p:pic>
        <p:nvPicPr>
          <p:cNvPr id="8" name="Graphic 7" descr="Confused person with solid fill">
            <a:extLst>
              <a:ext uri="{FF2B5EF4-FFF2-40B4-BE49-F238E27FC236}">
                <a16:creationId xmlns:a16="http://schemas.microsoft.com/office/drawing/2014/main" id="{D1300F0F-CDFB-BFB0-670E-D21517342B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9903" y="3633594"/>
            <a:ext cx="914400" cy="9144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A89EAE4-7A35-4492-9011-73334AB76914}"/>
              </a:ext>
            </a:extLst>
          </p:cNvPr>
          <p:cNvSpPr txBox="1"/>
          <p:nvPr/>
        </p:nvSpPr>
        <p:spPr>
          <a:xfrm>
            <a:off x="188300" y="3238147"/>
            <a:ext cx="2005613" cy="40918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>
                <a:solidFill>
                  <a:schemeClr val="bg1"/>
                </a:solidFill>
                <a:latin typeface="+mn-lt"/>
              </a:rPr>
              <a:t>Stat Analyst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F06163A-5226-9CA7-9681-4825772A0EC3}"/>
              </a:ext>
            </a:extLst>
          </p:cNvPr>
          <p:cNvSpPr txBox="1"/>
          <p:nvPr/>
        </p:nvSpPr>
        <p:spPr>
          <a:xfrm>
            <a:off x="2086023" y="1890376"/>
            <a:ext cx="7724149" cy="66271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>
                <a:latin typeface="+mn-lt"/>
              </a:rPr>
              <a:t>Value change in </a:t>
            </a:r>
            <a:r>
              <a:rPr lang="en-US" sz="2400" b="1" dirty="0">
                <a:latin typeface="+mn-lt"/>
              </a:rPr>
              <a:t>SDTM.AE.AEOUT</a:t>
            </a:r>
          </a:p>
        </p:txBody>
      </p:sp>
      <p:pic>
        <p:nvPicPr>
          <p:cNvPr id="20" name="Graphic 19" descr="Man with solid fill">
            <a:extLst>
              <a:ext uri="{FF2B5EF4-FFF2-40B4-BE49-F238E27FC236}">
                <a16:creationId xmlns:a16="http://schemas.microsoft.com/office/drawing/2014/main" id="{6E90517A-3FF7-BDA6-F23D-31554C654F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15600" y="1708883"/>
            <a:ext cx="914400" cy="914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40649C8-ACD6-66AF-73B6-B7C0ECAF5B54}"/>
              </a:ext>
            </a:extLst>
          </p:cNvPr>
          <p:cNvSpPr txBox="1"/>
          <p:nvPr/>
        </p:nvSpPr>
        <p:spPr>
          <a:xfrm>
            <a:off x="2836538" y="3303446"/>
            <a:ext cx="6518923" cy="1824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/>
              <a:t>Where</a:t>
            </a:r>
            <a:r>
              <a:rPr lang="en-US" sz="2400" dirty="0"/>
              <a:t> exactly does the </a:t>
            </a:r>
            <a:r>
              <a:rPr lang="en-US" sz="2400" b="1" dirty="0"/>
              <a:t>variable</a:t>
            </a:r>
            <a:r>
              <a:rPr lang="en-US" sz="2400" dirty="0"/>
              <a:t> </a:t>
            </a:r>
            <a:r>
              <a:rPr lang="en-US" sz="2400" b="1" dirty="0"/>
              <a:t>flow</a:t>
            </a:r>
            <a:r>
              <a:rPr lang="en-US" sz="2400" dirty="0"/>
              <a:t>?</a:t>
            </a:r>
          </a:p>
          <a:p>
            <a:pPr>
              <a:lnSpc>
                <a:spcPct val="120000"/>
              </a:lnSpc>
            </a:pPr>
            <a:r>
              <a:rPr lang="en-US" sz="2400" dirty="0"/>
              <a:t>Will it affect derived </a:t>
            </a:r>
            <a:r>
              <a:rPr lang="en-US" sz="2400" b="1" dirty="0"/>
              <a:t>variables</a:t>
            </a:r>
            <a:r>
              <a:rPr lang="en-US" sz="2400" dirty="0"/>
              <a:t> </a:t>
            </a:r>
            <a:r>
              <a:rPr lang="en-US" sz="2400" b="1" dirty="0"/>
              <a:t>downstream</a:t>
            </a:r>
            <a:r>
              <a:rPr lang="en-US" dirty="0"/>
              <a:t>?</a:t>
            </a:r>
          </a:p>
          <a:p>
            <a:pPr>
              <a:lnSpc>
                <a:spcPct val="120000"/>
              </a:lnSpc>
            </a:pPr>
            <a:r>
              <a:rPr lang="en-US" sz="2400" dirty="0"/>
              <a:t>Which TFLs are impacted?</a:t>
            </a:r>
          </a:p>
          <a:p>
            <a:pPr>
              <a:lnSpc>
                <a:spcPct val="120000"/>
              </a:lnSpc>
            </a:pPr>
            <a:r>
              <a:rPr lang="en-US" sz="2400" dirty="0"/>
              <a:t>How many </a:t>
            </a:r>
            <a:r>
              <a:rPr lang="en-US" sz="2400" b="1" dirty="0"/>
              <a:t>programs</a:t>
            </a:r>
            <a:r>
              <a:rPr lang="en-US" sz="2400" dirty="0"/>
              <a:t> do I need to </a:t>
            </a:r>
            <a:r>
              <a:rPr lang="en-US" sz="2400" b="1" dirty="0"/>
              <a:t>re-run</a:t>
            </a:r>
            <a:r>
              <a:rPr lang="en-US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6956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1" grpId="0" animBg="1"/>
      <p:bldP spid="17" grpId="0"/>
      <p:bldP spid="18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97FE071-92D3-42B8-7A8C-DD444C6B41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/>
            <a:r>
              <a:rPr lang="en-US" sz="32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AstroGrep</a:t>
            </a:r>
            <a:endParaRPr lang="en-US" sz="32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en-US" sz="24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  Unable to distinguish between active code and commented\</a:t>
            </a:r>
          </a:p>
          <a:p>
            <a:pPr lvl="1"/>
            <a:r>
              <a:rPr lang="en-US" sz="2400" dirty="0">
                <a:latin typeface="Aptos" panose="020B0004020202020204" pitchFamily="34" charset="0"/>
                <a:cs typeface="Times New Roman" panose="02020603050405020304" pitchFamily="18" charset="0"/>
              </a:rPr>
              <a:t>    Multiple searches to identify indirect dependency</a:t>
            </a:r>
          </a:p>
          <a:p>
            <a:pPr lvl="1"/>
            <a:r>
              <a:rPr lang="en-US" sz="2400" dirty="0">
                <a:latin typeface="Aptos" panose="020B0004020202020204" pitchFamily="34" charset="0"/>
                <a:cs typeface="Times New Roman" panose="02020603050405020304" pitchFamily="18" charset="0"/>
              </a:rPr>
              <a:t>    Need to manually document finding</a:t>
            </a:r>
          </a:p>
          <a:p>
            <a:pPr lvl="1"/>
            <a:endParaRPr lang="en-US" sz="240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ptos" panose="020B0004020202020204" pitchFamily="34" charset="0"/>
                <a:cs typeface="Times New Roman" panose="02020603050405020304" pitchFamily="18" charset="0"/>
              </a:rPr>
              <a:t>Completely rerun</a:t>
            </a:r>
          </a:p>
          <a:p>
            <a:pPr lvl="1"/>
            <a:r>
              <a:rPr lang="en-US" sz="3200" dirty="0">
                <a:latin typeface="Aptos" panose="020B0004020202020204" pitchFamily="34" charset="0"/>
                <a:cs typeface="Times New Roman" panose="02020603050405020304" pitchFamily="18" charset="0"/>
              </a:rPr>
              <a:t>  </a:t>
            </a:r>
            <a:r>
              <a:rPr lang="en-US" sz="2400" dirty="0">
                <a:latin typeface="Aptos" panose="020B0004020202020204" pitchFamily="34" charset="0"/>
                <a:cs typeface="Times New Roman" panose="02020603050405020304" pitchFamily="18" charset="0"/>
              </a:rPr>
              <a:t>Time consuming</a:t>
            </a:r>
          </a:p>
          <a:p>
            <a:pPr lvl="1"/>
            <a:r>
              <a:rPr lang="en-US" sz="2400" dirty="0">
                <a:latin typeface="Aptos" panose="020B0004020202020204" pitchFamily="34" charset="0"/>
                <a:cs typeface="Times New Roman" panose="02020603050405020304" pitchFamily="18" charset="0"/>
              </a:rPr>
              <a:t>   Raise question about unintentional change</a:t>
            </a: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50D518-07A4-BDA3-127D-FA1C46B02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#MWSUG2025 #AE13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5F872C1-49A1-7765-F98E-914F76766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Existing approaches</a:t>
            </a:r>
          </a:p>
        </p:txBody>
      </p:sp>
    </p:spTree>
    <p:extLst>
      <p:ext uri="{BB962C8B-B14F-4D97-AF65-F5344CB8AC3E}">
        <p14:creationId xmlns:p14="http://schemas.microsoft.com/office/powerpoint/2010/main" val="302374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5C34BB-A66D-F46D-EEDC-7A5739864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#MWSUG2025 #AE13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429FC38-BA10-ADA3-587D-71CF4FEA4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Solution: Programming Dependency Tracker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30B054C-F18A-8774-5EDF-7C6E7A5B455D}"/>
              </a:ext>
            </a:extLst>
          </p:cNvPr>
          <p:cNvGrpSpPr/>
          <p:nvPr/>
        </p:nvGrpSpPr>
        <p:grpSpPr>
          <a:xfrm>
            <a:off x="1088021" y="1592802"/>
            <a:ext cx="10757086" cy="5039646"/>
            <a:chOff x="1088021" y="1592802"/>
            <a:chExt cx="10757086" cy="503964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EB5F7C3-8098-9F9E-701F-ED9EB4DD5D38}"/>
                </a:ext>
              </a:extLst>
            </p:cNvPr>
            <p:cNvGrpSpPr/>
            <p:nvPr/>
          </p:nvGrpSpPr>
          <p:grpSpPr>
            <a:xfrm>
              <a:off x="1088021" y="1592802"/>
              <a:ext cx="1981984" cy="1408149"/>
              <a:chOff x="1088021" y="1592802"/>
              <a:chExt cx="1981984" cy="1408149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100911D-CADA-AAFF-A3DC-12C7F03A3649}"/>
                  </a:ext>
                </a:extLst>
              </p:cNvPr>
              <p:cNvSpPr txBox="1"/>
              <p:nvPr/>
            </p:nvSpPr>
            <p:spPr>
              <a:xfrm>
                <a:off x="1088021" y="2086551"/>
                <a:ext cx="1981984" cy="9144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2800" b="1" dirty="0">
                    <a:solidFill>
                      <a:schemeClr val="accent4">
                        <a:lumMod val="50000"/>
                      </a:schemeClr>
                    </a:solidFill>
                  </a:rPr>
                  <a:t>Application</a:t>
                </a:r>
              </a:p>
            </p:txBody>
          </p:sp>
          <p:pic>
            <p:nvPicPr>
              <p:cNvPr id="17" name="Graphic 16" descr="Network with solid fill">
                <a:extLst>
                  <a:ext uri="{FF2B5EF4-FFF2-40B4-BE49-F238E27FC236}">
                    <a16:creationId xmlns:a16="http://schemas.microsoft.com/office/drawing/2014/main" id="{A75AC356-8113-ECB4-BA21-963B3B5B31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621813" y="1592802"/>
                <a:ext cx="914400" cy="914400"/>
              </a:xfrm>
              <a:prstGeom prst="rect">
                <a:avLst/>
              </a:prstGeom>
            </p:spPr>
          </p:pic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288EE6D-54C3-D93F-3D2B-E74F57ED94FE}"/>
                </a:ext>
              </a:extLst>
            </p:cNvPr>
            <p:cNvSpPr txBox="1"/>
            <p:nvPr/>
          </p:nvSpPr>
          <p:spPr>
            <a:xfrm>
              <a:off x="3340816" y="4923781"/>
              <a:ext cx="8504291" cy="141348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285750" indent="-2857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Expected time savings for refresh and documentation: from 2+ days to </a:t>
              </a:r>
              <a:r>
                <a:rPr lang="en-US" sz="2400" b="1" dirty="0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0.5 day per update</a:t>
              </a:r>
            </a:p>
            <a:p>
              <a:pPr marL="285750" indent="-2857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Enables faster turnarounds and stronger collaboration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9F945D8-CF4A-39A9-BB17-2F8E811D2E9D}"/>
                </a:ext>
              </a:extLst>
            </p:cNvPr>
            <p:cNvGrpSpPr/>
            <p:nvPr/>
          </p:nvGrpSpPr>
          <p:grpSpPr>
            <a:xfrm>
              <a:off x="1227750" y="4970312"/>
              <a:ext cx="1702527" cy="1662136"/>
              <a:chOff x="1265055" y="4970312"/>
              <a:chExt cx="1702527" cy="1662136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CCF4417-DA7F-823F-2CD2-3422A4973E66}"/>
                  </a:ext>
                </a:extLst>
              </p:cNvPr>
              <p:cNvSpPr txBox="1"/>
              <p:nvPr/>
            </p:nvSpPr>
            <p:spPr>
              <a:xfrm>
                <a:off x="1265055" y="5718048"/>
                <a:ext cx="1702527" cy="9144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2800" b="1" dirty="0">
                    <a:solidFill>
                      <a:schemeClr val="accent4">
                        <a:lumMod val="50000"/>
                      </a:schemeClr>
                    </a:solidFill>
                    <a:latin typeface="+mn-lt"/>
                  </a:rPr>
                  <a:t>Impact</a:t>
                </a:r>
              </a:p>
            </p:txBody>
          </p:sp>
          <p:pic>
            <p:nvPicPr>
              <p:cNvPr id="15" name="Graphic 14" descr="Upward trend with solid fill">
                <a:extLst>
                  <a:ext uri="{FF2B5EF4-FFF2-40B4-BE49-F238E27FC236}">
                    <a16:creationId xmlns:a16="http://schemas.microsoft.com/office/drawing/2014/main" id="{D861B034-C0BB-7CCE-7882-D59561F01E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659118" y="4970312"/>
                <a:ext cx="914400" cy="914400"/>
              </a:xfrm>
              <a:prstGeom prst="rect">
                <a:avLst/>
              </a:prstGeom>
            </p:spPr>
          </p:pic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7CA0DA5-F8FA-8205-9897-8FEC7E6BF83B}"/>
                </a:ext>
              </a:extLst>
            </p:cNvPr>
            <p:cNvSpPr txBox="1"/>
            <p:nvPr/>
          </p:nvSpPr>
          <p:spPr>
            <a:xfrm>
              <a:off x="3361645" y="3265081"/>
              <a:ext cx="7551658" cy="9144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285750" indent="-285750" algn="l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Statistician or analysts</a:t>
              </a:r>
            </a:p>
            <a:p>
              <a:pPr marL="285750" indent="-285750" algn="l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sz="2400" b="1" dirty="0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Cross studies 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and </a:t>
              </a:r>
              <a:r>
                <a:rPr lang="en-US" sz="2400" b="1" dirty="0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Therapeutic Area 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(TA)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58558D7-F5D6-1CFE-31EB-380D6EA006F5}"/>
                </a:ext>
              </a:extLst>
            </p:cNvPr>
            <p:cNvSpPr txBox="1"/>
            <p:nvPr/>
          </p:nvSpPr>
          <p:spPr>
            <a:xfrm>
              <a:off x="3361645" y="1724678"/>
              <a:ext cx="8047090" cy="9144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285750" indent="-285750" algn="l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sz="2400" b="1" dirty="0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Read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 study specification and code files</a:t>
              </a:r>
            </a:p>
            <a:p>
              <a:pPr marL="285750" indent="-285750" algn="l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sz="2400" b="1" dirty="0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Dependency Graph 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shows the downstream effect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53E1C5F-33E8-6104-89A6-C24E0317FBB9}"/>
                </a:ext>
              </a:extLst>
            </p:cNvPr>
            <p:cNvGrpSpPr/>
            <p:nvPr/>
          </p:nvGrpSpPr>
          <p:grpSpPr>
            <a:xfrm>
              <a:off x="1621813" y="3271259"/>
              <a:ext cx="914400" cy="1512730"/>
              <a:chOff x="1667996" y="3271259"/>
              <a:chExt cx="914400" cy="1512730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130054D-1BFB-F1C2-5864-61F0569B0C92}"/>
                  </a:ext>
                </a:extLst>
              </p:cNvPr>
              <p:cNvSpPr txBox="1"/>
              <p:nvPr/>
            </p:nvSpPr>
            <p:spPr>
              <a:xfrm>
                <a:off x="1667996" y="3869589"/>
                <a:ext cx="816587" cy="9144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2800" b="1" dirty="0">
                    <a:solidFill>
                      <a:schemeClr val="accent4">
                        <a:lumMod val="50000"/>
                      </a:schemeClr>
                    </a:solidFill>
                    <a:latin typeface="+mn-lt"/>
                  </a:rPr>
                  <a:t>User</a:t>
                </a:r>
              </a:p>
            </p:txBody>
          </p:sp>
          <p:pic>
            <p:nvPicPr>
              <p:cNvPr id="13" name="Graphic 12" descr="Hero Male with solid fill">
                <a:extLst>
                  <a:ext uri="{FF2B5EF4-FFF2-40B4-BE49-F238E27FC236}">
                    <a16:creationId xmlns:a16="http://schemas.microsoft.com/office/drawing/2014/main" id="{CE0ABA52-DBFF-97EA-E0C1-2922FB5690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667996" y="3271259"/>
                <a:ext cx="914400" cy="914400"/>
              </a:xfrm>
              <a:prstGeom prst="rect">
                <a:avLst/>
              </a:prstGeom>
            </p:spPr>
          </p:pic>
        </p:grpSp>
      </p:grpSp>
      <p:pic>
        <p:nvPicPr>
          <p:cNvPr id="21" name="Picture 20">
            <a:hlinkClick r:id="rId8"/>
            <a:extLst>
              <a:ext uri="{FF2B5EF4-FFF2-40B4-BE49-F238E27FC236}">
                <a16:creationId xmlns:a16="http://schemas.microsoft.com/office/drawing/2014/main" id="{9685A1AF-F88D-8E59-BE0C-613B566657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182114"/>
            <a:ext cx="12022228" cy="552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97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A8AE7D-CF64-91C3-50A5-69D891A0E0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16D98-E63F-03D8-3216-1DC822724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225552"/>
            <a:ext cx="11058144" cy="752643"/>
          </a:xfrm>
        </p:spPr>
        <p:txBody>
          <a:bodyPr/>
          <a:lstStyle/>
          <a:p>
            <a:r>
              <a:rPr lang="en-US" spc="0" dirty="0"/>
              <a:t>Dependency Extraction Pipeline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9F7D78-979D-A8FE-2D4C-FC419FE3BCA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92768" y="6510528"/>
            <a:ext cx="2438400" cy="121920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667" b="0" i="0" u="none" strike="noStrike" cap="none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Company Confidential  © 2024 Eli Lilly and Company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9766A-58F7-E091-3D3A-6376BB191D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696319" y="6524201"/>
            <a:ext cx="304800" cy="121920"/>
          </a:xfrm>
        </p:spPr>
        <p:txBody>
          <a:bodyPr/>
          <a:lstStyle/>
          <a:p>
            <a:fld id="{48135D20-C3A1-FF4C-B4DB-BE449A9B144D}" type="slidenum">
              <a:rPr lang="en-US" smtClean="0"/>
              <a:t>8</a:t>
            </a:fld>
            <a:endParaRPr lang="en-US"/>
          </a:p>
        </p:txBody>
      </p:sp>
      <p:pic>
        <p:nvPicPr>
          <p:cNvPr id="12" name="Picture 4" descr="Curso básico de python | Gallileu Genesis">
            <a:extLst>
              <a:ext uri="{FF2B5EF4-FFF2-40B4-BE49-F238E27FC236}">
                <a16:creationId xmlns:a16="http://schemas.microsoft.com/office/drawing/2014/main" id="{149173F7-DB5F-4E4D-9819-C16B09EE8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593" y="6190402"/>
            <a:ext cx="1186840" cy="667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reate a Dashboard with Dash | Saturn Cloud">
            <a:extLst>
              <a:ext uri="{FF2B5EF4-FFF2-40B4-BE49-F238E27FC236}">
                <a16:creationId xmlns:a16="http://schemas.microsoft.com/office/drawing/2014/main" id="{28FFDB4A-DC72-1C1B-1A8B-C30DDC7AE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217" y="6274184"/>
            <a:ext cx="1814468" cy="45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diagram of a software system&#10;&#10;AI-generated content may be incorrect.">
            <a:extLst>
              <a:ext uri="{FF2B5EF4-FFF2-40B4-BE49-F238E27FC236}">
                <a16:creationId xmlns:a16="http://schemas.microsoft.com/office/drawing/2014/main" id="{E0B87659-E303-E5C8-675F-A1D2A3684C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048" y="1601787"/>
            <a:ext cx="11097053" cy="469750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3CC68C6-4BDC-8B86-1CC4-69938AE164C8}"/>
              </a:ext>
            </a:extLst>
          </p:cNvPr>
          <p:cNvSpPr/>
          <p:nvPr/>
        </p:nvSpPr>
        <p:spPr>
          <a:xfrm>
            <a:off x="509127" y="4726725"/>
            <a:ext cx="11418849" cy="1513385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z="1600" dirty="0">
              <a:solidFill>
                <a:schemeClr val="bg1"/>
              </a:solidFill>
              <a:latin typeface="Ringside Book" panose="02000500000000000000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C230A42-89F6-0719-C7CA-7A188B3A9A30}"/>
              </a:ext>
            </a:extLst>
          </p:cNvPr>
          <p:cNvSpPr>
            <a:spLocks/>
          </p:cNvSpPr>
          <p:nvPr/>
        </p:nvSpPr>
        <p:spPr>
          <a:xfrm>
            <a:off x="5778266" y="3287588"/>
            <a:ext cx="4653775" cy="818631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z="1600" dirty="0">
              <a:solidFill>
                <a:schemeClr val="bg1"/>
              </a:solidFill>
              <a:latin typeface="Ringside Book" panose="02000500000000000000" pitchFamily="2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31C49D4-7787-10D3-5405-8E13D6F8FBF9}"/>
              </a:ext>
            </a:extLst>
          </p:cNvPr>
          <p:cNvSpPr/>
          <p:nvPr/>
        </p:nvSpPr>
        <p:spPr>
          <a:xfrm>
            <a:off x="9425336" y="1661515"/>
            <a:ext cx="2371790" cy="818631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z="1600" dirty="0">
              <a:solidFill>
                <a:schemeClr val="bg1"/>
              </a:solidFill>
              <a:latin typeface="Ringside Book" panose="020005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D2B993-D41B-4645-4ED3-17CD2ADC8317}"/>
              </a:ext>
            </a:extLst>
          </p:cNvPr>
          <p:cNvSpPr txBox="1"/>
          <p:nvPr/>
        </p:nvSpPr>
        <p:spPr>
          <a:xfrm>
            <a:off x="246833" y="1310799"/>
            <a:ext cx="1905704" cy="3593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1600" b="1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Input Files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9B228D0-66F5-7884-5688-7886008EDA94}"/>
              </a:ext>
            </a:extLst>
          </p:cNvPr>
          <p:cNvSpPr txBox="1"/>
          <p:nvPr/>
        </p:nvSpPr>
        <p:spPr>
          <a:xfrm>
            <a:off x="246833" y="4726726"/>
            <a:ext cx="2740533" cy="3593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28600" indent="-228600">
              <a:lnSpc>
                <a:spcPct val="120000"/>
              </a:lnSpc>
              <a:buFont typeface="+mj-lt"/>
              <a:buAutoNum type="arabicPeriod" startAt="3"/>
            </a:pPr>
            <a:r>
              <a:rPr lang="en-US" sz="1600" b="1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Dependency Mapper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582D9DD-FB9E-D56D-53F8-997D41CCB08F}"/>
              </a:ext>
            </a:extLst>
          </p:cNvPr>
          <p:cNvSpPr txBox="1"/>
          <p:nvPr/>
        </p:nvSpPr>
        <p:spPr>
          <a:xfrm>
            <a:off x="246833" y="5455552"/>
            <a:ext cx="3398662" cy="3593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28600" indent="-228600">
              <a:lnSpc>
                <a:spcPct val="120000"/>
              </a:lnSpc>
              <a:buFont typeface="+mj-lt"/>
              <a:buAutoNum type="arabicPeriod" startAt="4"/>
            </a:pPr>
            <a:r>
              <a:rPr lang="en-US" sz="1600" b="1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Build Dependency Graph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F439FCD-34FB-A4BC-5460-894E633C32BC}"/>
              </a:ext>
            </a:extLst>
          </p:cNvPr>
          <p:cNvSpPr/>
          <p:nvPr/>
        </p:nvSpPr>
        <p:spPr>
          <a:xfrm>
            <a:off x="4925560" y="2374527"/>
            <a:ext cx="4653775" cy="2246579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z="1600" dirty="0">
              <a:solidFill>
                <a:schemeClr val="bg1"/>
              </a:solidFill>
              <a:latin typeface="Ringside Book" panose="02000500000000000000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BD1EE21-9766-591E-6504-8EA0503BE54C}"/>
              </a:ext>
            </a:extLst>
          </p:cNvPr>
          <p:cNvSpPr/>
          <p:nvPr/>
        </p:nvSpPr>
        <p:spPr>
          <a:xfrm>
            <a:off x="588408" y="2406361"/>
            <a:ext cx="4392987" cy="2246579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z="1600" dirty="0">
              <a:solidFill>
                <a:schemeClr val="bg1"/>
              </a:solidFill>
              <a:latin typeface="Ringside Book" panose="02000500000000000000" pitchFamily="2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3F474F-E93B-2594-AD92-4E1AA253E634}"/>
              </a:ext>
            </a:extLst>
          </p:cNvPr>
          <p:cNvSpPr/>
          <p:nvPr/>
        </p:nvSpPr>
        <p:spPr>
          <a:xfrm>
            <a:off x="9556483" y="2480146"/>
            <a:ext cx="2371790" cy="2246579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z="1600" dirty="0">
              <a:solidFill>
                <a:schemeClr val="bg1"/>
              </a:solidFill>
              <a:latin typeface="Ringside Book" panose="020005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79CCAAE-734B-E0A0-36A4-519999AD00F3}"/>
              </a:ext>
            </a:extLst>
          </p:cNvPr>
          <p:cNvSpPr txBox="1"/>
          <p:nvPr/>
        </p:nvSpPr>
        <p:spPr>
          <a:xfrm>
            <a:off x="246833" y="2252294"/>
            <a:ext cx="1905704" cy="3593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28600" indent="-228600">
              <a:lnSpc>
                <a:spcPct val="120000"/>
              </a:lnSpc>
              <a:buFont typeface="+mj-lt"/>
              <a:buAutoNum type="arabicPeriod" startAt="2"/>
            </a:pPr>
            <a:r>
              <a:rPr lang="en-US" sz="1600" b="1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Parsing Engine</a:t>
            </a:r>
          </a:p>
        </p:txBody>
      </p:sp>
      <p:pic>
        <p:nvPicPr>
          <p:cNvPr id="9" name="Picture 28" descr="R">
            <a:extLst>
              <a:ext uri="{FF2B5EF4-FFF2-40B4-BE49-F238E27FC236}">
                <a16:creationId xmlns:a16="http://schemas.microsoft.com/office/drawing/2014/main" id="{7E42A31F-BDF6-0165-8AAD-F5DD84738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0437" y="1302148"/>
            <a:ext cx="463699" cy="35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2" descr="SAS Logo Midnight">
            <a:extLst>
              <a:ext uri="{FF2B5EF4-FFF2-40B4-BE49-F238E27FC236}">
                <a16:creationId xmlns:a16="http://schemas.microsoft.com/office/drawing/2014/main" id="{C9DE01FD-CA61-8B3F-9B6F-AF5F7E598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268" y="1302148"/>
            <a:ext cx="722841" cy="35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0">
            <a:extLst>
              <a:ext uri="{FF2B5EF4-FFF2-40B4-BE49-F238E27FC236}">
                <a16:creationId xmlns:a16="http://schemas.microsoft.com/office/drawing/2014/main" id="{3F270039-7933-4DC9-02E0-02A35CDBB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237" y="1302148"/>
            <a:ext cx="385736" cy="35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9B2F73-69D0-29FE-32CF-57A553FD5E18}"/>
              </a:ext>
            </a:extLst>
          </p:cNvPr>
          <p:cNvSpPr txBox="1"/>
          <p:nvPr/>
        </p:nvSpPr>
        <p:spPr>
          <a:xfrm>
            <a:off x="3276599" y="1762780"/>
            <a:ext cx="1704795" cy="523220"/>
          </a:xfrm>
          <a:prstGeom prst="rect">
            <a:avLst/>
          </a:prstGeom>
          <a:solidFill>
            <a:srgbClr val="77B0F5"/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sz="1400" dirty="0">
                <a:solidFill>
                  <a:schemeClr val="tx2">
                    <a:lumMod val="25000"/>
                  </a:schemeClr>
                </a:solidFill>
              </a:rPr>
              <a:t>SAS Traditional</a:t>
            </a:r>
          </a:p>
          <a:p>
            <a:r>
              <a:rPr lang="en-US" sz="1400" dirty="0">
                <a:solidFill>
                  <a:schemeClr val="tx2">
                    <a:lumMod val="25000"/>
                  </a:schemeClr>
                </a:solidFill>
              </a:rPr>
              <a:t>     (.</a:t>
            </a:r>
            <a:r>
              <a:rPr lang="en-US" sz="1400" dirty="0" err="1">
                <a:solidFill>
                  <a:schemeClr val="tx2">
                    <a:lumMod val="25000"/>
                  </a:schemeClr>
                </a:solidFill>
              </a:rPr>
              <a:t>sas</a:t>
            </a:r>
            <a:r>
              <a:rPr lang="en-US" sz="1400" dirty="0">
                <a:solidFill>
                  <a:schemeClr val="tx2">
                    <a:lumMod val="25000"/>
                  </a:schemeClr>
                </a:solidFill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4D1437-EB9F-B065-693E-26CC0C497D4B}"/>
              </a:ext>
            </a:extLst>
          </p:cNvPr>
          <p:cNvSpPr txBox="1"/>
          <p:nvPr/>
        </p:nvSpPr>
        <p:spPr>
          <a:xfrm>
            <a:off x="5746323" y="1729074"/>
            <a:ext cx="1506124" cy="523220"/>
          </a:xfrm>
          <a:prstGeom prst="rect">
            <a:avLst/>
          </a:prstGeom>
          <a:solidFill>
            <a:srgbClr val="C5C391"/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sz="1400" dirty="0">
                <a:solidFill>
                  <a:schemeClr val="tx2">
                    <a:lumMod val="25000"/>
                  </a:schemeClr>
                </a:solidFill>
              </a:rPr>
              <a:t>Standard spec </a:t>
            </a:r>
          </a:p>
          <a:p>
            <a:r>
              <a:rPr lang="en-US" sz="1400" dirty="0">
                <a:solidFill>
                  <a:schemeClr val="tx2">
                    <a:lumMod val="25000"/>
                  </a:schemeClr>
                </a:solidFill>
              </a:rPr>
              <a:t>    (.xlsx)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F92B2D-A62C-CD25-A3B7-962C16296DD5}"/>
              </a:ext>
            </a:extLst>
          </p:cNvPr>
          <p:cNvSpPr txBox="1"/>
          <p:nvPr/>
        </p:nvSpPr>
        <p:spPr>
          <a:xfrm>
            <a:off x="7754605" y="1745688"/>
            <a:ext cx="1506124" cy="523220"/>
          </a:xfrm>
          <a:prstGeom prst="rect">
            <a:avLst/>
          </a:prstGeom>
          <a:solidFill>
            <a:srgbClr val="C5C391"/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sz="1400" dirty="0">
                <a:solidFill>
                  <a:schemeClr val="tx2">
                    <a:lumMod val="25000"/>
                  </a:schemeClr>
                </a:solidFill>
              </a:rPr>
              <a:t>Traditional spec </a:t>
            </a:r>
          </a:p>
          <a:p>
            <a:r>
              <a:rPr lang="en-US" sz="1400" dirty="0">
                <a:solidFill>
                  <a:schemeClr val="tx2">
                    <a:lumMod val="25000"/>
                  </a:schemeClr>
                </a:solidFill>
              </a:rPr>
              <a:t>       (.xlsx)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6BEB23B-DB61-810C-8961-71AAC74D12DE}"/>
              </a:ext>
            </a:extLst>
          </p:cNvPr>
          <p:cNvSpPr/>
          <p:nvPr/>
        </p:nvSpPr>
        <p:spPr>
          <a:xfrm>
            <a:off x="5213562" y="1691105"/>
            <a:ext cx="4392987" cy="818631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z="1600" dirty="0">
              <a:solidFill>
                <a:schemeClr val="bg1"/>
              </a:solidFill>
              <a:latin typeface="Ringside Book" panose="020005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D337E7-B67D-091C-191E-E2FB1BFE794D}"/>
              </a:ext>
            </a:extLst>
          </p:cNvPr>
          <p:cNvSpPr txBox="1"/>
          <p:nvPr/>
        </p:nvSpPr>
        <p:spPr>
          <a:xfrm>
            <a:off x="924581" y="1762780"/>
            <a:ext cx="1704795" cy="523220"/>
          </a:xfrm>
          <a:prstGeom prst="rect">
            <a:avLst/>
          </a:prstGeom>
          <a:solidFill>
            <a:srgbClr val="77B0F5"/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sz="1400" dirty="0">
                <a:solidFill>
                  <a:schemeClr val="tx2">
                    <a:lumMod val="25000"/>
                  </a:schemeClr>
                </a:solidFill>
              </a:rPr>
              <a:t>SAS Standard</a:t>
            </a:r>
          </a:p>
          <a:p>
            <a:r>
              <a:rPr lang="en-US" sz="1400" dirty="0">
                <a:solidFill>
                  <a:schemeClr val="tx2">
                    <a:lumMod val="25000"/>
                  </a:schemeClr>
                </a:solidFill>
              </a:rPr>
              <a:t>     (.</a:t>
            </a:r>
            <a:r>
              <a:rPr lang="en-US" sz="1400" dirty="0" err="1">
                <a:solidFill>
                  <a:schemeClr val="tx2">
                    <a:lumMod val="25000"/>
                  </a:schemeClr>
                </a:solidFill>
              </a:rPr>
              <a:t>sas</a:t>
            </a:r>
            <a:r>
              <a:rPr lang="en-US" sz="1400" dirty="0">
                <a:solidFill>
                  <a:schemeClr val="tx2">
                    <a:lumMod val="25000"/>
                  </a:schemeClr>
                </a:solidFill>
              </a:rPr>
              <a:t>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EE1155-D869-EA9F-88BA-DFD5BEFB2AEC}"/>
              </a:ext>
            </a:extLst>
          </p:cNvPr>
          <p:cNvSpPr/>
          <p:nvPr/>
        </p:nvSpPr>
        <p:spPr>
          <a:xfrm>
            <a:off x="521144" y="1510696"/>
            <a:ext cx="4392987" cy="818631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z="1600" dirty="0">
              <a:solidFill>
                <a:schemeClr val="bg1"/>
              </a:solidFill>
              <a:latin typeface="Ringside Book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606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8" grpId="0" animBg="1"/>
      <p:bldP spid="17" grpId="0"/>
      <p:bldP spid="19" grpId="0"/>
      <p:bldP spid="20" grpId="0"/>
      <p:bldP spid="29" grpId="0" animBg="1"/>
      <p:bldP spid="29" grpId="1" animBg="1"/>
      <p:bldP spid="29" grpId="2" animBg="1"/>
      <p:bldP spid="30" grpId="0" animBg="1"/>
      <p:bldP spid="30" grpId="1" animBg="1"/>
      <p:bldP spid="30" grpId="2" animBg="1"/>
      <p:bldP spid="31" grpId="0" animBg="1"/>
      <p:bldP spid="31" grpId="1" animBg="1"/>
      <p:bldP spid="31" grpId="2" animBg="1"/>
      <p:bldP spid="18" grpId="0"/>
      <p:bldP spid="26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38B961-B022-5473-6641-4A2CE41E7A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F42E0-87B6-BD8A-5F46-44F4DC1FE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212957"/>
            <a:ext cx="9585464" cy="829339"/>
          </a:xfr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 spc="0" dirty="0"/>
              <a:t>Code Parsing and Lineage Extraction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38B07F-5188-7AAD-E307-23DFC83515C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92768" y="6510528"/>
            <a:ext cx="2438400" cy="121920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667" b="0" i="0" u="none" strike="noStrike" cap="none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Company Confidential  © 2024 Eli Lilly and Company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D4606F-F73A-CF90-678D-EDFF70387E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08274" y="6534476"/>
            <a:ext cx="1676400" cy="296671"/>
          </a:xfrm>
        </p:spPr>
        <p:txBody>
          <a:bodyPr/>
          <a:lstStyle/>
          <a:p>
            <a:r>
              <a:rPr lang="en-US" dirty="0"/>
              <a:t>#MWSUG2025 #AE13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74D53D-241C-74A7-2322-F681F24EB00B}"/>
              </a:ext>
            </a:extLst>
          </p:cNvPr>
          <p:cNvSpPr txBox="1"/>
          <p:nvPr/>
        </p:nvSpPr>
        <p:spPr>
          <a:xfrm>
            <a:off x="440358" y="1479302"/>
            <a:ext cx="3724829" cy="52136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Input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Code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F593FCE6-E012-23BD-E88E-1250DEEDCD4E}"/>
              </a:ext>
            </a:extLst>
          </p:cNvPr>
          <p:cNvSpPr/>
          <p:nvPr/>
        </p:nvSpPr>
        <p:spPr>
          <a:xfrm>
            <a:off x="7740613" y="2019120"/>
            <a:ext cx="3036248" cy="45720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1800" b="1" dirty="0">
                <a:solidFill>
                  <a:schemeClr val="tx1"/>
                </a:solidFill>
              </a:rPr>
              <a:t>Data Block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304B00E6-0AB3-178F-589F-45D676766F21}"/>
              </a:ext>
            </a:extLst>
          </p:cNvPr>
          <p:cNvSpPr/>
          <p:nvPr/>
        </p:nvSpPr>
        <p:spPr>
          <a:xfrm>
            <a:off x="6646946" y="3126332"/>
            <a:ext cx="1403225" cy="457200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1800" b="1" dirty="0">
                <a:solidFill>
                  <a:schemeClr val="accent2"/>
                </a:solidFill>
              </a:rPr>
              <a:t>&lt;DATA&gt;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B1CF23ED-5B44-3DA8-043D-B8AB5899B89C}"/>
              </a:ext>
            </a:extLst>
          </p:cNvPr>
          <p:cNvSpPr/>
          <p:nvPr/>
        </p:nvSpPr>
        <p:spPr>
          <a:xfrm>
            <a:off x="10467306" y="3120102"/>
            <a:ext cx="1403225" cy="457200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1800" b="1" dirty="0">
                <a:solidFill>
                  <a:schemeClr val="accent2"/>
                </a:solidFill>
              </a:rPr>
              <a:t>&lt;RUN&gt;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85B3E89F-EA71-96D9-01AC-B7F5816598B0}"/>
              </a:ext>
            </a:extLst>
          </p:cNvPr>
          <p:cNvSpPr/>
          <p:nvPr/>
        </p:nvSpPr>
        <p:spPr>
          <a:xfrm>
            <a:off x="8557126" y="3134853"/>
            <a:ext cx="1403225" cy="457200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1800" b="1" dirty="0">
                <a:solidFill>
                  <a:schemeClr val="accent2"/>
                </a:solidFill>
              </a:rPr>
              <a:t>body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03A1F99-EF59-0D42-9FFF-C83C9181428D}"/>
              </a:ext>
            </a:extLst>
          </p:cNvPr>
          <p:cNvCxnSpPr>
            <a:stCxn id="55" idx="2"/>
            <a:endCxn id="58" idx="0"/>
          </p:cNvCxnSpPr>
          <p:nvPr/>
        </p:nvCxnSpPr>
        <p:spPr>
          <a:xfrm flipH="1">
            <a:off x="7348559" y="2476320"/>
            <a:ext cx="1910178" cy="650012"/>
          </a:xfrm>
          <a:prstGeom prst="straightConnector1">
            <a:avLst/>
          </a:prstGeom>
          <a:ln w="127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D97E66A-B621-374A-7A74-F566828B0BCF}"/>
              </a:ext>
            </a:extLst>
          </p:cNvPr>
          <p:cNvCxnSpPr>
            <a:stCxn id="55" idx="2"/>
            <a:endCxn id="60" idx="0"/>
          </p:cNvCxnSpPr>
          <p:nvPr/>
        </p:nvCxnSpPr>
        <p:spPr>
          <a:xfrm>
            <a:off x="9258737" y="2476320"/>
            <a:ext cx="2" cy="658533"/>
          </a:xfrm>
          <a:prstGeom prst="straightConnector1">
            <a:avLst/>
          </a:prstGeom>
          <a:ln w="127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FA82D66-5FEE-D048-9F8D-D92E1E0E320E}"/>
              </a:ext>
            </a:extLst>
          </p:cNvPr>
          <p:cNvCxnSpPr>
            <a:stCxn id="55" idx="2"/>
            <a:endCxn id="59" idx="0"/>
          </p:cNvCxnSpPr>
          <p:nvPr/>
        </p:nvCxnSpPr>
        <p:spPr>
          <a:xfrm>
            <a:off x="9258737" y="2476320"/>
            <a:ext cx="1910182" cy="643782"/>
          </a:xfrm>
          <a:prstGeom prst="straightConnector1">
            <a:avLst/>
          </a:prstGeom>
          <a:ln w="127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43400B46-D06C-6395-4364-A61DA43F872C}"/>
              </a:ext>
            </a:extLst>
          </p:cNvPr>
          <p:cNvSpPr txBox="1"/>
          <p:nvPr/>
        </p:nvSpPr>
        <p:spPr>
          <a:xfrm>
            <a:off x="6563470" y="1479302"/>
            <a:ext cx="56083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AST (Abstract Syntax Tree)</a:t>
            </a:r>
            <a:endParaRPr lang="en-US" sz="2400" dirty="0"/>
          </a:p>
        </p:txBody>
      </p:sp>
      <p:pic>
        <p:nvPicPr>
          <p:cNvPr id="16" name="Picture 42" descr="Antlr Project · GitHub">
            <a:extLst>
              <a:ext uri="{FF2B5EF4-FFF2-40B4-BE49-F238E27FC236}">
                <a16:creationId xmlns:a16="http://schemas.microsoft.com/office/drawing/2014/main" id="{D75FF49E-288E-8C4F-694F-788C3A1890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71"/>
          <a:stretch>
            <a:fillRect/>
          </a:stretch>
        </p:blipFill>
        <p:spPr bwMode="auto">
          <a:xfrm>
            <a:off x="4933173" y="3638633"/>
            <a:ext cx="716146" cy="763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F179A597-D10B-B1F3-83CF-651525C1F12F}"/>
              </a:ext>
            </a:extLst>
          </p:cNvPr>
          <p:cNvSpPr txBox="1"/>
          <p:nvPr/>
        </p:nvSpPr>
        <p:spPr>
          <a:xfrm>
            <a:off x="440358" y="3679062"/>
            <a:ext cx="43797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</a:rPr>
              <a:t>Parser: 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grammar rules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E80CB7F-3110-33CA-A569-C5027AA6DB13}"/>
              </a:ext>
            </a:extLst>
          </p:cNvPr>
          <p:cNvGrpSpPr/>
          <p:nvPr/>
        </p:nvGrpSpPr>
        <p:grpSpPr>
          <a:xfrm>
            <a:off x="835202" y="2069525"/>
            <a:ext cx="4817419" cy="1364849"/>
            <a:chOff x="763929" y="1903409"/>
            <a:chExt cx="4817419" cy="136484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4434525-CE7B-3F83-1EE3-0D4038D25FB7}"/>
                </a:ext>
              </a:extLst>
            </p:cNvPr>
            <p:cNvSpPr/>
            <p:nvPr/>
          </p:nvSpPr>
          <p:spPr>
            <a:xfrm>
              <a:off x="763929" y="1903409"/>
              <a:ext cx="4817419" cy="13648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sz="1600" dirty="0">
                <a:solidFill>
                  <a:schemeClr val="bg1"/>
                </a:solidFill>
                <a:latin typeface="Ringside Book" panose="02000500000000000000" pitchFamily="2" charset="0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F04FAC9D-7ED6-18A7-62A6-9857B4361A95}"/>
                </a:ext>
              </a:extLst>
            </p:cNvPr>
            <p:cNvSpPr txBox="1"/>
            <p:nvPr/>
          </p:nvSpPr>
          <p:spPr>
            <a:xfrm>
              <a:off x="850565" y="1985669"/>
              <a:ext cx="4644146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US" sz="1800" dirty="0">
                  <a:solidFill>
                    <a:schemeClr val="accent2"/>
                  </a:solidFill>
                  <a:latin typeface="Consolas" panose="020B0609020204030204" pitchFamily="49" charset="0"/>
                </a:rPr>
                <a:t>data</a:t>
              </a:r>
              <a:r>
                <a:rPr lang="en-US" sz="1800" dirty="0">
                  <a:solidFill>
                    <a:schemeClr val="tx1"/>
                  </a:solidFill>
                  <a:latin typeface="Consolas" panose="020B0609020204030204" pitchFamily="49" charset="0"/>
                </a:rPr>
                <a:t> </a:t>
              </a:r>
              <a:r>
                <a:rPr lang="en-US" sz="1800" dirty="0">
                  <a:solidFill>
                    <a:schemeClr val="accent4">
                      <a:lumMod val="90000"/>
                      <a:lumOff val="10000"/>
                    </a:schemeClr>
                  </a:solidFill>
                  <a:latin typeface="Consolas" panose="020B0609020204030204" pitchFamily="49" charset="0"/>
                </a:rPr>
                <a:t>ADAE1</a:t>
              </a:r>
              <a:r>
                <a:rPr lang="en-US" sz="1800" dirty="0">
                  <a:solidFill>
                    <a:schemeClr val="tx1"/>
                  </a:solidFill>
                  <a:latin typeface="Consolas" panose="020B0609020204030204" pitchFamily="49" charset="0"/>
                </a:rPr>
                <a:t>;</a:t>
              </a:r>
            </a:p>
            <a:p>
              <a:pPr>
                <a:buNone/>
              </a:pPr>
              <a:r>
                <a:rPr lang="en-US" sz="1800" dirty="0">
                  <a:latin typeface="Consolas" panose="020B0609020204030204" pitchFamily="49" charset="0"/>
                </a:rPr>
                <a:t>  </a:t>
              </a:r>
              <a:r>
                <a:rPr lang="en-US" sz="1800" dirty="0">
                  <a:solidFill>
                    <a:schemeClr val="tx1"/>
                  </a:solidFill>
                  <a:latin typeface="Consolas" panose="020B0609020204030204" pitchFamily="49" charset="0"/>
                </a:rPr>
                <a:t>set </a:t>
              </a:r>
              <a:r>
                <a:rPr lang="en-US" sz="1800" dirty="0">
                  <a:solidFill>
                    <a:schemeClr val="accent4">
                      <a:lumMod val="90000"/>
                      <a:lumOff val="10000"/>
                    </a:schemeClr>
                  </a:solidFill>
                  <a:latin typeface="Consolas" panose="020B0609020204030204" pitchFamily="49" charset="0"/>
                </a:rPr>
                <a:t>ADAE</a:t>
              </a:r>
              <a:r>
                <a:rPr lang="en-US" sz="1800" dirty="0">
                  <a:solidFill>
                    <a:schemeClr val="tx1"/>
                  </a:solidFill>
                  <a:latin typeface="Consolas" panose="020B0609020204030204" pitchFamily="49" charset="0"/>
                </a:rPr>
                <a:t>;</a:t>
              </a:r>
            </a:p>
            <a:p>
              <a:pPr>
                <a:buNone/>
              </a:pPr>
              <a:r>
                <a:rPr lang="en-US" sz="1800" dirty="0">
                  <a:latin typeface="Consolas" panose="020B0609020204030204" pitchFamily="49" charset="0"/>
                </a:rPr>
                <a:t>  </a:t>
              </a:r>
              <a:r>
                <a:rPr lang="en-US" sz="1800" dirty="0">
                  <a:solidFill>
                    <a:schemeClr val="accent2"/>
                  </a:solidFill>
                  <a:latin typeface="Consolas" panose="020B0609020204030204" pitchFamily="49" charset="0"/>
                </a:rPr>
                <a:t>if</a:t>
              </a:r>
              <a:r>
                <a:rPr lang="en-US" sz="1800" dirty="0">
                  <a:solidFill>
                    <a:schemeClr val="tx1"/>
                  </a:solidFill>
                  <a:latin typeface="Consolas" panose="020B0609020204030204" pitchFamily="49" charset="0"/>
                </a:rPr>
                <a:t> </a:t>
              </a:r>
              <a:r>
                <a:rPr lang="en-US" sz="1800" dirty="0" err="1">
                  <a:solidFill>
                    <a:schemeClr val="tx2"/>
                  </a:solidFill>
                  <a:latin typeface="Consolas" panose="020B0609020204030204" pitchFamily="49" charset="0"/>
                </a:rPr>
                <a:t>trtst</a:t>
              </a:r>
              <a:r>
                <a:rPr lang="en-US" sz="1800" dirty="0">
                  <a:solidFill>
                    <a:schemeClr val="tx1"/>
                  </a:solidFill>
                  <a:latin typeface="Consolas" panose="020B0609020204030204" pitchFamily="49" charset="0"/>
                </a:rPr>
                <a:t> ne . </a:t>
              </a:r>
              <a:r>
                <a:rPr lang="en-US" sz="1800" dirty="0">
                  <a:solidFill>
                    <a:schemeClr val="accent2"/>
                  </a:solidFill>
                  <a:latin typeface="Consolas" panose="020B0609020204030204" pitchFamily="49" charset="0"/>
                </a:rPr>
                <a:t>then</a:t>
              </a:r>
              <a:r>
                <a:rPr lang="en-US" sz="1800" dirty="0">
                  <a:solidFill>
                    <a:schemeClr val="tx1"/>
                  </a:solidFill>
                  <a:latin typeface="Consolas" panose="020B0609020204030204" pitchFamily="49" charset="0"/>
                </a:rPr>
                <a:t> </a:t>
              </a:r>
              <a:r>
                <a:rPr lang="en-US" sz="1800" dirty="0">
                  <a:solidFill>
                    <a:schemeClr val="tx2"/>
                  </a:solidFill>
                  <a:latin typeface="Consolas" panose="020B0609020204030204" pitchFamily="49" charset="0"/>
                </a:rPr>
                <a:t>flag</a:t>
              </a:r>
              <a:r>
                <a:rPr lang="en-US" sz="1800" dirty="0">
                  <a:solidFill>
                    <a:schemeClr val="tx1"/>
                  </a:solidFill>
                  <a:latin typeface="Consolas" panose="020B0609020204030204" pitchFamily="49" charset="0"/>
                </a:rPr>
                <a:t> = 1;</a:t>
              </a:r>
            </a:p>
            <a:p>
              <a:pPr>
                <a:buNone/>
              </a:pPr>
              <a:r>
                <a:rPr lang="en-US" sz="1800" dirty="0">
                  <a:solidFill>
                    <a:schemeClr val="accent2"/>
                  </a:solidFill>
                  <a:latin typeface="Consolas" panose="020B0609020204030204" pitchFamily="49" charset="0"/>
                </a:rPr>
                <a:t>run</a:t>
              </a:r>
              <a:r>
                <a:rPr lang="en-US" sz="1800" dirty="0">
                  <a:solidFill>
                    <a:schemeClr val="tx1"/>
                  </a:solidFill>
                  <a:latin typeface="Consolas" panose="020B0609020204030204" pitchFamily="49" charset="0"/>
                </a:rPr>
                <a:t>;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68AAB299-D34E-43F9-38EF-283F8FFDB2BD}"/>
              </a:ext>
            </a:extLst>
          </p:cNvPr>
          <p:cNvSpPr txBox="1"/>
          <p:nvPr/>
        </p:nvSpPr>
        <p:spPr>
          <a:xfrm>
            <a:off x="834425" y="4203132"/>
            <a:ext cx="4914832" cy="22456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12000"/>
              </a:lnSpc>
              <a:buFont typeface="+mj-lt"/>
              <a:buAutoNum type="arabicPeriod"/>
            </a:pPr>
            <a:r>
              <a:rPr lang="en-US" sz="1800" b="1" dirty="0">
                <a:solidFill>
                  <a:schemeClr val="accent4">
                    <a:lumMod val="50000"/>
                  </a:schemeClr>
                </a:solidFill>
              </a:rPr>
              <a:t>DATA block: </a:t>
            </a:r>
            <a:br>
              <a:rPr lang="en-US" sz="1800" b="1" dirty="0"/>
            </a:br>
            <a:r>
              <a:rPr lang="en-US" sz="1800" b="1" dirty="0">
                <a:solidFill>
                  <a:schemeClr val="accent2"/>
                </a:solidFill>
                <a:latin typeface="Consolas" panose="020B0609020204030204" pitchFamily="49" charset="0"/>
              </a:rPr>
              <a:t>&lt;data&gt; </a:t>
            </a:r>
            <a:r>
              <a:rPr lang="en-US" sz="1800" b="1" dirty="0" err="1">
                <a:solidFill>
                  <a:schemeClr val="accent4"/>
                </a:solidFill>
                <a:latin typeface="Consolas" panose="020B0609020204030204" pitchFamily="49" charset="0"/>
              </a:rPr>
              <a:t>target_ds</a:t>
            </a:r>
            <a:r>
              <a:rPr lang="en-US" sz="1800" dirty="0">
                <a:latin typeface="Consolas" panose="020B0609020204030204" pitchFamily="49" charset="0"/>
              </a:rPr>
              <a:t>;</a:t>
            </a:r>
            <a:br>
              <a:rPr lang="en-US" sz="1800" dirty="0">
                <a:latin typeface="Consolas" panose="020B0609020204030204" pitchFamily="49" charset="0"/>
              </a:rPr>
            </a:br>
            <a:r>
              <a:rPr lang="en-US" sz="1800" dirty="0">
                <a:latin typeface="Consolas" panose="020B0609020204030204" pitchFamily="49" charset="0"/>
              </a:rPr>
              <a:t>    </a:t>
            </a:r>
            <a:r>
              <a:rPr lang="en-US" sz="1800" b="1" dirty="0">
                <a:solidFill>
                  <a:schemeClr val="accent2"/>
                </a:solidFill>
                <a:latin typeface="Consolas" panose="020B0609020204030204" pitchFamily="49" charset="0"/>
              </a:rPr>
              <a:t>&lt;set/merge&gt;</a:t>
            </a:r>
            <a:r>
              <a:rPr lang="en-US" sz="1800" dirty="0">
                <a:latin typeface="Consolas" panose="020B0609020204030204" pitchFamily="49" charset="0"/>
              </a:rPr>
              <a:t> </a:t>
            </a:r>
            <a:r>
              <a:rPr lang="en-US" sz="1800" b="1" dirty="0" err="1">
                <a:solidFill>
                  <a:schemeClr val="accent4"/>
                </a:solidFill>
                <a:latin typeface="Consolas" panose="020B0609020204030204" pitchFamily="49" charset="0"/>
              </a:rPr>
              <a:t>source_ds</a:t>
            </a:r>
            <a:r>
              <a:rPr lang="en-US" sz="1800" dirty="0">
                <a:latin typeface="Consolas" panose="020B0609020204030204" pitchFamily="49" charset="0"/>
              </a:rPr>
              <a:t>;</a:t>
            </a:r>
            <a:br>
              <a:rPr lang="en-US" sz="1800" dirty="0">
                <a:latin typeface="Consolas" panose="020B0609020204030204" pitchFamily="49" charset="0"/>
              </a:rPr>
            </a:br>
            <a:r>
              <a:rPr lang="en-US" sz="1800" dirty="0">
                <a:solidFill>
                  <a:schemeClr val="accent4">
                    <a:lumMod val="50000"/>
                  </a:schemeClr>
                </a:solidFill>
                <a:latin typeface="Consolas" panose="020B0609020204030204" pitchFamily="49" charset="0"/>
              </a:rPr>
              <a:t>    assignment;</a:t>
            </a:r>
            <a:br>
              <a:rPr lang="en-US" sz="1800" dirty="0">
                <a:latin typeface="Consolas" panose="020B0609020204030204" pitchFamily="49" charset="0"/>
              </a:rPr>
            </a:br>
            <a:r>
              <a:rPr lang="en-US" sz="1800" b="1" dirty="0">
                <a:solidFill>
                  <a:schemeClr val="accent2"/>
                </a:solidFill>
                <a:latin typeface="Consolas" panose="020B0609020204030204" pitchFamily="49" charset="0"/>
              </a:rPr>
              <a:t>&lt;run&gt;</a:t>
            </a:r>
            <a:r>
              <a:rPr lang="en-US" sz="1800" dirty="0">
                <a:latin typeface="Consolas" panose="020B0609020204030204" pitchFamily="49" charset="0"/>
              </a:rPr>
              <a:t>;</a:t>
            </a:r>
          </a:p>
          <a:p>
            <a:pPr marL="457200" indent="-457200">
              <a:lnSpc>
                <a:spcPct val="112000"/>
              </a:lnSpc>
              <a:buFont typeface="+mj-lt"/>
              <a:buAutoNum type="arabicPeriod"/>
            </a:pPr>
            <a:r>
              <a:rPr lang="en-US" sz="1800" b="1" dirty="0">
                <a:solidFill>
                  <a:schemeClr val="accent4">
                    <a:lumMod val="50000"/>
                  </a:schemeClr>
                </a:solidFill>
              </a:rPr>
              <a:t>Assignment:</a:t>
            </a:r>
            <a:br>
              <a:rPr lang="en-US" sz="1800" dirty="0"/>
            </a:br>
            <a:r>
              <a:rPr lang="en-US" sz="1800" b="1" dirty="0">
                <a:solidFill>
                  <a:schemeClr val="accent2"/>
                </a:solidFill>
                <a:latin typeface="Consolas" panose="020B0609020204030204" pitchFamily="49" charset="0"/>
              </a:rPr>
              <a:t>&lt;if&gt; </a:t>
            </a:r>
            <a:r>
              <a:rPr lang="en-US" sz="1800" b="1" dirty="0" err="1">
                <a:solidFill>
                  <a:schemeClr val="accent4"/>
                </a:solidFill>
                <a:latin typeface="Consolas" panose="020B0609020204030204" pitchFamily="49" charset="0"/>
              </a:rPr>
              <a:t>source_var</a:t>
            </a:r>
            <a:r>
              <a:rPr lang="en-US" sz="1800" b="1" dirty="0">
                <a:solidFill>
                  <a:schemeClr val="accent4"/>
                </a:solidFill>
                <a:latin typeface="Consolas" panose="020B0609020204030204" pitchFamily="49" charset="0"/>
              </a:rPr>
              <a:t> </a:t>
            </a:r>
            <a:r>
              <a:rPr lang="en-US" sz="1800" b="1" dirty="0">
                <a:solidFill>
                  <a:schemeClr val="accent2"/>
                </a:solidFill>
                <a:latin typeface="Consolas" panose="020B0609020204030204" pitchFamily="49" charset="0"/>
              </a:rPr>
              <a:t>&lt;then&gt; </a:t>
            </a:r>
            <a:r>
              <a:rPr lang="en-US" sz="1800" b="1" dirty="0" err="1">
                <a:solidFill>
                  <a:schemeClr val="accent4"/>
                </a:solidFill>
                <a:latin typeface="Consolas" panose="020B0609020204030204" pitchFamily="49" charset="0"/>
              </a:rPr>
              <a:t>target_var</a:t>
            </a:r>
            <a:r>
              <a:rPr lang="en-US" sz="1800" b="1" dirty="0">
                <a:solidFill>
                  <a:schemeClr val="tx1"/>
                </a:solidFill>
                <a:latin typeface="Consolas" panose="020B0609020204030204" pitchFamily="49" charset="0"/>
              </a:rPr>
              <a:t>;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01033C5-A8BA-A46C-CA70-74F8D765D4A2}"/>
              </a:ext>
            </a:extLst>
          </p:cNvPr>
          <p:cNvSpPr txBox="1"/>
          <p:nvPr/>
        </p:nvSpPr>
        <p:spPr>
          <a:xfrm>
            <a:off x="6242887" y="5122457"/>
            <a:ext cx="10914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i="1" dirty="0">
                <a:solidFill>
                  <a:schemeClr val="accent4"/>
                </a:solidFill>
              </a:rPr>
              <a:t>ADAE1 </a:t>
            </a:r>
            <a:endParaRPr lang="en-US" sz="1800" b="1" dirty="0">
              <a:solidFill>
                <a:schemeClr val="accent4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85D6692-6C86-07AA-4069-FC29E6FDD4E5}"/>
              </a:ext>
            </a:extLst>
          </p:cNvPr>
          <p:cNvSpPr txBox="1"/>
          <p:nvPr/>
        </p:nvSpPr>
        <p:spPr>
          <a:xfrm>
            <a:off x="7993025" y="6026741"/>
            <a:ext cx="10914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i="1" dirty="0">
                <a:solidFill>
                  <a:schemeClr val="accent4"/>
                </a:solidFill>
              </a:rPr>
              <a:t>ADAE</a:t>
            </a:r>
            <a:endParaRPr lang="en-US" sz="1800" b="1" dirty="0">
              <a:solidFill>
                <a:schemeClr val="accent4"/>
              </a:solidFill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70A44CE-566B-439A-8ECE-6CAA81AADFD3}"/>
              </a:ext>
            </a:extLst>
          </p:cNvPr>
          <p:cNvSpPr/>
          <p:nvPr/>
        </p:nvSpPr>
        <p:spPr>
          <a:xfrm>
            <a:off x="9299500" y="4173280"/>
            <a:ext cx="1714901" cy="457200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1800" b="1" dirty="0">
                <a:solidFill>
                  <a:schemeClr val="accent2"/>
                </a:solidFill>
              </a:rPr>
              <a:t>assignment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14413659-CAA5-878B-4699-B84579142362}"/>
              </a:ext>
            </a:extLst>
          </p:cNvPr>
          <p:cNvCxnSpPr>
            <a:cxnSpLocks/>
            <a:stCxn id="58" idx="2"/>
            <a:endCxn id="49" idx="0"/>
          </p:cNvCxnSpPr>
          <p:nvPr/>
        </p:nvCxnSpPr>
        <p:spPr>
          <a:xfrm flipH="1">
            <a:off x="6797613" y="3583532"/>
            <a:ext cx="550946" cy="594524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BD0C51C-BE82-0959-AF36-4A2EEA35FF60}"/>
              </a:ext>
            </a:extLst>
          </p:cNvPr>
          <p:cNvSpPr/>
          <p:nvPr/>
        </p:nvSpPr>
        <p:spPr>
          <a:xfrm>
            <a:off x="7896683" y="4173280"/>
            <a:ext cx="1200339" cy="457200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1800" b="1" dirty="0">
                <a:solidFill>
                  <a:schemeClr val="accent2"/>
                </a:solidFill>
              </a:rPr>
              <a:t>&lt;set&gt;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762C652A-5AEA-E188-8B08-6C1B436140DE}"/>
              </a:ext>
            </a:extLst>
          </p:cNvPr>
          <p:cNvSpPr/>
          <p:nvPr/>
        </p:nvSpPr>
        <p:spPr>
          <a:xfrm>
            <a:off x="6096000" y="4178056"/>
            <a:ext cx="1403225" cy="829338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accent4"/>
                </a:solidFill>
              </a:rPr>
              <a:t>Target</a:t>
            </a:r>
            <a:br>
              <a:rPr lang="en-US" sz="1800" b="1" dirty="0">
                <a:solidFill>
                  <a:schemeClr val="accent4"/>
                </a:solidFill>
              </a:rPr>
            </a:br>
            <a:r>
              <a:rPr lang="en-US" sz="1800" b="1" dirty="0">
                <a:solidFill>
                  <a:schemeClr val="accent4"/>
                </a:solidFill>
              </a:rPr>
              <a:t>dataset 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07A8F60B-6DF3-EA11-28C0-C0ECC2FDC871}"/>
              </a:ext>
            </a:extLst>
          </p:cNvPr>
          <p:cNvSpPr/>
          <p:nvPr/>
        </p:nvSpPr>
        <p:spPr>
          <a:xfrm>
            <a:off x="7900619" y="5033167"/>
            <a:ext cx="1192465" cy="829338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accent4"/>
                </a:solidFill>
              </a:rPr>
              <a:t>Source</a:t>
            </a:r>
            <a:br>
              <a:rPr lang="en-US" sz="1800" b="1" dirty="0">
                <a:solidFill>
                  <a:schemeClr val="accent4"/>
                </a:solidFill>
              </a:rPr>
            </a:br>
            <a:r>
              <a:rPr lang="en-US" sz="1800" b="1" dirty="0">
                <a:solidFill>
                  <a:schemeClr val="accent4"/>
                </a:solidFill>
              </a:rPr>
              <a:t>dataset 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E4C46BA8-3B8D-A3C7-D117-FECC112AB78F}"/>
              </a:ext>
            </a:extLst>
          </p:cNvPr>
          <p:cNvSpPr/>
          <p:nvPr/>
        </p:nvSpPr>
        <p:spPr>
          <a:xfrm>
            <a:off x="9286906" y="5033167"/>
            <a:ext cx="1192465" cy="829338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accent4"/>
                </a:solidFill>
              </a:rPr>
              <a:t>Source</a:t>
            </a:r>
            <a:br>
              <a:rPr lang="en-US" sz="1800" b="1" dirty="0">
                <a:solidFill>
                  <a:schemeClr val="accent4"/>
                </a:solidFill>
              </a:rPr>
            </a:br>
            <a:r>
              <a:rPr lang="en-US" sz="1800" b="1" dirty="0">
                <a:solidFill>
                  <a:schemeClr val="accent4"/>
                </a:solidFill>
              </a:rPr>
              <a:t>var 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BCE9E42D-ECA9-819A-DEAF-5909C2768F2F}"/>
              </a:ext>
            </a:extLst>
          </p:cNvPr>
          <p:cNvSpPr/>
          <p:nvPr/>
        </p:nvSpPr>
        <p:spPr>
          <a:xfrm>
            <a:off x="10645843" y="5033167"/>
            <a:ext cx="1192465" cy="829338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accent4"/>
                </a:solidFill>
              </a:rPr>
              <a:t>Target</a:t>
            </a:r>
            <a:br>
              <a:rPr lang="en-US" sz="1800" b="1" dirty="0">
                <a:solidFill>
                  <a:schemeClr val="accent4"/>
                </a:solidFill>
              </a:rPr>
            </a:br>
            <a:r>
              <a:rPr lang="en-US" sz="1800" b="1" dirty="0">
                <a:solidFill>
                  <a:schemeClr val="accent4"/>
                </a:solidFill>
              </a:rPr>
              <a:t>var 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D5C9DD1-780F-C45C-260A-5CD30F76BCF4}"/>
              </a:ext>
            </a:extLst>
          </p:cNvPr>
          <p:cNvSpPr txBox="1"/>
          <p:nvPr/>
        </p:nvSpPr>
        <p:spPr>
          <a:xfrm>
            <a:off x="9286906" y="6023476"/>
            <a:ext cx="10914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i="1" dirty="0" err="1">
                <a:solidFill>
                  <a:schemeClr val="accent4"/>
                </a:solidFill>
              </a:rPr>
              <a:t>trtst</a:t>
            </a:r>
            <a:endParaRPr lang="en-US" sz="1800" b="1" dirty="0">
              <a:solidFill>
                <a:schemeClr val="accent4"/>
              </a:solidFill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43740CC-0A52-30C1-5276-755BC138B947}"/>
              </a:ext>
            </a:extLst>
          </p:cNvPr>
          <p:cNvSpPr txBox="1"/>
          <p:nvPr/>
        </p:nvSpPr>
        <p:spPr>
          <a:xfrm>
            <a:off x="10645843" y="6021154"/>
            <a:ext cx="11924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i="1" dirty="0">
                <a:solidFill>
                  <a:schemeClr val="accent4"/>
                </a:solidFill>
              </a:rPr>
              <a:t>flag</a:t>
            </a:r>
            <a:endParaRPr lang="en-US" sz="1800" b="1" dirty="0">
              <a:solidFill>
                <a:schemeClr val="accent4"/>
              </a:solidFill>
            </a:endParaRPr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A1BE7DE0-D068-798D-1BBE-0A4F75C7E8D4}"/>
              </a:ext>
            </a:extLst>
          </p:cNvPr>
          <p:cNvCxnSpPr>
            <a:stCxn id="60" idx="2"/>
            <a:endCxn id="37" idx="0"/>
          </p:cNvCxnSpPr>
          <p:nvPr/>
        </p:nvCxnSpPr>
        <p:spPr>
          <a:xfrm flipH="1">
            <a:off x="8496853" y="3592053"/>
            <a:ext cx="761886" cy="581227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C3B393AD-DD9B-D6ED-E249-E9CF6343EC4D}"/>
              </a:ext>
            </a:extLst>
          </p:cNvPr>
          <p:cNvCxnSpPr>
            <a:stCxn id="60" idx="2"/>
            <a:endCxn id="34" idx="0"/>
          </p:cNvCxnSpPr>
          <p:nvPr/>
        </p:nvCxnSpPr>
        <p:spPr>
          <a:xfrm>
            <a:off x="9258739" y="3592053"/>
            <a:ext cx="898212" cy="581227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F8F3E395-CFC9-D3C5-101F-A1B3E1DA77F6}"/>
              </a:ext>
            </a:extLst>
          </p:cNvPr>
          <p:cNvCxnSpPr>
            <a:stCxn id="37" idx="2"/>
            <a:endCxn id="50" idx="0"/>
          </p:cNvCxnSpPr>
          <p:nvPr/>
        </p:nvCxnSpPr>
        <p:spPr>
          <a:xfrm flipH="1">
            <a:off x="8496852" y="4630480"/>
            <a:ext cx="1" cy="402687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A2A2EA71-55E3-9C40-2F06-86EE7865C120}"/>
              </a:ext>
            </a:extLst>
          </p:cNvPr>
          <p:cNvCxnSpPr>
            <a:stCxn id="34" idx="2"/>
            <a:endCxn id="56" idx="0"/>
          </p:cNvCxnSpPr>
          <p:nvPr/>
        </p:nvCxnSpPr>
        <p:spPr>
          <a:xfrm flipH="1">
            <a:off x="9883139" y="4630480"/>
            <a:ext cx="273812" cy="402687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D86B5185-A075-9295-FBA2-4DEAB658FB1E}"/>
              </a:ext>
            </a:extLst>
          </p:cNvPr>
          <p:cNvCxnSpPr>
            <a:stCxn id="34" idx="2"/>
            <a:endCxn id="63" idx="0"/>
          </p:cNvCxnSpPr>
          <p:nvPr/>
        </p:nvCxnSpPr>
        <p:spPr>
          <a:xfrm>
            <a:off x="10156951" y="4630480"/>
            <a:ext cx="1085125" cy="402687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164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55" grpId="0" animBg="1"/>
      <p:bldP spid="58" grpId="0" animBg="1"/>
      <p:bldP spid="59" grpId="0" animBg="1"/>
      <p:bldP spid="60" grpId="0" animBg="1"/>
      <p:bldP spid="65" grpId="0"/>
      <p:bldP spid="41" grpId="0"/>
      <p:bldP spid="24" grpId="0"/>
      <p:bldP spid="28" grpId="0"/>
      <p:bldP spid="30" grpId="0"/>
      <p:bldP spid="34" grpId="0" animBg="1"/>
      <p:bldP spid="37" grpId="0" animBg="1"/>
      <p:bldP spid="49" grpId="0" animBg="1"/>
      <p:bldP spid="50" grpId="0" animBg="1"/>
      <p:bldP spid="56" grpId="0" animBg="1"/>
      <p:bldP spid="63" grpId="0" animBg="1"/>
      <p:bldP spid="64" grpId="0"/>
      <p:bldP spid="66" grpId="0"/>
    </p:bldLst>
  </p:timing>
</p:sld>
</file>

<file path=ppt/theme/theme1.xml><?xml version="1.0" encoding="utf-8"?>
<a:theme xmlns:a="http://schemas.openxmlformats.org/drawingml/2006/main" name="Slide Template 2017_rwatson_v2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op Shadow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3975" dist="41275" dir="14700000" algn="t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</a:schemeClr>
            </a:gs>
            <a:gs pos="65000">
              <a:schemeClr val="phClr">
                <a:tint val="100000"/>
                <a:shade val="40000"/>
                <a:satMod val="100000"/>
              </a:schemeClr>
            </a:gs>
            <a:gs pos="100000">
              <a:schemeClr val="phClr">
                <a:shade val="5000"/>
                <a:satMod val="100000"/>
              </a:schemeClr>
            </a:gs>
          </a:gsLst>
          <a:path path="circle">
            <a:fillToRect l="25000" t="25000" r="25000" b="25000"/>
          </a:path>
        </a:gradFill>
        <a:gradFill flip="none" rotWithShape="1">
          <a:gsLst>
            <a:gs pos="17000">
              <a:schemeClr val="phClr"/>
            </a:gs>
            <a:gs pos="71000">
              <a:schemeClr val="phClr">
                <a:tint val="100000"/>
                <a:shade val="40000"/>
                <a:satMod val="100000"/>
              </a:schemeClr>
            </a:gs>
            <a:gs pos="100000">
              <a:schemeClr val="phClr">
                <a:shade val="5000"/>
                <a:satMod val="10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/>
        </a:defPPr>
      </a:lstStyle>
      <a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a:style>
    </a:spDef>
    <a:lnDef>
      <a:spPr>
        <a:ln w="19050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MWSUG_2025_Presentation_Template.pptx" id="{85276409-010B-488E-BA90-95526A02C5AF}" vid="{54A5A328-7601-4FC6-8E69-3EE84523253A}"/>
    </a:ext>
  </a:extLst>
</a:theme>
</file>

<file path=ppt/theme/theme2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MWSUG_2025_Presentation_Template</Template>
  <TotalTime>133</TotalTime>
  <Words>957</Words>
  <Application>Microsoft Office PowerPoint</Application>
  <PresentationFormat>Widescreen</PresentationFormat>
  <Paragraphs>169</Paragraphs>
  <Slides>13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Aptos</vt:lpstr>
      <vt:lpstr>Arial</vt:lpstr>
      <vt:lpstr>Cambria</vt:lpstr>
      <vt:lpstr>Century Gothic</vt:lpstr>
      <vt:lpstr>Consolas</vt:lpstr>
      <vt:lpstr>Ringside Book</vt:lpstr>
      <vt:lpstr>Times New Roman</vt:lpstr>
      <vt:lpstr>Slide Template 2017_rwatson_v2</vt:lpstr>
      <vt:lpstr>The Dependency Whisperer:  AI That Sees What You Might Miss</vt:lpstr>
      <vt:lpstr>The Dependency Whisperer:  AI That Sees What You Might Miss, AE13</vt:lpstr>
      <vt:lpstr>Outline</vt:lpstr>
      <vt:lpstr>Statistical Reporting in Clinical Trials</vt:lpstr>
      <vt:lpstr>Why We Need Dependency Tracking</vt:lpstr>
      <vt:lpstr>Existing approaches</vt:lpstr>
      <vt:lpstr>Solution: Programming Dependency Tracker</vt:lpstr>
      <vt:lpstr>Dependency Extraction Pipeline</vt:lpstr>
      <vt:lpstr>Code Parsing and Lineage Extraction</vt:lpstr>
      <vt:lpstr>From Code to Dependency Connections</vt:lpstr>
      <vt:lpstr>Results</vt:lpstr>
      <vt:lpstr>Summary</vt:lpstr>
      <vt:lpstr>Contact Information</vt:lpstr>
    </vt:vector>
  </TitlesOfParts>
  <Company>Eli Lilly and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Ming Yan</dc:creator>
  <cp:lastModifiedBy>Ming Yan</cp:lastModifiedBy>
  <cp:revision>1</cp:revision>
  <dcterms:created xsi:type="dcterms:W3CDTF">2025-09-18T19:06:58Z</dcterms:created>
  <dcterms:modified xsi:type="dcterms:W3CDTF">2025-09-23T14:13:14Z</dcterms:modified>
</cp:coreProperties>
</file>